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0" r:id="rId2"/>
    <p:sldId id="272" r:id="rId3"/>
    <p:sldId id="271" r:id="rId4"/>
    <p:sldId id="275" r:id="rId5"/>
    <p:sldId id="264" r:id="rId6"/>
    <p:sldId id="265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 snapToGrid="0">
      <p:cViewPr>
        <p:scale>
          <a:sx n="56" d="100"/>
          <a:sy n="56" d="100"/>
        </p:scale>
        <p:origin x="-1068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16D65-69CA-4EE6-BABF-4A1A17CB6B36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6F362-82C5-498C-BBD8-C9FA1BB9B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14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FF5628-D628-4344-B9A9-90087DDF4FD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13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0336CB-3005-41D0-B0E9-7C97D266E328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83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BB911-ACA2-4D78-8610-D3BEEFED6354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D913-715F-49EF-A3AC-2DC13B5A3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ordArt 20"/>
          <p:cNvSpPr>
            <a:spLocks noChangeArrowheads="1" noChangeShapeType="1" noTextEdit="1"/>
          </p:cNvSpPr>
          <p:nvPr/>
        </p:nvSpPr>
        <p:spPr bwMode="auto">
          <a:xfrm>
            <a:off x="636768" y="169333"/>
            <a:ext cx="10817997" cy="1959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57"/>
              </a:avLst>
            </a:prstTxWarp>
          </a:bodyPr>
          <a:lstStyle/>
          <a:p>
            <a:pPr algn="ctr"/>
            <a:r>
              <a:rPr lang="en-US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13800" b="1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3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3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13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3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13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13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Trỗi</a:t>
            </a:r>
            <a:endParaRPr lang="en-US" sz="13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38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Toán</a:t>
            </a:r>
            <a:r>
              <a:rPr lang="en-US" sz="138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</a:t>
            </a:r>
            <a:endParaRPr lang="en-US" sz="13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0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69193" y="1273628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953" y="123444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330" y="5453743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470840">
            <a:off x="-138461" y="1019683"/>
            <a:ext cx="1719263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382142">
            <a:off x="10470477" y="1035726"/>
            <a:ext cx="16764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47532">
            <a:off x="-205400" y="5415756"/>
            <a:ext cx="1684337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03096">
            <a:off x="10631646" y="5488783"/>
            <a:ext cx="16462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1109708" y="2262051"/>
            <a:ext cx="574675" cy="48577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23" name="Picture 15" descr="Dove-02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1828" y="551688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AutoShape 22"/>
          <p:cNvSpPr>
            <a:spLocks noChangeArrowheads="1"/>
          </p:cNvSpPr>
          <p:nvPr/>
        </p:nvSpPr>
        <p:spPr bwMode="auto">
          <a:xfrm>
            <a:off x="10129792" y="4675278"/>
            <a:ext cx="574675" cy="48577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>
            <a:off x="1479821" y="4611460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7" name="AutoShape 21"/>
          <p:cNvSpPr>
            <a:spLocks noChangeArrowheads="1"/>
          </p:cNvSpPr>
          <p:nvPr/>
        </p:nvSpPr>
        <p:spPr bwMode="auto">
          <a:xfrm>
            <a:off x="9205141" y="2129246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8" name="WordArt 5"/>
          <p:cNvSpPr>
            <a:spLocks noChangeArrowheads="1" noChangeShapeType="1" noTextEdit="1"/>
          </p:cNvSpPr>
          <p:nvPr/>
        </p:nvSpPr>
        <p:spPr bwMode="auto">
          <a:xfrm>
            <a:off x="1479821" y="2488467"/>
            <a:ext cx="9224646" cy="3333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LUYỆN TẬP</a:t>
            </a:r>
            <a:r>
              <a:rPr lang="en-US" sz="1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-   </a:t>
            </a:r>
            <a:r>
              <a:rPr lang="vi-VN" sz="1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</a:t>
            </a:r>
            <a:r>
              <a:rPr lang="en-US" sz="1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RANG 11</a:t>
            </a:r>
            <a:r>
              <a:rPr lang="vi-VN" sz="1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endParaRPr lang="en-US" sz="9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900" b="1" kern="10" dirty="0" err="1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9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900" b="1" kern="10" dirty="0" err="1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sz="9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900" b="1" kern="10" dirty="0" err="1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Đỗ</a:t>
            </a:r>
            <a:r>
              <a:rPr lang="en-US" sz="9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900" b="1" kern="10" dirty="0" err="1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Thị</a:t>
            </a:r>
            <a:r>
              <a:rPr lang="en-US" sz="9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Kim </a:t>
            </a:r>
            <a:r>
              <a:rPr lang="en-US" sz="900" b="1" kern="10" dirty="0" err="1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Oanh</a:t>
            </a:r>
            <a:endParaRPr lang="en-US" sz="900" b="1" kern="10" dirty="0" smtClean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900" b="1" kern="10" dirty="0" err="1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9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5A1</a:t>
            </a:r>
            <a:endParaRPr lang="en-US" sz="9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125" y="4976813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9171" name="Text Box 3"/>
          <p:cNvSpPr txBox="1"/>
          <p:nvPr/>
        </p:nvSpPr>
        <p:spPr>
          <a:xfrm>
            <a:off x="3705726" y="385011"/>
            <a:ext cx="5086484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Toán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: </a:t>
            </a:r>
            <a:endParaRPr sz="3200" b="1" dirty="0">
              <a:solidFill>
                <a:srgbClr val="0000FF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491771" y="841552"/>
            <a:ext cx="3956697" cy="1408354"/>
          </a:xfrm>
          <a:prstGeom prst="cloudCallout">
            <a:avLst>
              <a:gd name="adj1" fmla="val -55176"/>
              <a:gd name="adj2" fmla="val 50116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000" b="1" dirty="0">
              <a:solidFill>
                <a:schemeClr val="tx2"/>
              </a:solidFill>
            </a:endParaRPr>
          </a:p>
          <a:p>
            <a:pPr algn="ctr"/>
            <a:r>
              <a:rPr lang="vi-VN" altLang="en-US" sz="3200" b="1" dirty="0" smtClean="0">
                <a:latin typeface="Times New Roman" panose="02020603050405020304" pitchFamily="18" charset="0"/>
              </a:rPr>
              <a:t>Cùng ôn bài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: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219306" y="2461094"/>
            <a:ext cx="972736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696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1" grpId="0"/>
      <p:bldP spid="23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8" name="Picture 22" descr="l;jl;jkljk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125" y="4976813"/>
            <a:ext cx="1406525" cy="16176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491771" y="841552"/>
            <a:ext cx="3956697" cy="1408354"/>
          </a:xfrm>
          <a:prstGeom prst="cloudCallout">
            <a:avLst>
              <a:gd name="adj1" fmla="val -55176"/>
              <a:gd name="adj2" fmla="val 50116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000" b="1" dirty="0">
              <a:solidFill>
                <a:schemeClr val="tx2"/>
              </a:solidFill>
            </a:endParaRPr>
          </a:p>
          <a:p>
            <a:pPr algn="ctr"/>
            <a:r>
              <a:rPr lang="vi-VN" altLang="en-US" sz="3200" b="1" dirty="0" smtClean="0">
                <a:latin typeface="Times New Roman" panose="02020603050405020304" pitchFamily="18" charset="0"/>
              </a:rPr>
              <a:t>Cùng ôn bài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: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26" name="Text Box 23"/>
          <p:cNvSpPr txBox="1"/>
          <p:nvPr/>
        </p:nvSpPr>
        <p:spPr>
          <a:xfrm>
            <a:off x="4851067" y="1329737"/>
            <a:ext cx="7001791" cy="3447098"/>
          </a:xfrm>
          <a:prstGeom prst="rect">
            <a:avLst/>
          </a:prstGeom>
          <a:solidFill>
            <a:srgbClr val="FF66FF"/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xung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quanh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lập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phương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mặt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4.</a:t>
            </a:r>
          </a:p>
          <a:p>
            <a:pPr lvl="0" algn="ctr">
              <a:spcBef>
                <a:spcPct val="50000"/>
              </a:spcBef>
            </a:pPr>
            <a:r>
              <a:rPr lang="en-US" alt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diện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6.</a:t>
            </a:r>
            <a:br>
              <a:rPr lang="en-US" altLang="en-US" sz="2800" b="1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endParaRPr lang="vi-VN" sz="2500" dirty="0">
              <a:solidFill>
                <a:srgbClr val="0000CC"/>
              </a:solidFill>
              <a:latin typeface="Times New Roman" pitchFamily="18" charset="0"/>
              <a:ea typeface="Arial" pitchFamily="34" charset="0"/>
            </a:endParaRPr>
          </a:p>
          <a:p>
            <a:pPr lvl="0" algn="ctr">
              <a:spcBef>
                <a:spcPct val="50000"/>
              </a:spcBef>
            </a:pPr>
            <a:r>
              <a:rPr lang="en-US" altLang="en-US" sz="2800" b="1" dirty="0" smtClean="0">
                <a:latin typeface="Times New Roman" panose="02020603050405020304" pitchFamily="18" charset="0"/>
              </a:rPr>
              <a:t/>
            </a:r>
            <a:br>
              <a:rPr lang="en-US" altLang="en-US" sz="2800" b="1" dirty="0" smtClean="0">
                <a:latin typeface="Times New Roman" panose="02020603050405020304" pitchFamily="18" charset="0"/>
              </a:rPr>
            </a:br>
            <a:endParaRPr lang="vi-VN" sz="2500" dirty="0">
              <a:solidFill>
                <a:srgbClr val="0000CC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27" name="Text Box 23"/>
          <p:cNvSpPr txBox="1"/>
          <p:nvPr/>
        </p:nvSpPr>
        <p:spPr>
          <a:xfrm>
            <a:off x="6473363" y="4938150"/>
            <a:ext cx="3757198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76200" cap="flat" cmpd="tri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Sxq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= a x a x 4</a:t>
            </a:r>
          </a:p>
          <a:p>
            <a:pPr algn="ctr"/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Stp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= a x a x6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3705726" y="385011"/>
            <a:ext cx="5086484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Toán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: </a:t>
            </a:r>
            <a:endParaRPr sz="3200" b="1" dirty="0">
              <a:solidFill>
                <a:srgbClr val="0000FF"/>
              </a:solidFill>
              <a:latin typeface="Times New Roman" pitchFamily="18" charset="0"/>
              <a:ea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6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/>
          <p:nvPr/>
        </p:nvSpPr>
        <p:spPr>
          <a:xfrm>
            <a:off x="3763999" y="891767"/>
            <a:ext cx="5096691" cy="646331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Luyện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tập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6396" y="1434564"/>
            <a:ext cx="5908644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96875" algn="just">
              <a:buFont typeface="Arial" panose="020B0604020202020204" pitchFamily="34" charset="0"/>
              <a:buNone/>
            </a:pPr>
            <a:r>
              <a:rPr lang="en-US" altLang="en-US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</a:t>
            </a:r>
            <a:r>
              <a:rPr lang="vi-VN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2m 5cm.</a:t>
            </a: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171047" y="1577686"/>
            <a:ext cx="36685" cy="52787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12649" y="2229247"/>
            <a:ext cx="2400887" cy="14862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489981" y="1838485"/>
            <a:ext cx="2940148" cy="11861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90488" y="2618306"/>
            <a:ext cx="1905000" cy="1588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0"/>
          <p:cNvGrpSpPr>
            <a:grpSpLocks/>
          </p:cNvGrpSpPr>
          <p:nvPr/>
        </p:nvGrpSpPr>
        <p:grpSpPr bwMode="auto">
          <a:xfrm>
            <a:off x="1055072" y="2955856"/>
            <a:ext cx="1828800" cy="2209800"/>
            <a:chOff x="0" y="3276600"/>
            <a:chExt cx="2514600" cy="2438400"/>
          </a:xfrm>
        </p:grpSpPr>
        <p:sp>
          <p:nvSpPr>
            <p:cNvPr id="24" name="Rectangle 23"/>
            <p:cNvSpPr/>
            <p:nvPr/>
          </p:nvSpPr>
          <p:spPr>
            <a:xfrm>
              <a:off x="0" y="5392683"/>
              <a:ext cx="1947069" cy="3223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5" name="Group 17"/>
            <p:cNvGrpSpPr>
              <a:grpSpLocks/>
            </p:cNvGrpSpPr>
            <p:nvPr/>
          </p:nvGrpSpPr>
          <p:grpSpPr bwMode="auto">
            <a:xfrm>
              <a:off x="50206" y="3276600"/>
              <a:ext cx="2464394" cy="2040759"/>
              <a:chOff x="50206" y="3276600"/>
              <a:chExt cx="2464394" cy="2040759"/>
            </a:xfrm>
          </p:grpSpPr>
          <p:sp>
            <p:nvSpPr>
              <p:cNvPr id="26" name="Cube 3"/>
              <p:cNvSpPr/>
              <p:nvPr/>
            </p:nvSpPr>
            <p:spPr>
              <a:xfrm>
                <a:off x="76400" y="3276600"/>
                <a:ext cx="2438200" cy="2039007"/>
              </a:xfrm>
              <a:prstGeom prst="cub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rot="5400000">
                <a:off x="-165917" y="4053275"/>
                <a:ext cx="1552027" cy="2182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09006" y="4798849"/>
                <a:ext cx="1875035" cy="1751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0800000" flipV="1">
                <a:off x="50206" y="4814614"/>
                <a:ext cx="576262" cy="502745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153497" y="4873556"/>
            <a:ext cx="1219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 5cm</a:t>
            </a: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3819380" y="4696266"/>
            <a:ext cx="14398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3826412" y="5542671"/>
            <a:ext cx="15177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3"/>
          <p:cNvSpPr txBox="1"/>
          <p:nvPr/>
        </p:nvSpPr>
        <p:spPr>
          <a:xfrm>
            <a:off x="2179816" y="6184"/>
            <a:ext cx="8058888" cy="107721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Thứ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ngày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 10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tháng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 1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năm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 2022</a:t>
            </a:r>
          </a:p>
          <a:p>
            <a:pPr lvl="0" algn="ctr" eaLnBrk="1" hangingPunct="1"/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Toán</a:t>
            </a:r>
            <a:endParaRPr sz="3200" b="1" dirty="0">
              <a:solidFill>
                <a:srgbClr val="0000FF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96262" y="1382229"/>
            <a:ext cx="1285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iải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10516" y="2188586"/>
            <a:ext cx="27286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 5cm = 2,05 m</a:t>
            </a:r>
          </a:p>
        </p:txBody>
      </p:sp>
      <p:sp>
        <p:nvSpPr>
          <p:cNvPr id="4" name="Rectangle 3"/>
          <p:cNvSpPr/>
          <p:nvPr/>
        </p:nvSpPr>
        <p:spPr>
          <a:xfrm>
            <a:off x="6035040" y="2751892"/>
            <a:ext cx="6302952" cy="100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</a:t>
            </a:r>
            <a:endParaRPr lang="en-US" altLang="en-US" sz="26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2,05 x 2,05) x 4 = 16,81 (m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6229113" y="3606834"/>
            <a:ext cx="6096000" cy="10095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(2,05 x 2,05) x 6 = 25,215 (m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7027611" y="4557370"/>
            <a:ext cx="6096000" cy="104028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16,81 m</a:t>
            </a:r>
            <a:r>
              <a:rPr lang="en-US" alt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25,215 m</a:t>
            </a:r>
            <a:r>
              <a:rPr lang="en-US" alt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4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4294967295"/>
          </p:nvPr>
        </p:nvSpPr>
        <p:spPr>
          <a:xfrm>
            <a:off x="1439863" y="1408113"/>
            <a:ext cx="10752137" cy="490537"/>
          </a:xfrm>
        </p:spPr>
        <p:txBody>
          <a:bodyPr>
            <a:noAutofit/>
          </a:bodyPr>
          <a:lstStyle/>
          <a:p>
            <a:pPr marL="0" indent="396875">
              <a:buNone/>
            </a:pPr>
            <a:r>
              <a:rPr lang="en-US" alt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?</a:t>
            </a:r>
          </a:p>
        </p:txBody>
      </p:sp>
      <p:sp>
        <p:nvSpPr>
          <p:cNvPr id="8195" name="TextBox 43"/>
          <p:cNvSpPr txBox="1">
            <a:spLocks noChangeArrowheads="1"/>
          </p:cNvSpPr>
          <p:nvPr/>
        </p:nvSpPr>
        <p:spPr bwMode="auto">
          <a:xfrm>
            <a:off x="3352800" y="6179228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</a:p>
        </p:txBody>
      </p:sp>
      <p:sp>
        <p:nvSpPr>
          <p:cNvPr id="8196" name="TextBox 44"/>
          <p:cNvSpPr txBox="1">
            <a:spLocks noChangeArrowheads="1"/>
          </p:cNvSpPr>
          <p:nvPr/>
        </p:nvSpPr>
        <p:spPr bwMode="auto">
          <a:xfrm>
            <a:off x="7543800" y="6179228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4</a:t>
            </a:r>
          </a:p>
        </p:txBody>
      </p:sp>
      <p:grpSp>
        <p:nvGrpSpPr>
          <p:cNvPr id="8197" name="Group 57"/>
          <p:cNvGrpSpPr>
            <a:grpSpLocks/>
          </p:cNvGrpSpPr>
          <p:nvPr/>
        </p:nvGrpSpPr>
        <p:grpSpPr bwMode="auto">
          <a:xfrm>
            <a:off x="1527637" y="2759752"/>
            <a:ext cx="5030327" cy="1606550"/>
            <a:chOff x="30609" y="2295525"/>
            <a:chExt cx="5003354" cy="1605895"/>
          </a:xfrm>
        </p:grpSpPr>
        <p:grpSp>
          <p:nvGrpSpPr>
            <p:cNvPr id="8238" name="Group 22"/>
            <p:cNvGrpSpPr>
              <a:grpSpLocks/>
            </p:cNvGrpSpPr>
            <p:nvPr/>
          </p:nvGrpSpPr>
          <p:grpSpPr bwMode="auto">
            <a:xfrm>
              <a:off x="685800" y="2743200"/>
              <a:ext cx="4348163" cy="731838"/>
              <a:chOff x="762000" y="2667000"/>
              <a:chExt cx="4348176" cy="731520"/>
            </a:xfrm>
          </p:grpSpPr>
          <p:grpSp>
            <p:nvGrpSpPr>
              <p:cNvPr id="8243" name="Group 6"/>
              <p:cNvGrpSpPr>
                <a:grpSpLocks/>
              </p:cNvGrpSpPr>
              <p:nvPr/>
            </p:nvGrpSpPr>
            <p:grpSpPr bwMode="auto">
              <a:xfrm>
                <a:off x="7620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761627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1481648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244" name="Group 7"/>
              <p:cNvGrpSpPr>
                <a:grpSpLocks/>
              </p:cNvGrpSpPr>
              <p:nvPr/>
            </p:nvGrpSpPr>
            <p:grpSpPr bwMode="auto">
              <a:xfrm>
                <a:off x="22098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761764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1481786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245" name="Group 10"/>
              <p:cNvGrpSpPr>
                <a:grpSpLocks/>
              </p:cNvGrpSpPr>
              <p:nvPr/>
            </p:nvGrpSpPr>
            <p:grpSpPr bwMode="auto">
              <a:xfrm>
                <a:off x="3657600" y="2667000"/>
                <a:ext cx="1452576" cy="731520"/>
                <a:chOff x="762000" y="2667000"/>
                <a:chExt cx="1452576" cy="731520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761902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1481923" y="2666817"/>
                  <a:ext cx="732653" cy="73122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sp>
          <p:nvSpPr>
            <p:cNvPr id="8239" name="TextBox 41"/>
            <p:cNvSpPr txBox="1">
              <a:spLocks noChangeArrowheads="1"/>
            </p:cNvSpPr>
            <p:nvPr/>
          </p:nvSpPr>
          <p:spPr bwMode="auto">
            <a:xfrm>
              <a:off x="1752823" y="3378200"/>
              <a:ext cx="137214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  <p:grpSp>
          <p:nvGrpSpPr>
            <p:cNvPr id="8240" name="Group 49"/>
            <p:cNvGrpSpPr>
              <a:grpSpLocks/>
            </p:cNvGrpSpPr>
            <p:nvPr/>
          </p:nvGrpSpPr>
          <p:grpSpPr bwMode="auto">
            <a:xfrm>
              <a:off x="30609" y="2295525"/>
              <a:ext cx="1569593" cy="923985"/>
              <a:chOff x="30920" y="2296181"/>
              <a:chExt cx="1569282" cy="922830"/>
            </a:xfrm>
          </p:grpSpPr>
          <p:sp>
            <p:nvSpPr>
              <p:cNvPr id="8241" name="TextBox 45"/>
              <p:cNvSpPr txBox="1">
                <a:spLocks noChangeArrowheads="1"/>
              </p:cNvSpPr>
              <p:nvPr/>
            </p:nvSpPr>
            <p:spPr bwMode="auto">
              <a:xfrm>
                <a:off x="685831" y="2296181"/>
                <a:ext cx="914371" cy="399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1cm</a:t>
                </a:r>
              </a:p>
            </p:txBody>
          </p:sp>
          <p:sp>
            <p:nvSpPr>
              <p:cNvPr id="8242" name="TextBox 46"/>
              <p:cNvSpPr txBox="1">
                <a:spLocks noChangeArrowheads="1"/>
              </p:cNvSpPr>
              <p:nvPr/>
            </p:nvSpPr>
            <p:spPr bwMode="auto">
              <a:xfrm>
                <a:off x="30920" y="2819401"/>
                <a:ext cx="914370" cy="399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1cm</a:t>
                </a:r>
              </a:p>
            </p:txBody>
          </p:sp>
        </p:grpSp>
      </p:grpSp>
      <p:grpSp>
        <p:nvGrpSpPr>
          <p:cNvPr id="8198" name="Group 58"/>
          <p:cNvGrpSpPr>
            <a:grpSpLocks/>
          </p:cNvGrpSpPr>
          <p:nvPr/>
        </p:nvGrpSpPr>
        <p:grpSpPr bwMode="auto">
          <a:xfrm>
            <a:off x="6781800" y="1997752"/>
            <a:ext cx="3886200" cy="2305050"/>
            <a:chOff x="5410200" y="1447800"/>
            <a:chExt cx="3886200" cy="2305110"/>
          </a:xfrm>
        </p:grpSpPr>
        <p:sp>
          <p:nvSpPr>
            <p:cNvPr id="8223" name="TextBox 42"/>
            <p:cNvSpPr txBox="1">
              <a:spLocks noChangeArrowheads="1"/>
            </p:cNvSpPr>
            <p:nvPr/>
          </p:nvSpPr>
          <p:spPr bwMode="auto">
            <a:xfrm>
              <a:off x="6172200" y="3352800"/>
              <a:ext cx="1371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2</a:t>
              </a:r>
            </a:p>
          </p:txBody>
        </p:sp>
        <p:grpSp>
          <p:nvGrpSpPr>
            <p:cNvPr id="8224" name="Group 55"/>
            <p:cNvGrpSpPr>
              <a:grpSpLocks/>
            </p:cNvGrpSpPr>
            <p:nvPr/>
          </p:nvGrpSpPr>
          <p:grpSpPr bwMode="auto">
            <a:xfrm>
              <a:off x="5410200" y="1447800"/>
              <a:ext cx="3886200" cy="1958975"/>
              <a:chOff x="5257800" y="1945944"/>
              <a:chExt cx="3886200" cy="1958680"/>
            </a:xfrm>
          </p:grpSpPr>
          <p:grpSp>
            <p:nvGrpSpPr>
              <p:cNvPr id="8225" name="Group 53"/>
              <p:cNvGrpSpPr>
                <a:grpSpLocks/>
              </p:cNvGrpSpPr>
              <p:nvPr/>
            </p:nvGrpSpPr>
            <p:grpSpPr bwMode="auto">
              <a:xfrm>
                <a:off x="5257800" y="1945944"/>
                <a:ext cx="3170832" cy="1958680"/>
                <a:chOff x="5611504" y="1945944"/>
                <a:chExt cx="3170832" cy="1958680"/>
              </a:xfrm>
            </p:grpSpPr>
            <p:grpSp>
              <p:nvGrpSpPr>
                <p:cNvPr id="8227" name="Group 31"/>
                <p:cNvGrpSpPr>
                  <a:grpSpLocks/>
                </p:cNvGrpSpPr>
                <p:nvPr/>
              </p:nvGrpSpPr>
              <p:grpSpPr bwMode="auto">
                <a:xfrm>
                  <a:off x="5611504" y="2438400"/>
                  <a:ext cx="2941320" cy="1466224"/>
                  <a:chOff x="5611504" y="2438400"/>
                  <a:chExt cx="2941320" cy="1466224"/>
                </a:xfrm>
              </p:grpSpPr>
              <p:sp>
                <p:nvSpPr>
                  <p:cNvPr id="15" name="Rectangle 14"/>
                  <p:cNvSpPr/>
                  <p:nvPr/>
                </p:nvSpPr>
                <p:spPr>
                  <a:xfrm>
                    <a:off x="5611504" y="3172929"/>
                    <a:ext cx="731838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6346517" y="3172929"/>
                    <a:ext cx="730250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7086292" y="3172929"/>
                    <a:ext cx="717550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7807017" y="3172929"/>
                    <a:ext cx="731837" cy="731746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21" name="Rectangle 20"/>
                  <p:cNvSpPr/>
                  <p:nvPr/>
                </p:nvSpPr>
                <p:spPr>
                  <a:xfrm>
                    <a:off x="5611504" y="2438008"/>
                    <a:ext cx="731838" cy="731747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7086292" y="2441183"/>
                    <a:ext cx="717550" cy="731747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2000"/>
                  </a:p>
                </p:txBody>
              </p:sp>
            </p:grpSp>
            <p:sp>
              <p:nvSpPr>
                <p:cNvPr id="8228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6400800" y="2739732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  <p:sp>
              <p:nvSpPr>
                <p:cNvPr id="8229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5644488" y="1945944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  <p:sp>
              <p:nvSpPr>
                <p:cNvPr id="8230" name="TextBox 50"/>
                <p:cNvSpPr txBox="1">
                  <a:spLocks noChangeArrowheads="1"/>
                </p:cNvSpPr>
                <p:nvPr/>
              </p:nvSpPr>
              <p:spPr bwMode="auto">
                <a:xfrm>
                  <a:off x="7867936" y="2739732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  <p:sp>
              <p:nvSpPr>
                <p:cNvPr id="8231" name="TextBox 51"/>
                <p:cNvSpPr txBox="1">
                  <a:spLocks noChangeArrowheads="1"/>
                </p:cNvSpPr>
                <p:nvPr/>
              </p:nvSpPr>
              <p:spPr bwMode="auto">
                <a:xfrm>
                  <a:off x="7105936" y="1945944"/>
                  <a:ext cx="9144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4" rIns="9144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1cm</a:t>
                  </a:r>
                </a:p>
              </p:txBody>
            </p:sp>
          </p:grpSp>
          <p:sp>
            <p:nvSpPr>
              <p:cNvPr id="8226" name="TextBox 52"/>
              <p:cNvSpPr txBox="1">
                <a:spLocks noChangeArrowheads="1"/>
              </p:cNvSpPr>
              <p:nvPr/>
            </p:nvSpPr>
            <p:spPr bwMode="auto">
              <a:xfrm>
                <a:off x="8229600" y="3352800"/>
                <a:ext cx="91440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" rIns="91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1cm</a:t>
                </a:r>
              </a:p>
            </p:txBody>
          </p:sp>
        </p:grpSp>
      </p:grpSp>
      <p:grpSp>
        <p:nvGrpSpPr>
          <p:cNvPr id="8199" name="Group 60"/>
          <p:cNvGrpSpPr>
            <a:grpSpLocks/>
          </p:cNvGrpSpPr>
          <p:nvPr/>
        </p:nvGrpSpPr>
        <p:grpSpPr bwMode="auto">
          <a:xfrm>
            <a:off x="1759866" y="4052888"/>
            <a:ext cx="4564734" cy="2632075"/>
            <a:chOff x="6954" y="3899844"/>
            <a:chExt cx="4565046" cy="2633340"/>
          </a:xfrm>
        </p:grpSpPr>
        <p:grpSp>
          <p:nvGrpSpPr>
            <p:cNvPr id="8212" name="Group 32"/>
            <p:cNvGrpSpPr>
              <a:grpSpLocks/>
            </p:cNvGrpSpPr>
            <p:nvPr/>
          </p:nvGrpSpPr>
          <p:grpSpPr bwMode="auto">
            <a:xfrm>
              <a:off x="685800" y="4343400"/>
              <a:ext cx="2947008" cy="2189784"/>
              <a:chOff x="658504" y="4117984"/>
              <a:chExt cx="2947008" cy="218978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58239" y="4849743"/>
                <a:ext cx="731888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93302" y="4849743"/>
                <a:ext cx="730300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33128" y="4849743"/>
                <a:ext cx="731887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868190" y="4849743"/>
                <a:ext cx="730300" cy="7306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8239" y="5575579"/>
                <a:ext cx="731888" cy="732189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72953" y="4117554"/>
                <a:ext cx="731887" cy="732189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213" name="TextBox 54"/>
            <p:cNvSpPr txBox="1">
              <a:spLocks noChangeArrowheads="1"/>
            </p:cNvSpPr>
            <p:nvPr/>
          </p:nvSpPr>
          <p:spPr bwMode="auto">
            <a:xfrm>
              <a:off x="3657538" y="4419062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14" name="TextBox 56"/>
            <p:cNvSpPr txBox="1">
              <a:spLocks noChangeArrowheads="1"/>
            </p:cNvSpPr>
            <p:nvPr/>
          </p:nvSpPr>
          <p:spPr bwMode="auto">
            <a:xfrm>
              <a:off x="2895486" y="3899844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15" name="TextBox 57"/>
            <p:cNvSpPr txBox="1">
              <a:spLocks noChangeArrowheads="1"/>
            </p:cNvSpPr>
            <p:nvPr/>
          </p:nvSpPr>
          <p:spPr bwMode="auto">
            <a:xfrm>
              <a:off x="6954" y="6033878"/>
              <a:ext cx="914463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16" name="TextBox 58"/>
            <p:cNvSpPr txBox="1">
              <a:spLocks noChangeArrowheads="1"/>
            </p:cNvSpPr>
            <p:nvPr/>
          </p:nvSpPr>
          <p:spPr bwMode="auto">
            <a:xfrm>
              <a:off x="50499" y="5181217"/>
              <a:ext cx="914462" cy="400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  <p:grpSp>
        <p:nvGrpSpPr>
          <p:cNvPr id="8200" name="Group 65"/>
          <p:cNvGrpSpPr>
            <a:grpSpLocks/>
          </p:cNvGrpSpPr>
          <p:nvPr/>
        </p:nvGrpSpPr>
        <p:grpSpPr bwMode="auto">
          <a:xfrm>
            <a:off x="6705600" y="4100060"/>
            <a:ext cx="3816350" cy="2646363"/>
            <a:chOff x="5181600" y="3810000"/>
            <a:chExt cx="3815688" cy="2646984"/>
          </a:xfrm>
        </p:grpSpPr>
        <p:grpSp>
          <p:nvGrpSpPr>
            <p:cNvPr id="8202" name="Group 40"/>
            <p:cNvGrpSpPr>
              <a:grpSpLocks/>
            </p:cNvGrpSpPr>
            <p:nvPr/>
          </p:nvGrpSpPr>
          <p:grpSpPr bwMode="auto">
            <a:xfrm>
              <a:off x="5867400" y="4267200"/>
              <a:ext cx="2914024" cy="2189784"/>
              <a:chOff x="5361296" y="4191000"/>
              <a:chExt cx="2914024" cy="218978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3611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817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43611" y="4923117"/>
                <a:ext cx="731710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811900" y="5648774"/>
                <a:ext cx="731711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816662" y="4191107"/>
                <a:ext cx="731710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</p:grpSp>
        <p:sp>
          <p:nvSpPr>
            <p:cNvPr id="8203" name="TextBox 59"/>
            <p:cNvSpPr txBox="1">
              <a:spLocks noChangeArrowheads="1"/>
            </p:cNvSpPr>
            <p:nvPr/>
          </p:nvSpPr>
          <p:spPr bwMode="auto">
            <a:xfrm>
              <a:off x="5181600" y="5029200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04" name="TextBox 61"/>
            <p:cNvSpPr txBox="1">
              <a:spLocks noChangeArrowheads="1"/>
            </p:cNvSpPr>
            <p:nvPr/>
          </p:nvSpPr>
          <p:spPr bwMode="auto">
            <a:xfrm>
              <a:off x="5873088" y="4541236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05" name="TextBox 62"/>
            <p:cNvSpPr txBox="1">
              <a:spLocks noChangeArrowheads="1"/>
            </p:cNvSpPr>
            <p:nvPr/>
          </p:nvSpPr>
          <p:spPr bwMode="auto">
            <a:xfrm>
              <a:off x="7315200" y="3810000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8206" name="TextBox 63"/>
            <p:cNvSpPr txBox="1">
              <a:spLocks noChangeArrowheads="1"/>
            </p:cNvSpPr>
            <p:nvPr/>
          </p:nvSpPr>
          <p:spPr bwMode="auto">
            <a:xfrm>
              <a:off x="8082888" y="4550392"/>
              <a:ext cx="914400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  <p:sp>
        <p:nvSpPr>
          <p:cNvPr id="62" name="Text Box 3"/>
          <p:cNvSpPr txBox="1"/>
          <p:nvPr/>
        </p:nvSpPr>
        <p:spPr>
          <a:xfrm>
            <a:off x="3671454" y="579911"/>
            <a:ext cx="5096691" cy="646331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Luyện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tập</a:t>
            </a:r>
          </a:p>
        </p:txBody>
      </p:sp>
      <p:sp>
        <p:nvSpPr>
          <p:cNvPr id="63" name="Text Box 3"/>
          <p:cNvSpPr txBox="1"/>
          <p:nvPr/>
        </p:nvSpPr>
        <p:spPr>
          <a:xfrm>
            <a:off x="3653474" y="19247"/>
            <a:ext cx="5086484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Toán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: </a:t>
            </a:r>
            <a:endParaRPr sz="3200" b="1" dirty="0">
              <a:solidFill>
                <a:srgbClr val="0000FF"/>
              </a:solidFill>
              <a:latin typeface="Times New Roman" pitchFamily="18" charset="0"/>
              <a:ea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60"/>
          <p:cNvGrpSpPr>
            <a:grpSpLocks/>
          </p:cNvGrpSpPr>
          <p:nvPr/>
        </p:nvGrpSpPr>
        <p:grpSpPr bwMode="auto">
          <a:xfrm>
            <a:off x="1981200" y="304800"/>
            <a:ext cx="4419600" cy="2901950"/>
            <a:chOff x="152099" y="3899848"/>
            <a:chExt cx="4419901" cy="2902602"/>
          </a:xfrm>
        </p:grpSpPr>
        <p:grpSp>
          <p:nvGrpSpPr>
            <p:cNvPr id="9246" name="Group 32"/>
            <p:cNvGrpSpPr>
              <a:grpSpLocks/>
            </p:cNvGrpSpPr>
            <p:nvPr/>
          </p:nvGrpSpPr>
          <p:grpSpPr bwMode="auto">
            <a:xfrm>
              <a:off x="685800" y="4343400"/>
              <a:ext cx="2947008" cy="2189784"/>
              <a:chOff x="658504" y="4117984"/>
              <a:chExt cx="2947008" cy="2189784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58239" y="4849446"/>
                <a:ext cx="731888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93302" y="4849446"/>
                <a:ext cx="730300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33128" y="4849446"/>
                <a:ext cx="731887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868190" y="4849446"/>
                <a:ext cx="730300" cy="730414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8239" y="5575097"/>
                <a:ext cx="731888" cy="7320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872953" y="4117445"/>
                <a:ext cx="731887" cy="73200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</p:grpSp>
        <p:sp>
          <p:nvSpPr>
            <p:cNvPr id="9247" name="TextBox 54"/>
            <p:cNvSpPr txBox="1">
              <a:spLocks noChangeArrowheads="1"/>
            </p:cNvSpPr>
            <p:nvPr/>
          </p:nvSpPr>
          <p:spPr bwMode="auto">
            <a:xfrm>
              <a:off x="3657538" y="4419066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48" name="TextBox 56"/>
            <p:cNvSpPr txBox="1">
              <a:spLocks noChangeArrowheads="1"/>
            </p:cNvSpPr>
            <p:nvPr/>
          </p:nvSpPr>
          <p:spPr bwMode="auto">
            <a:xfrm>
              <a:off x="2895486" y="3899848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49" name="TextBox 57"/>
            <p:cNvSpPr txBox="1">
              <a:spLocks noChangeArrowheads="1"/>
            </p:cNvSpPr>
            <p:nvPr/>
          </p:nvSpPr>
          <p:spPr bwMode="auto">
            <a:xfrm>
              <a:off x="691885" y="6402258"/>
              <a:ext cx="914463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50" name="TextBox 58"/>
            <p:cNvSpPr txBox="1">
              <a:spLocks noChangeArrowheads="1"/>
            </p:cNvSpPr>
            <p:nvPr/>
          </p:nvSpPr>
          <p:spPr bwMode="auto">
            <a:xfrm>
              <a:off x="152099" y="5181222"/>
              <a:ext cx="914462" cy="400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  <p:grpSp>
        <p:nvGrpSpPr>
          <p:cNvPr id="9219" name="Group 65"/>
          <p:cNvGrpSpPr>
            <a:grpSpLocks/>
          </p:cNvGrpSpPr>
          <p:nvPr/>
        </p:nvGrpSpPr>
        <p:grpSpPr bwMode="auto">
          <a:xfrm>
            <a:off x="6629400" y="304801"/>
            <a:ext cx="3663950" cy="2646363"/>
            <a:chOff x="5333973" y="3810000"/>
            <a:chExt cx="3663315" cy="2646984"/>
          </a:xfrm>
        </p:grpSpPr>
        <p:grpSp>
          <p:nvGrpSpPr>
            <p:cNvPr id="9236" name="Group 40"/>
            <p:cNvGrpSpPr>
              <a:grpSpLocks/>
            </p:cNvGrpSpPr>
            <p:nvPr/>
          </p:nvGrpSpPr>
          <p:grpSpPr bwMode="auto">
            <a:xfrm>
              <a:off x="5867400" y="4267200"/>
              <a:ext cx="2914024" cy="2189784"/>
              <a:chOff x="5361296" y="4191000"/>
              <a:chExt cx="2914024" cy="218978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3611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81777" y="4923117"/>
                <a:ext cx="731711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543612" y="4923117"/>
                <a:ext cx="731710" cy="73042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811901" y="5648774"/>
                <a:ext cx="731711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816663" y="4191107"/>
                <a:ext cx="731710" cy="732010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/>
              </a:p>
            </p:txBody>
          </p:sp>
        </p:grpSp>
        <p:sp>
          <p:nvSpPr>
            <p:cNvPr id="9237" name="TextBox 59"/>
            <p:cNvSpPr txBox="1">
              <a:spLocks noChangeArrowheads="1"/>
            </p:cNvSpPr>
            <p:nvPr/>
          </p:nvSpPr>
          <p:spPr bwMode="auto">
            <a:xfrm>
              <a:off x="5333973" y="5029486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38" name="TextBox 61"/>
            <p:cNvSpPr txBox="1">
              <a:spLocks noChangeArrowheads="1"/>
            </p:cNvSpPr>
            <p:nvPr/>
          </p:nvSpPr>
          <p:spPr bwMode="auto">
            <a:xfrm>
              <a:off x="5873630" y="4542009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39" name="TextBox 62"/>
            <p:cNvSpPr txBox="1">
              <a:spLocks noChangeArrowheads="1"/>
            </p:cNvSpPr>
            <p:nvPr/>
          </p:nvSpPr>
          <p:spPr bwMode="auto">
            <a:xfrm>
              <a:off x="7314830" y="3810000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  <p:sp>
          <p:nvSpPr>
            <p:cNvPr id="9240" name="TextBox 63"/>
            <p:cNvSpPr txBox="1">
              <a:spLocks noChangeArrowheads="1"/>
            </p:cNvSpPr>
            <p:nvPr/>
          </p:nvSpPr>
          <p:spPr bwMode="auto">
            <a:xfrm>
              <a:off x="8083047" y="4549949"/>
              <a:ext cx="914241" cy="400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" r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1cm</a:t>
              </a:r>
            </a:p>
          </p:txBody>
        </p:sp>
      </p:grpSp>
      <p:sp>
        <p:nvSpPr>
          <p:cNvPr id="60" name="Cube 59"/>
          <p:cNvSpPr/>
          <p:nvPr/>
        </p:nvSpPr>
        <p:spPr>
          <a:xfrm>
            <a:off x="1981200" y="45720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Parallelogram 61"/>
          <p:cNvSpPr>
            <a:spLocks noChangeArrowheads="1"/>
          </p:cNvSpPr>
          <p:nvPr/>
        </p:nvSpPr>
        <p:spPr bwMode="auto">
          <a:xfrm flipV="1">
            <a:off x="1981200" y="5791200"/>
            <a:ext cx="1219200" cy="609600"/>
          </a:xfrm>
          <a:prstGeom prst="parallelogram">
            <a:avLst>
              <a:gd name="adj" fmla="val 45556"/>
            </a:avLst>
          </a:prstGeom>
          <a:noFill/>
          <a:ln w="25400" algn="ctr">
            <a:solidFill>
              <a:srgbClr val="E46C0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63" name="Cube 62"/>
          <p:cNvSpPr/>
          <p:nvPr/>
        </p:nvSpPr>
        <p:spPr>
          <a:xfrm>
            <a:off x="6553200" y="48006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Parallelogram 63"/>
          <p:cNvSpPr/>
          <p:nvPr/>
        </p:nvSpPr>
        <p:spPr>
          <a:xfrm rot="10800000" flipV="1">
            <a:off x="6324600" y="4511676"/>
            <a:ext cx="1143000" cy="593725"/>
          </a:xfrm>
          <a:prstGeom prst="parallelogram">
            <a:avLst>
              <a:gd name="adj" fmla="val 47623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Parallelogram 64"/>
          <p:cNvSpPr>
            <a:spLocks noChangeArrowheads="1"/>
          </p:cNvSpPr>
          <p:nvPr/>
        </p:nvSpPr>
        <p:spPr bwMode="auto">
          <a:xfrm flipV="1">
            <a:off x="6553200" y="6035676"/>
            <a:ext cx="1219200" cy="517525"/>
          </a:xfrm>
          <a:prstGeom prst="parallelogram">
            <a:avLst>
              <a:gd name="adj" fmla="val 53661"/>
            </a:avLst>
          </a:prstGeom>
          <a:noFill/>
          <a:ln w="25400" algn="ctr">
            <a:solidFill>
              <a:srgbClr val="E46C0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9225" name="TextBox 43"/>
          <p:cNvSpPr txBox="1">
            <a:spLocks noChangeArrowheads="1"/>
          </p:cNvSpPr>
          <p:nvPr/>
        </p:nvSpPr>
        <p:spPr bwMode="auto">
          <a:xfrm>
            <a:off x="3352800" y="25146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</a:t>
            </a:r>
          </a:p>
        </p:txBody>
      </p:sp>
      <p:sp>
        <p:nvSpPr>
          <p:cNvPr id="9226" name="TextBox 44"/>
          <p:cNvSpPr txBox="1">
            <a:spLocks noChangeArrowheads="1"/>
          </p:cNvSpPr>
          <p:nvPr/>
        </p:nvSpPr>
        <p:spPr bwMode="auto">
          <a:xfrm>
            <a:off x="7010400" y="25146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4</a:t>
            </a:r>
          </a:p>
        </p:txBody>
      </p:sp>
      <p:sp>
        <p:nvSpPr>
          <p:cNvPr id="2" name="Cube 59"/>
          <p:cNvSpPr/>
          <p:nvPr/>
        </p:nvSpPr>
        <p:spPr>
          <a:xfrm>
            <a:off x="1981200" y="45720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Parallelogram 60"/>
          <p:cNvSpPr>
            <a:spLocks noChangeArrowheads="1"/>
          </p:cNvSpPr>
          <p:nvPr/>
        </p:nvSpPr>
        <p:spPr bwMode="auto">
          <a:xfrm rot="15249047" flipV="1">
            <a:off x="2225676" y="4017963"/>
            <a:ext cx="1295400" cy="371475"/>
          </a:xfrm>
          <a:prstGeom prst="parallelogram">
            <a:avLst>
              <a:gd name="adj" fmla="val 47626"/>
            </a:avLst>
          </a:prstGeom>
          <a:noFill/>
          <a:ln w="25400" algn="ctr">
            <a:solidFill>
              <a:srgbClr val="E46C0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" name="Cube 59"/>
          <p:cNvSpPr/>
          <p:nvPr/>
        </p:nvSpPr>
        <p:spPr>
          <a:xfrm>
            <a:off x="3886200" y="46482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Cube 62"/>
          <p:cNvSpPr/>
          <p:nvPr/>
        </p:nvSpPr>
        <p:spPr>
          <a:xfrm>
            <a:off x="8763000" y="4724400"/>
            <a:ext cx="1219200" cy="1219200"/>
          </a:xfrm>
          <a:prstGeom prst="cub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1" name="Line 36"/>
          <p:cNvSpPr>
            <a:spLocks noChangeShapeType="1"/>
          </p:cNvSpPr>
          <p:nvPr/>
        </p:nvSpPr>
        <p:spPr bwMode="auto">
          <a:xfrm>
            <a:off x="2286000" y="3200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37"/>
          <p:cNvSpPr>
            <a:spLocks noChangeShapeType="1"/>
          </p:cNvSpPr>
          <p:nvPr/>
        </p:nvSpPr>
        <p:spPr bwMode="auto">
          <a:xfrm>
            <a:off x="3276600" y="5181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38"/>
          <p:cNvSpPr>
            <a:spLocks noChangeShapeType="1"/>
          </p:cNvSpPr>
          <p:nvPr/>
        </p:nvSpPr>
        <p:spPr bwMode="auto">
          <a:xfrm>
            <a:off x="7391400" y="3200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39"/>
          <p:cNvSpPr>
            <a:spLocks noChangeShapeType="1"/>
          </p:cNvSpPr>
          <p:nvPr/>
        </p:nvSpPr>
        <p:spPr bwMode="auto">
          <a:xfrm>
            <a:off x="8077200" y="5486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1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4294967295"/>
          </p:nvPr>
        </p:nvSpPr>
        <p:spPr>
          <a:xfrm>
            <a:off x="1247775" y="3136900"/>
            <a:ext cx="10944225" cy="4267200"/>
          </a:xfrm>
        </p:spPr>
        <p:txBody>
          <a:bodyPr vert="horz" lIns="9144" tIns="45720" rIns="9144" bIns="45720" rtlCol="0">
            <a:normAutofit/>
          </a:bodyPr>
          <a:lstStyle/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hình lập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A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 2 lần diện tích xung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 của hình lập phương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B</a:t>
            </a:r>
            <a:endParaRPr lang="vi-VN" altLang="en-US" sz="2400" dirty="0">
              <a:solidFill>
                <a:srgbClr val="0000FF"/>
              </a:solidFill>
              <a:latin typeface="VNI-Ariston" pitchFamily="2" charset="0"/>
              <a:cs typeface="Times New Roman" panose="02020603050405020304" pitchFamily="18" charset="0"/>
            </a:endParaRPr>
          </a:p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 tích xung quanh của hình lập phương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A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gấp 4 lần diện tích xung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 của hình lập phương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B</a:t>
            </a:r>
            <a:endParaRPr lang="vi-VN" altLang="en-US" sz="2400" dirty="0">
              <a:solidFill>
                <a:srgbClr val="0000FF"/>
              </a:solidFill>
              <a:latin typeface="VNI-Ariston" pitchFamily="2" charset="0"/>
              <a:cs typeface="Times New Roman" panose="02020603050405020304" pitchFamily="18" charset="0"/>
            </a:endParaRPr>
          </a:p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lập phương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A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gấp 2 lần diện tích toàn phần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hình lập phương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B</a:t>
            </a:r>
            <a:endParaRPr lang="vi-VN" altLang="en-US" sz="2400" dirty="0">
              <a:solidFill>
                <a:srgbClr val="0000FF"/>
              </a:solidFill>
              <a:latin typeface="VNI-Ariston" pitchFamily="2" charset="0"/>
              <a:cs typeface="Times New Roman" panose="02020603050405020304" pitchFamily="18" charset="0"/>
            </a:endParaRPr>
          </a:p>
          <a:p>
            <a:pPr marL="0" indent="463550">
              <a:lnSpc>
                <a:spcPct val="110000"/>
              </a:lnSpc>
              <a:spcBef>
                <a:spcPct val="0"/>
              </a:spcBef>
              <a:buClr>
                <a:srgbClr val="FF0000"/>
              </a:buClr>
              <a:buSzPct val="90000"/>
              <a:buFont typeface="Calibri" panose="020F0502020204030204" pitchFamily="34" charset="0"/>
              <a:buAutoNum type="alphaLcPeriod"/>
            </a:pP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lập phương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 4 lần diện tích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oàn phần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hình lập phương </a:t>
            </a:r>
            <a:r>
              <a:rPr lang="en-US" altLang="en-US" sz="2400" dirty="0">
                <a:solidFill>
                  <a:srgbClr val="0000FF"/>
                </a:solidFill>
                <a:latin typeface="VNI-Ariston" pitchFamily="2" charset="0"/>
                <a:cs typeface="Times New Roman" panose="02020603050405020304" pitchFamily="18" charset="0"/>
              </a:rPr>
              <a:t>B</a:t>
            </a:r>
            <a:endParaRPr lang="vi-VN" altLang="en-US" sz="2400" dirty="0">
              <a:solidFill>
                <a:srgbClr val="0000FF"/>
              </a:solidFill>
              <a:latin typeface="VNI-Ariston" pitchFamily="2" charset="0"/>
              <a:cs typeface="Times New Roman" panose="02020603050405020304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type="title" idx="4294967295"/>
          </p:nvPr>
        </p:nvSpPr>
        <p:spPr>
          <a:xfrm>
            <a:off x="0" y="1982788"/>
            <a:ext cx="5791200" cy="715962"/>
          </a:xfrm>
        </p:spPr>
        <p:txBody>
          <a:bodyPr/>
          <a:lstStyle/>
          <a:p>
            <a:pPr indent="396875"/>
            <a:r>
              <a:rPr lang="en-US" altLang="en-US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: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68" name="Group 20"/>
          <p:cNvGrpSpPr>
            <a:grpSpLocks/>
          </p:cNvGrpSpPr>
          <p:nvPr/>
        </p:nvGrpSpPr>
        <p:grpSpPr bwMode="auto">
          <a:xfrm>
            <a:off x="6629199" y="1531946"/>
            <a:ext cx="1144587" cy="1385888"/>
            <a:chOff x="645320" y="3349980"/>
            <a:chExt cx="2440780" cy="2365020"/>
          </a:xfrm>
          <a:solidFill>
            <a:srgbClr val="FF0000"/>
          </a:solidFill>
        </p:grpSpPr>
        <p:sp>
          <p:nvSpPr>
            <p:cNvPr id="8" name="Rectangle 7"/>
            <p:cNvSpPr/>
            <p:nvPr/>
          </p:nvSpPr>
          <p:spPr>
            <a:xfrm>
              <a:off x="652091" y="5392620"/>
              <a:ext cx="1946530" cy="3223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</a:t>
              </a:r>
            </a:p>
          </p:txBody>
        </p:sp>
        <p:grpSp>
          <p:nvGrpSpPr>
            <p:cNvPr id="11285" name="Group 17"/>
            <p:cNvGrpSpPr>
              <a:grpSpLocks/>
            </p:cNvGrpSpPr>
            <p:nvPr/>
          </p:nvGrpSpPr>
          <p:grpSpPr bwMode="auto">
            <a:xfrm>
              <a:off x="645320" y="3349980"/>
              <a:ext cx="2440780" cy="1968030"/>
              <a:chOff x="645320" y="3349980"/>
              <a:chExt cx="2440780" cy="1968030"/>
            </a:xfrm>
            <a:grpFill/>
          </p:grpSpPr>
          <p:sp>
            <p:nvSpPr>
              <p:cNvPr id="10" name="Cube 3"/>
              <p:cNvSpPr/>
              <p:nvPr/>
            </p:nvSpPr>
            <p:spPr>
              <a:xfrm>
                <a:off x="645320" y="3366234"/>
                <a:ext cx="2440780" cy="1947823"/>
              </a:xfrm>
              <a:prstGeom prst="cube">
                <a:avLst/>
              </a:prstGeom>
              <a:grp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rot="5400000">
                <a:off x="481904" y="4126129"/>
                <a:ext cx="1552299" cy="0"/>
              </a:xfrm>
              <a:prstGeom prst="line">
                <a:avLst/>
              </a:prstGeom>
              <a:grpFill/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210659" y="4899569"/>
                <a:ext cx="1875441" cy="2710"/>
              </a:xfrm>
              <a:prstGeom prst="line">
                <a:avLst/>
              </a:prstGeom>
              <a:grpFill/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682557" y="4815589"/>
                <a:ext cx="575496" cy="501177"/>
              </a:xfrm>
              <a:prstGeom prst="line">
                <a:avLst/>
              </a:prstGeom>
              <a:grpFill/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5874971" y="204426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</a:p>
        </p:txBody>
      </p:sp>
      <p:grpSp>
        <p:nvGrpSpPr>
          <p:cNvPr id="11270" name="Group 23"/>
          <p:cNvGrpSpPr>
            <a:grpSpLocks/>
          </p:cNvGrpSpPr>
          <p:nvPr/>
        </p:nvGrpSpPr>
        <p:grpSpPr bwMode="auto">
          <a:xfrm>
            <a:off x="9607062" y="1738965"/>
            <a:ext cx="1447800" cy="1094990"/>
            <a:chOff x="6363948" y="1143001"/>
            <a:chExt cx="2322852" cy="1459986"/>
          </a:xfrm>
        </p:grpSpPr>
        <p:sp>
          <p:nvSpPr>
            <p:cNvPr id="17" name="Rectangle 16"/>
            <p:cNvSpPr/>
            <p:nvPr/>
          </p:nvSpPr>
          <p:spPr bwMode="auto">
            <a:xfrm>
              <a:off x="6366496" y="2484967"/>
              <a:ext cx="1023889" cy="1180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Times New Roman" panose="02020603050405020304" pitchFamily="18" charset="0"/>
                  <a:ea typeface="Verdana" pitchFamily="34" charset="0"/>
                  <a:cs typeface="Times New Roman" panose="02020603050405020304" pitchFamily="18" charset="0"/>
                </a:rPr>
                <a:t>B</a:t>
              </a:r>
            </a:p>
          </p:txBody>
        </p:sp>
        <p:grpSp>
          <p:nvGrpSpPr>
            <p:cNvPr id="11278" name="Group 17"/>
            <p:cNvGrpSpPr>
              <a:grpSpLocks/>
            </p:cNvGrpSpPr>
            <p:nvPr/>
          </p:nvGrpSpPr>
          <p:grpSpPr bwMode="auto">
            <a:xfrm>
              <a:off x="6363948" y="1143001"/>
              <a:ext cx="1299270" cy="1148531"/>
              <a:chOff x="48775" y="3276600"/>
              <a:chExt cx="2465825" cy="2041832"/>
            </a:xfrm>
          </p:grpSpPr>
          <p:sp>
            <p:nvSpPr>
              <p:cNvPr id="19" name="Cube 3"/>
              <p:cNvSpPr/>
              <p:nvPr/>
            </p:nvSpPr>
            <p:spPr>
              <a:xfrm>
                <a:off x="77778" y="3276600"/>
                <a:ext cx="2436241" cy="2039523"/>
              </a:xfrm>
              <a:prstGeom prst="cube">
                <a:avLst/>
              </a:prstGeom>
              <a:solidFill>
                <a:srgbClr val="FFC000"/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-167555" y="4057416"/>
                <a:ext cx="1554100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609497" y="4800599"/>
                <a:ext cx="1875519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0800000" flipV="1">
                <a:off x="48775" y="4815651"/>
                <a:ext cx="575225" cy="504236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79" name="TextBox 15"/>
            <p:cNvSpPr txBox="1">
              <a:spLocks noChangeArrowheads="1"/>
            </p:cNvSpPr>
            <p:nvPr/>
          </p:nvSpPr>
          <p:spPr bwMode="auto">
            <a:xfrm>
              <a:off x="7714737" y="1435101"/>
              <a:ext cx="972063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275" name="Rectangle 33"/>
          <p:cNvSpPr>
            <a:spLocks noChangeArrowheads="1"/>
          </p:cNvSpPr>
          <p:nvPr/>
        </p:nvSpPr>
        <p:spPr bwMode="auto">
          <a:xfrm>
            <a:off x="8965160" y="2044260"/>
            <a:ext cx="60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/>
              <a:t>5cm</a:t>
            </a:r>
          </a:p>
        </p:txBody>
      </p:sp>
      <p:sp>
        <p:nvSpPr>
          <p:cNvPr id="32" name="Text Box 3"/>
          <p:cNvSpPr txBox="1"/>
          <p:nvPr/>
        </p:nvSpPr>
        <p:spPr>
          <a:xfrm>
            <a:off x="3318753" y="658289"/>
            <a:ext cx="5096691" cy="646331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Luyện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tập</a:t>
            </a:r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626839" y="3911979"/>
            <a:ext cx="542191" cy="532524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34" name="Oval 25"/>
          <p:cNvSpPr>
            <a:spLocks noChangeArrowheads="1"/>
          </p:cNvSpPr>
          <p:nvPr/>
        </p:nvSpPr>
        <p:spPr bwMode="auto">
          <a:xfrm>
            <a:off x="650687" y="3091978"/>
            <a:ext cx="494494" cy="481486"/>
          </a:xfrm>
          <a:prstGeom prst="ellipse">
            <a:avLst/>
          </a:prstGeom>
          <a:solidFill>
            <a:srgbClr val="00B05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</a:t>
            </a:r>
            <a:endParaRPr lang="en-US" altLang="en-U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Oval 25"/>
          <p:cNvSpPr>
            <a:spLocks noChangeArrowheads="1"/>
          </p:cNvSpPr>
          <p:nvPr/>
        </p:nvSpPr>
        <p:spPr bwMode="auto">
          <a:xfrm>
            <a:off x="650687" y="5550594"/>
            <a:ext cx="494494" cy="532524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36" name="Oval 25"/>
          <p:cNvSpPr>
            <a:spLocks noChangeArrowheads="1"/>
          </p:cNvSpPr>
          <p:nvPr/>
        </p:nvSpPr>
        <p:spPr bwMode="auto">
          <a:xfrm>
            <a:off x="641523" y="4697567"/>
            <a:ext cx="494494" cy="484033"/>
          </a:xfrm>
          <a:prstGeom prst="ellipse">
            <a:avLst/>
          </a:prstGeom>
          <a:solidFill>
            <a:srgbClr val="00B05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S</a:t>
            </a:r>
            <a:endParaRPr lang="en-US" altLang="en-U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3"/>
          <p:cNvSpPr txBox="1"/>
          <p:nvPr/>
        </p:nvSpPr>
        <p:spPr>
          <a:xfrm>
            <a:off x="3261584" y="58436"/>
            <a:ext cx="5086484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Toán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: </a:t>
            </a:r>
            <a:endParaRPr sz="3200" b="1" dirty="0">
              <a:solidFill>
                <a:srgbClr val="0000FF"/>
              </a:solidFill>
              <a:latin typeface="Times New Roman" pitchFamily="18" charset="0"/>
              <a:ea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9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2295498" y="2667000"/>
            <a:ext cx="7931714" cy="16004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2cm.      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96912" y="4367026"/>
            <a:ext cx="46105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2 x 2 x 4  = 16 (cm</a:t>
            </a:r>
            <a:r>
              <a:rPr lang="en-US" alt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26414" y="4964720"/>
            <a:ext cx="46442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2 x 2 x 6  = 24 (cm</a:t>
            </a:r>
            <a:r>
              <a:rPr lang="en-US" alt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Text Box 3"/>
          <p:cNvSpPr txBox="1"/>
          <p:nvPr/>
        </p:nvSpPr>
        <p:spPr>
          <a:xfrm>
            <a:off x="3802084" y="867297"/>
            <a:ext cx="5096691" cy="707886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Luyện </a:t>
            </a: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tập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62903" y="744540"/>
            <a:ext cx="4432654" cy="1408354"/>
          </a:xfrm>
          <a:prstGeom prst="cloudCallout">
            <a:avLst>
              <a:gd name="adj1" fmla="val -55176"/>
              <a:gd name="adj2" fmla="val 50116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000" b="1" dirty="0">
              <a:solidFill>
                <a:schemeClr val="tx2"/>
              </a:solidFill>
            </a:endParaRPr>
          </a:p>
          <a:p>
            <a:pPr algn="ctr"/>
            <a:r>
              <a:rPr lang="en-US" altLang="en-US" sz="3200" b="1" dirty="0" smtClean="0">
                <a:latin typeface="Times New Roman" panose="02020603050405020304" pitchFamily="18" charset="0"/>
              </a:rPr>
              <a:t>Ai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nhanh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hơn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?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3" name="Text Box 3"/>
          <p:cNvSpPr txBox="1"/>
          <p:nvPr/>
        </p:nvSpPr>
        <p:spPr>
          <a:xfrm>
            <a:off x="3705726" y="123751"/>
            <a:ext cx="5086484" cy="5847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/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Toán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: </a:t>
            </a:r>
            <a:endParaRPr sz="3200" b="1" dirty="0">
              <a:solidFill>
                <a:srgbClr val="0000FF"/>
              </a:solidFill>
              <a:latin typeface="Times New Roman" pitchFamily="18" charset="0"/>
              <a:ea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150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8" grpId="0"/>
      <p:bldP spid="9" grpId="0"/>
      <p:bldP spid="12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448</Words>
  <Application>Microsoft Office PowerPoint</Application>
  <PresentationFormat>Custom</PresentationFormat>
  <Paragraphs>90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3: Đúng ghi Đ, sai ghi S 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REDSTAR</cp:lastModifiedBy>
  <cp:revision>26</cp:revision>
  <dcterms:created xsi:type="dcterms:W3CDTF">2019-02-17T03:09:22Z</dcterms:created>
  <dcterms:modified xsi:type="dcterms:W3CDTF">2022-01-13T13:29:27Z</dcterms:modified>
</cp:coreProperties>
</file>