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4.xml" ContentType="application/vnd.openxmlformats-officedocument.presentationml.notesSlide+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notesSlides/notesSlide16.xml" ContentType="application/vnd.openxmlformats-officedocument.presentationml.notesSlide+xml"/>
  <Override PartName="/ppt/tags/tag24.xml" ContentType="application/vnd.openxmlformats-officedocument.presentationml.tags+xml"/>
  <Override PartName="/ppt/notesSlides/notesSlide17.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12520" r:id="rId2"/>
    <p:sldId id="2007577456" r:id="rId3"/>
    <p:sldId id="2007577457" r:id="rId4"/>
    <p:sldId id="2007577458" r:id="rId5"/>
    <p:sldId id="2007577459" r:id="rId6"/>
    <p:sldId id="2007577451" r:id="rId7"/>
    <p:sldId id="7622" r:id="rId8"/>
    <p:sldId id="9615" r:id="rId9"/>
    <p:sldId id="2007577460" r:id="rId10"/>
    <p:sldId id="9591" r:id="rId11"/>
    <p:sldId id="9631" r:id="rId12"/>
    <p:sldId id="9637" r:id="rId13"/>
    <p:sldId id="2007577461" r:id="rId14"/>
    <p:sldId id="2007577452" r:id="rId15"/>
    <p:sldId id="365" r:id="rId16"/>
    <p:sldId id="525" r:id="rId17"/>
    <p:sldId id="526" r:id="rId18"/>
    <p:sldId id="529" r:id="rId19"/>
    <p:sldId id="2007577462" r:id="rId20"/>
    <p:sldId id="2007577453" r:id="rId21"/>
    <p:sldId id="3184" r:id="rId22"/>
    <p:sldId id="290" r:id="rId23"/>
    <p:sldId id="296" r:id="rId24"/>
    <p:sldId id="2007577463" r:id="rId25"/>
    <p:sldId id="2007577464" r:id="rId26"/>
    <p:sldId id="2007577465" r:id="rId27"/>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3F3"/>
    <a:srgbClr val="0000FF"/>
    <a:srgbClr val="EDFAFA"/>
    <a:srgbClr val="ECFAFA"/>
    <a:srgbClr val="B9E8E2"/>
    <a:srgbClr val="DDF7F6"/>
    <a:srgbClr val="D4663B"/>
    <a:srgbClr val="D7663A"/>
    <a:srgbClr val="4C672F"/>
    <a:srgbClr val="5A77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30" autoAdjust="0"/>
    <p:restoredTop sz="94660"/>
  </p:normalViewPr>
  <p:slideViewPr>
    <p:cSldViewPr snapToGrid="0" showGuides="1">
      <p:cViewPr varScale="1">
        <p:scale>
          <a:sx n="72" d="100"/>
          <a:sy n="72" d="100"/>
        </p:scale>
        <p:origin x="1440"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339547-7009-4ED8-A0AB-0DA5AA78026A}" type="datetimeFigureOut">
              <a:rPr lang="zh-CN" altLang="en-US" smtClean="0"/>
              <a:t>2023/10/17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B3FB9-716A-4E96-A61F-AE3A63A7E49B}" type="slidenum">
              <a:rPr lang="zh-CN" altLang="en-US" smtClean="0"/>
              <a:t>‹#›</a:t>
            </a:fld>
            <a:endParaRPr lang="zh-CN" altLang="en-US"/>
          </a:p>
        </p:txBody>
      </p:sp>
    </p:spTree>
    <p:extLst>
      <p:ext uri="{BB962C8B-B14F-4D97-AF65-F5344CB8AC3E}">
        <p14:creationId xmlns:p14="http://schemas.microsoft.com/office/powerpoint/2010/main" val="3009783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1</a:t>
            </a:fld>
            <a:endParaRPr lang="zh-CN" altLang="en-US"/>
          </a:p>
        </p:txBody>
      </p:sp>
    </p:spTree>
    <p:extLst>
      <p:ext uri="{BB962C8B-B14F-4D97-AF65-F5344CB8AC3E}">
        <p14:creationId xmlns:p14="http://schemas.microsoft.com/office/powerpoint/2010/main" val="2116830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B4C9894-CA3D-4ED8-9F7D-57A290CE556B}" type="slidenum">
              <a:rPr lang="zh-CN" altLang="en-US" smtClean="0"/>
              <a:t>15</a:t>
            </a:fld>
            <a:endParaRPr lang="zh-CN" altLang="en-US"/>
          </a:p>
        </p:txBody>
      </p:sp>
    </p:spTree>
    <p:extLst>
      <p:ext uri="{BB962C8B-B14F-4D97-AF65-F5344CB8AC3E}">
        <p14:creationId xmlns:p14="http://schemas.microsoft.com/office/powerpoint/2010/main" val="1740188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16</a:t>
            </a:fld>
            <a:endParaRPr lang="zh-CN" altLang="en-US"/>
          </a:p>
        </p:txBody>
      </p:sp>
    </p:spTree>
    <p:extLst>
      <p:ext uri="{BB962C8B-B14F-4D97-AF65-F5344CB8AC3E}">
        <p14:creationId xmlns:p14="http://schemas.microsoft.com/office/powerpoint/2010/main" val="3952254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1104998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18647068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982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0A6816F-7DAB-4EFC-B6B3-BD5BBF42BBE9}" type="slidenum">
              <a:rPr lang="zh-CN" altLang="en-US" smtClean="0"/>
              <a:t>21</a:t>
            </a:fld>
            <a:endParaRPr lang="zh-CN" altLang="en-US"/>
          </a:p>
        </p:txBody>
      </p:sp>
    </p:spTree>
    <p:extLst>
      <p:ext uri="{BB962C8B-B14F-4D97-AF65-F5344CB8AC3E}">
        <p14:creationId xmlns:p14="http://schemas.microsoft.com/office/powerpoint/2010/main" val="2021756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22</a:t>
            </a:fld>
            <a:endParaRPr lang="zh-CN" altLang="en-US"/>
          </a:p>
        </p:txBody>
      </p:sp>
    </p:spTree>
    <p:extLst>
      <p:ext uri="{BB962C8B-B14F-4D97-AF65-F5344CB8AC3E}">
        <p14:creationId xmlns:p14="http://schemas.microsoft.com/office/powerpoint/2010/main" val="135843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F43661-B6AF-4818-960E-E1703A3816EA}" type="slidenum">
              <a:rPr lang="zh-CN" altLang="en-US" smtClean="0"/>
              <a:t>23</a:t>
            </a:fld>
            <a:endParaRPr lang="zh-CN" altLang="en-US"/>
          </a:p>
        </p:txBody>
      </p:sp>
    </p:spTree>
    <p:extLst>
      <p:ext uri="{BB962C8B-B14F-4D97-AF65-F5344CB8AC3E}">
        <p14:creationId xmlns:p14="http://schemas.microsoft.com/office/powerpoint/2010/main" val="1695806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1829801-F5C8-493A-ACDC-87166B4B083A}" type="slidenum">
              <a:rPr lang="zh-CN" altLang="en-US" smtClean="0"/>
              <a:t>5</a:t>
            </a:fld>
            <a:endParaRPr lang="zh-CN" altLang="en-US"/>
          </a:p>
        </p:txBody>
      </p:sp>
    </p:spTree>
    <p:extLst>
      <p:ext uri="{BB962C8B-B14F-4D97-AF65-F5344CB8AC3E}">
        <p14:creationId xmlns:p14="http://schemas.microsoft.com/office/powerpoint/2010/main" val="1912222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1F9CF561-8AA3-4DCC-B756-FB5AB5BD8981}" type="slidenum">
              <a:rPr lang="zh-CN" altLang="en-US" smtClean="0"/>
              <a:t>6</a:t>
            </a:fld>
            <a:endParaRPr lang="zh-CN" altLang="en-US"/>
          </a:p>
        </p:txBody>
      </p:sp>
    </p:spTree>
    <p:extLst>
      <p:ext uri="{BB962C8B-B14F-4D97-AF65-F5344CB8AC3E}">
        <p14:creationId xmlns:p14="http://schemas.microsoft.com/office/powerpoint/2010/main" val="2905944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9354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880070F-C4F0-48AC-87CC-860317939D6C}" type="slidenum">
              <a:rPr lang="zh-CN" altLang="en-US" smtClean="0"/>
              <a:t>8</a:t>
            </a:fld>
            <a:endParaRPr lang="zh-CN" altLang="en-US"/>
          </a:p>
        </p:txBody>
      </p:sp>
    </p:spTree>
    <p:extLst>
      <p:ext uri="{BB962C8B-B14F-4D97-AF65-F5344CB8AC3E}">
        <p14:creationId xmlns:p14="http://schemas.microsoft.com/office/powerpoint/2010/main" val="3499458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BD873042-6AC7-42AE-BC71-2E1FEE4EBE0C}" type="slidenum">
              <a:rPr lang="zh-CN" altLang="en-US" smtClean="0"/>
              <a:t>10</a:t>
            </a:fld>
            <a:endParaRPr lang="zh-CN" altLang="en-US"/>
          </a:p>
        </p:txBody>
      </p:sp>
    </p:spTree>
    <p:extLst>
      <p:ext uri="{BB962C8B-B14F-4D97-AF65-F5344CB8AC3E}">
        <p14:creationId xmlns:p14="http://schemas.microsoft.com/office/powerpoint/2010/main" val="2723669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11</a:t>
            </a:fld>
            <a:endParaRPr lang="zh-CN" altLang="en-US"/>
          </a:p>
        </p:txBody>
      </p:sp>
    </p:spTree>
    <p:extLst>
      <p:ext uri="{BB962C8B-B14F-4D97-AF65-F5344CB8AC3E}">
        <p14:creationId xmlns:p14="http://schemas.microsoft.com/office/powerpoint/2010/main" val="2900154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440DA61E-66CE-4D36-9E5A-B718A6F8C7AC}" type="slidenum">
              <a:rPr lang="zh-CN" altLang="en-US" smtClean="0"/>
              <a:t>12</a:t>
            </a:fld>
            <a:endParaRPr lang="zh-CN" altLang="en-US"/>
          </a:p>
        </p:txBody>
      </p:sp>
    </p:spTree>
    <p:extLst>
      <p:ext uri="{BB962C8B-B14F-4D97-AF65-F5344CB8AC3E}">
        <p14:creationId xmlns:p14="http://schemas.microsoft.com/office/powerpoint/2010/main" val="3458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69589A-B59A-4691-B13E-FBA5420010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9517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FE7D88E-626F-44E0-B5B2-06FD7BA472F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4FFD1EE-D535-4821-BF53-0D5D6CDAE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774B3870-FFC3-449B-AFFE-EF03BF741E24}"/>
              </a:ext>
            </a:extLst>
          </p:cNvPr>
          <p:cNvSpPr>
            <a:spLocks noGrp="1"/>
          </p:cNvSpPr>
          <p:nvPr>
            <p:ph type="dt" sz="half" idx="10"/>
          </p:nvPr>
        </p:nvSpPr>
        <p:spPr/>
        <p:txBody>
          <a:bodyPr/>
          <a:lstStyle/>
          <a:p>
            <a:fld id="{0708E9ED-452A-4405-B9B6-A5DFFF7D82D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xmlns="" id="{1ECD70FB-7E6D-4E24-A76C-CF1DBD9401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0C619B1-27FC-4C92-85B0-7A0E3B8CA21D}"/>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66414453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16C0A4-E399-4D79-B496-380F48C1C40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D1924C77-7857-4BE8-A9B8-2C5664AEDE9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F385060C-A477-4711-AEAE-45F23A4DD4CE}"/>
              </a:ext>
            </a:extLst>
          </p:cNvPr>
          <p:cNvSpPr>
            <a:spLocks noGrp="1"/>
          </p:cNvSpPr>
          <p:nvPr>
            <p:ph type="dt" sz="half" idx="10"/>
          </p:nvPr>
        </p:nvSpPr>
        <p:spPr/>
        <p:txBody>
          <a:bodyPr/>
          <a:lstStyle/>
          <a:p>
            <a:fld id="{0708E9ED-452A-4405-B9B6-A5DFFF7D82D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xmlns="" id="{7F9F691C-ED81-4D05-B1B0-70476AB1E1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FF15E06-655E-40CB-8958-BB800D3AE8EE}"/>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43121844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E21BBB0-5D6A-4D76-8966-87A2CCF27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7360494-1FCF-4240-BD76-9FEBED4D0CF3}"/>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103EFC1-F46F-4F48-8549-093EBC6EE58C}"/>
              </a:ext>
            </a:extLst>
          </p:cNvPr>
          <p:cNvSpPr>
            <a:spLocks noGrp="1"/>
          </p:cNvSpPr>
          <p:nvPr>
            <p:ph type="dt" sz="half" idx="10"/>
          </p:nvPr>
        </p:nvSpPr>
        <p:spPr/>
        <p:txBody>
          <a:bodyPr/>
          <a:lstStyle/>
          <a:p>
            <a:fld id="{0708E9ED-452A-4405-B9B6-A5DFFF7D82D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xmlns="" id="{3C5BB594-E881-43A4-987C-E4704FA758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E404C053-E9CD-4490-9364-863214C6E29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413652997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2818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906125"/>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32F4E8-8F5E-4BF4-94D3-6873560E58E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FEF1084-21EA-48CA-B01B-9104EA32829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56AFDAF-9384-44E4-A910-CA0CE8673E37}"/>
              </a:ext>
            </a:extLst>
          </p:cNvPr>
          <p:cNvSpPr>
            <a:spLocks noGrp="1"/>
          </p:cNvSpPr>
          <p:nvPr>
            <p:ph type="dt" sz="half" idx="10"/>
          </p:nvPr>
        </p:nvSpPr>
        <p:spPr/>
        <p:txBody>
          <a:bodyPr/>
          <a:lstStyle/>
          <a:p>
            <a:fld id="{0708E9ED-452A-4405-B9B6-A5DFFF7D82D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xmlns="" id="{F910C94C-E121-44D4-BC95-8A65D0917E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51768B5-081D-4B0B-A1AE-7CB9633DC630}"/>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1592741390"/>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EC4B2A-DBFF-4A7B-9D23-53800914638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44AFC056-F755-4079-B9BC-9739BDA45C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04BA2C6-25DD-4185-A362-4A38EC4F674E}"/>
              </a:ext>
            </a:extLst>
          </p:cNvPr>
          <p:cNvSpPr>
            <a:spLocks noGrp="1"/>
          </p:cNvSpPr>
          <p:nvPr>
            <p:ph type="dt" sz="half" idx="10"/>
          </p:nvPr>
        </p:nvSpPr>
        <p:spPr/>
        <p:txBody>
          <a:bodyPr/>
          <a:lstStyle/>
          <a:p>
            <a:fld id="{0708E9ED-452A-4405-B9B6-A5DFFF7D82D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xmlns="" id="{11A69A98-4ACC-4173-AC00-1A55564B0CE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88E2570-3ECC-402B-A3AC-AFAA1DF5984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20620978"/>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08E694F-D188-4C05-9E68-E59B1215BA9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9D8EFCB-72DF-4FCF-975D-3FB31D77805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A3B875C6-E9DD-41BF-B91B-B9F6B3E9DB47}"/>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4CBC5C9C-E893-4B29-88D9-34A2E288F94B}"/>
              </a:ext>
            </a:extLst>
          </p:cNvPr>
          <p:cNvSpPr>
            <a:spLocks noGrp="1"/>
          </p:cNvSpPr>
          <p:nvPr>
            <p:ph type="dt" sz="half" idx="10"/>
          </p:nvPr>
        </p:nvSpPr>
        <p:spPr/>
        <p:txBody>
          <a:bodyPr/>
          <a:lstStyle/>
          <a:p>
            <a:fld id="{0708E9ED-452A-4405-B9B6-A5DFFF7D82DB}"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xmlns="" id="{6495D961-45DD-41AD-8D03-F31C7B51D8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3149812-60F4-4481-A907-A3F47CEB336B}"/>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8369854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955C43D-098F-43FB-8652-F01E6635A20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592F449-8611-4B17-8FE8-5422A97E52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E8D3E5D-0EA9-42E5-B79E-699381B77EB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439BDB1-833A-4C04-B1D8-A2F6724359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1A5539BC-DA44-415B-A320-FAD18B10AF7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61223D09-8F37-42B2-8D8D-1A2F1EA4A06A}"/>
              </a:ext>
            </a:extLst>
          </p:cNvPr>
          <p:cNvSpPr>
            <a:spLocks noGrp="1"/>
          </p:cNvSpPr>
          <p:nvPr>
            <p:ph type="dt" sz="half" idx="10"/>
          </p:nvPr>
        </p:nvSpPr>
        <p:spPr/>
        <p:txBody>
          <a:bodyPr/>
          <a:lstStyle/>
          <a:p>
            <a:fld id="{0708E9ED-452A-4405-B9B6-A5DFFF7D82DB}" type="datetimeFigureOut">
              <a:rPr lang="zh-CN" altLang="en-US" smtClean="0"/>
              <a:t>2023/10/17</a:t>
            </a:fld>
            <a:endParaRPr lang="zh-CN" altLang="en-US"/>
          </a:p>
        </p:txBody>
      </p:sp>
      <p:sp>
        <p:nvSpPr>
          <p:cNvPr id="8" name="页脚占位符 7">
            <a:extLst>
              <a:ext uri="{FF2B5EF4-FFF2-40B4-BE49-F238E27FC236}">
                <a16:creationId xmlns:a16="http://schemas.microsoft.com/office/drawing/2014/main" xmlns="" id="{4015160F-7493-416D-BF9E-E0DF41FCB8E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7D4EC52-AC60-4B2B-87E1-64A5D908BD53}"/>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27107534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1F7EF2-AFC2-4C6F-84E3-D4AF6404553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48DF64C1-C9DF-47D1-BE64-F7E78F083E64}"/>
              </a:ext>
            </a:extLst>
          </p:cNvPr>
          <p:cNvSpPr>
            <a:spLocks noGrp="1"/>
          </p:cNvSpPr>
          <p:nvPr>
            <p:ph type="dt" sz="half" idx="10"/>
          </p:nvPr>
        </p:nvSpPr>
        <p:spPr/>
        <p:txBody>
          <a:bodyPr/>
          <a:lstStyle/>
          <a:p>
            <a:fld id="{0708E9ED-452A-4405-B9B6-A5DFFF7D82DB}" type="datetimeFigureOut">
              <a:rPr lang="zh-CN" altLang="en-US" smtClean="0"/>
              <a:t>2023/10/17</a:t>
            </a:fld>
            <a:endParaRPr lang="zh-CN" altLang="en-US"/>
          </a:p>
        </p:txBody>
      </p:sp>
      <p:sp>
        <p:nvSpPr>
          <p:cNvPr id="4" name="页脚占位符 3">
            <a:extLst>
              <a:ext uri="{FF2B5EF4-FFF2-40B4-BE49-F238E27FC236}">
                <a16:creationId xmlns:a16="http://schemas.microsoft.com/office/drawing/2014/main" xmlns="" id="{AB6E05EE-6BA3-408C-B759-C418D00E40C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40D5497D-E4C4-462A-B250-FE3D2B5C9ADA}"/>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3314532501"/>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065F5CBC-8FDF-450B-B7FF-EDB1ABFEDA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373" t="18745" r="9373" b="29311"/>
          <a:stretch/>
        </p:blipFill>
        <p:spPr>
          <a:xfrm>
            <a:off x="0" y="0"/>
            <a:ext cx="12192000" cy="6858000"/>
          </a:xfrm>
          <a:prstGeom prst="rect">
            <a:avLst/>
          </a:prstGeom>
        </p:spPr>
      </p:pic>
    </p:spTree>
    <p:extLst>
      <p:ext uri="{BB962C8B-B14F-4D97-AF65-F5344CB8AC3E}">
        <p14:creationId xmlns:p14="http://schemas.microsoft.com/office/powerpoint/2010/main" val="290045587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F815DCE-2ABB-4605-94ED-A7F181237A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9DD5D508-BC65-4B07-B3B2-5B8EFC6898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157D522-FD19-4C70-8EEC-091F77027D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16F80A9-48D9-4D72-A018-827BB5DC8470}"/>
              </a:ext>
            </a:extLst>
          </p:cNvPr>
          <p:cNvSpPr>
            <a:spLocks noGrp="1"/>
          </p:cNvSpPr>
          <p:nvPr>
            <p:ph type="dt" sz="half" idx="10"/>
          </p:nvPr>
        </p:nvSpPr>
        <p:spPr/>
        <p:txBody>
          <a:bodyPr/>
          <a:lstStyle/>
          <a:p>
            <a:fld id="{0708E9ED-452A-4405-B9B6-A5DFFF7D82DB}"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xmlns="" id="{C2D764B2-A08E-4A90-A029-F604400E50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9665277-7EE4-49C7-ABFE-7EAE193D3821}"/>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2013389419"/>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8C8EEE9-EF33-43C8-9760-858A5AB25BE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57FC3B5-FE47-4B70-BAB6-E9067E5D6A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C389302-778E-43C8-AF53-81CAF2986E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374189A-C31C-414A-BCF4-285413F837C5}"/>
              </a:ext>
            </a:extLst>
          </p:cNvPr>
          <p:cNvSpPr>
            <a:spLocks noGrp="1"/>
          </p:cNvSpPr>
          <p:nvPr>
            <p:ph type="dt" sz="half" idx="10"/>
          </p:nvPr>
        </p:nvSpPr>
        <p:spPr/>
        <p:txBody>
          <a:bodyPr/>
          <a:lstStyle/>
          <a:p>
            <a:fld id="{0708E9ED-452A-4405-B9B6-A5DFFF7D82DB}" type="datetimeFigureOut">
              <a:rPr lang="zh-CN" altLang="en-US" smtClean="0"/>
              <a:t>2023/10/17</a:t>
            </a:fld>
            <a:endParaRPr lang="zh-CN" altLang="en-US"/>
          </a:p>
        </p:txBody>
      </p:sp>
      <p:sp>
        <p:nvSpPr>
          <p:cNvPr id="6" name="页脚占位符 5">
            <a:extLst>
              <a:ext uri="{FF2B5EF4-FFF2-40B4-BE49-F238E27FC236}">
                <a16:creationId xmlns:a16="http://schemas.microsoft.com/office/drawing/2014/main" xmlns="" id="{8BC8DFC1-A950-495B-9499-C0315E910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EEC2EF6-9D3D-4E25-A623-211EF35A8D25}"/>
              </a:ext>
            </a:extLst>
          </p:cNvPr>
          <p:cNvSpPr>
            <a:spLocks noGrp="1"/>
          </p:cNvSpPr>
          <p:nvPr>
            <p:ph type="sldNum" sz="quarter" idx="12"/>
          </p:nvPr>
        </p:nvSpPr>
        <p:spPr/>
        <p:txBody>
          <a:bodyPr/>
          <a:lstStyle/>
          <a:p>
            <a:fld id="{2AE4A5DA-5423-4571-825B-F6A9BD4B307C}" type="slidenum">
              <a:rPr lang="zh-CN" altLang="en-US" smtClean="0"/>
              <a:t>‹#›</a:t>
            </a:fld>
            <a:endParaRPr lang="zh-CN" altLang="en-US"/>
          </a:p>
        </p:txBody>
      </p:sp>
    </p:spTree>
    <p:extLst>
      <p:ext uri="{BB962C8B-B14F-4D97-AF65-F5344CB8AC3E}">
        <p14:creationId xmlns:p14="http://schemas.microsoft.com/office/powerpoint/2010/main" val="875247984"/>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0F3C9842-F28B-4AFF-A3F7-CA07DAC3787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xmlns="" id="{BC725879-CBF6-4C13-BF77-E20D2F60B4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A0BB602-F41F-481F-8A67-48E12B9A9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098C2C5-D629-49C9-9732-D541501EA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8E9ED-452A-4405-B9B6-A5DFFF7D82DB}" type="datetimeFigureOut">
              <a:rPr lang="zh-CN" altLang="en-US" smtClean="0"/>
              <a:t>2023/10/17</a:t>
            </a:fld>
            <a:endParaRPr lang="zh-CN" altLang="en-US"/>
          </a:p>
        </p:txBody>
      </p:sp>
      <p:sp>
        <p:nvSpPr>
          <p:cNvPr id="5" name="页脚占位符 4">
            <a:extLst>
              <a:ext uri="{FF2B5EF4-FFF2-40B4-BE49-F238E27FC236}">
                <a16:creationId xmlns:a16="http://schemas.microsoft.com/office/drawing/2014/main" xmlns="" id="{3B2E4ADB-FFCC-498C-9F45-8E135BF9DD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A0E63E16-1031-4471-A1AE-BB8BDD6331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E4A5DA-5423-4571-825B-F6A9BD4B307C}" type="slidenum">
              <a:rPr lang="zh-CN" altLang="en-US" smtClean="0"/>
              <a:t>‹#›</a:t>
            </a:fld>
            <a:endParaRPr lang="zh-CN" altLang="en-US"/>
          </a:p>
        </p:txBody>
      </p:sp>
      <p:sp>
        <p:nvSpPr>
          <p:cNvPr id="8" name="Oval 7">
            <a:extLst>
              <a:ext uri="{FF2B5EF4-FFF2-40B4-BE49-F238E27FC236}">
                <a16:creationId xmlns:a16="http://schemas.microsoft.com/office/drawing/2014/main" xmlns="" id="{0AE42624-788D-4EF2-A5F0-EF4FFC7B8EEB}"/>
              </a:ext>
            </a:extLst>
          </p:cNvPr>
          <p:cNvSpPr/>
          <p:nvPr userDrawn="1"/>
        </p:nvSpPr>
        <p:spPr>
          <a:xfrm>
            <a:off x="-2293257" y="-246743"/>
            <a:ext cx="1233714" cy="1233714"/>
          </a:xfrm>
          <a:prstGeom prst="ellipse">
            <a:avLst/>
          </a:prstGeom>
          <a:blipFill dpi="0" rotWithShape="1">
            <a:blip r:embed="rId15" cstate="print">
              <a:alphaModFix amt="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7B10909E-D792-4173-B9EB-8A45C52A5DBD}"/>
              </a:ext>
            </a:extLst>
          </p:cNvPr>
          <p:cNvSpPr/>
          <p:nvPr userDrawn="1"/>
        </p:nvSpPr>
        <p:spPr>
          <a:xfrm>
            <a:off x="-4782457" y="2742180"/>
            <a:ext cx="1233714" cy="1233714"/>
          </a:xfrm>
          <a:prstGeom prst="ellipse">
            <a:avLst/>
          </a:prstGeom>
          <a:blipFill dpi="0" rotWithShape="1">
            <a:blip r:embed="rId1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6649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image" Target="../media/image4.png"/><Relationship Id="rId12" Type="http://schemas.microsoft.com/office/2007/relationships/hdphoto" Target="../media/hdphoto2.wdp"/><Relationship Id="rId2" Type="http://schemas.microsoft.com/office/2007/relationships/media" Target="../media/media1.mp3"/><Relationship Id="rId1" Type="http://schemas.openxmlformats.org/officeDocument/2006/relationships/tags" Target="../tags/tag2.xml"/><Relationship Id="rId6" Type="http://schemas.openxmlformats.org/officeDocument/2006/relationships/image" Target="../media/image3.jpeg"/><Relationship Id="rId11" Type="http://schemas.openxmlformats.org/officeDocument/2006/relationships/image" Target="../media/image7.png"/><Relationship Id="rId5" Type="http://schemas.openxmlformats.org/officeDocument/2006/relationships/notesSlide" Target="../notesSlides/notesSlide1.xml"/><Relationship Id="rId10" Type="http://schemas.microsoft.com/office/2007/relationships/hdphoto" Target="../media/hdphoto1.wdp"/><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9.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0.png"/><Relationship Id="rId5" Type="http://schemas.openxmlformats.org/officeDocument/2006/relationships/image" Target="../media/image14.jp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22.jpeg"/><Relationship Id="rId4" Type="http://schemas.openxmlformats.org/officeDocument/2006/relationships/hyperlink" Target="http://vi.wikipedia.org/w/index.php?title=Le_Paria&amp;action=edit&amp;redlink=1"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audio" Target="../media/audio2.wav"/><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24.jp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6.wdp"/><Relationship Id="rId3" Type="http://schemas.openxmlformats.org/officeDocument/2006/relationships/audio" Target="../media/media1.mp3"/><Relationship Id="rId7" Type="http://schemas.openxmlformats.org/officeDocument/2006/relationships/image" Target="../media/image25.png"/><Relationship Id="rId12" Type="http://schemas.openxmlformats.org/officeDocument/2006/relationships/image" Target="../media/image18.png"/><Relationship Id="rId2" Type="http://schemas.microsoft.com/office/2007/relationships/media" Target="../media/media1.mp3"/><Relationship Id="rId1" Type="http://schemas.openxmlformats.org/officeDocument/2006/relationships/tags" Target="../tags/tag27.xml"/><Relationship Id="rId6" Type="http://schemas.openxmlformats.org/officeDocument/2006/relationships/image" Target="../media/image4.png"/><Relationship Id="rId11" Type="http://schemas.microsoft.com/office/2007/relationships/hdphoto" Target="../media/hdphoto3.wdp"/><Relationship Id="rId5" Type="http://schemas.openxmlformats.org/officeDocument/2006/relationships/image" Target="../media/image3.jpeg"/><Relationship Id="rId10" Type="http://schemas.openxmlformats.org/officeDocument/2006/relationships/image" Target="../media/image11.png"/><Relationship Id="rId4" Type="http://schemas.openxmlformats.org/officeDocument/2006/relationships/slideLayout" Target="../slideLayouts/slideLayout7.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audio" Target="../media/audio1.wav"/><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audio" Target="../media/audio1.wav"/><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3.jpeg"/><Relationship Id="rId11" Type="http://schemas.openxmlformats.org/officeDocument/2006/relationships/image" Target="../media/image14.jpg"/><Relationship Id="rId5" Type="http://schemas.openxmlformats.org/officeDocument/2006/relationships/notesSlide" Target="../notesSlides/notesSlide2.xml"/><Relationship Id="rId10" Type="http://schemas.microsoft.com/office/2007/relationships/hdphoto" Target="../media/hdphoto4.wdp"/><Relationship Id="rId4" Type="http://schemas.openxmlformats.org/officeDocument/2006/relationships/slideLayout" Target="../slideLayouts/slideLayout1.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7.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3.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notesSlide" Target="../notesSlides/notesSlide5.xml"/><Relationship Id="rId7" Type="http://schemas.microsoft.com/office/2007/relationships/hdphoto" Target="../media/hdphoto6.wdp"/><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3496659-D1A2-4B73-BFA7-6464F4AA9B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25" name="文本框 24">
            <a:extLst>
              <a:ext uri="{FF2B5EF4-FFF2-40B4-BE49-F238E27FC236}">
                <a16:creationId xmlns:a16="http://schemas.microsoft.com/office/drawing/2014/main" xmlns="" id="{7ADB1A97-0858-4D3C-84E9-AB0133759EDB}"/>
              </a:ext>
            </a:extLst>
          </p:cNvPr>
          <p:cNvSpPr txBox="1"/>
          <p:nvPr/>
        </p:nvSpPr>
        <p:spPr>
          <a:xfrm>
            <a:off x="8717987" y="3319739"/>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xmlns="" id="{4F2A0668-3395-401F-8D7E-E03CC5207C01}"/>
              </a:ext>
            </a:extLst>
          </p:cNvPr>
          <p:cNvPicPr>
            <a:picLocks noChangeAspect="1"/>
          </p:cNvPicPr>
          <p:nvPr>
            <a:audioFile r:link="rId3"/>
            <p:extLst>
              <p:ext uri="{DAA4B4D4-6D71-4841-9C94-3DE7FCFB9230}">
                <p14:media xmlns:p14="http://schemas.microsoft.com/office/powerpoint/2010/main" r:embed="rId2">
                  <p14:fade in="500" out="500"/>
                </p14:media>
              </p:ext>
            </p:extLst>
          </p:nvPr>
        </p:nvPicPr>
        <p:blipFill>
          <a:blip r:embed="rId7"/>
          <a:stretch>
            <a:fillRect/>
          </a:stretch>
        </p:blipFill>
        <p:spPr>
          <a:xfrm>
            <a:off x="5791200" y="-664783"/>
            <a:ext cx="609600" cy="609600"/>
          </a:xfrm>
          <a:prstGeom prst="rect">
            <a:avLst/>
          </a:prstGeom>
        </p:spPr>
      </p:pic>
      <p:grpSp>
        <p:nvGrpSpPr>
          <p:cNvPr id="4" name="Group 3"/>
          <p:cNvGrpSpPr/>
          <p:nvPr/>
        </p:nvGrpSpPr>
        <p:grpSpPr>
          <a:xfrm>
            <a:off x="-48043" y="-4266"/>
            <a:ext cx="8004877" cy="5465370"/>
            <a:chOff x="17570" y="0"/>
            <a:chExt cx="8004877" cy="5465370"/>
          </a:xfrm>
        </p:grpSpPr>
        <p:pic>
          <p:nvPicPr>
            <p:cNvPr id="5" name="图片 4">
              <a:extLst>
                <a:ext uri="{FF2B5EF4-FFF2-40B4-BE49-F238E27FC236}">
                  <a16:creationId xmlns:a16="http://schemas.microsoft.com/office/drawing/2014/main" xmlns="" id="{41E1BFFD-3EC3-4EE1-B37F-932B3B9FAC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4" name="文本框 13">
            <a:extLst>
              <a:ext uri="{FF2B5EF4-FFF2-40B4-BE49-F238E27FC236}">
                <a16:creationId xmlns:a16="http://schemas.microsoft.com/office/drawing/2014/main" xmlns="" id="{3BFBA031-EC80-4D62-987A-B8FEA7AE11A9}"/>
              </a:ext>
            </a:extLst>
          </p:cNvPr>
          <p:cNvSpPr txBox="1"/>
          <p:nvPr/>
        </p:nvSpPr>
        <p:spPr>
          <a:xfrm>
            <a:off x="7801534" y="1496717"/>
            <a:ext cx="4160113"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LỊCH SỬ</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23" name="Picture 22"/>
          <p:cNvPicPr>
            <a:picLocks noChangeAspect="1"/>
          </p:cNvPicPr>
          <p:nvPr/>
        </p:nvPicPr>
        <p:blipFill>
          <a:blip r:embed="rId11">
            <a:extLst>
              <a:ext uri="{BEBA8EAE-BF5A-486C-A8C5-ECC9F3942E4B}">
                <a14:imgProps xmlns:a14="http://schemas.microsoft.com/office/drawing/2010/main">
                  <a14:imgLayer r:embed="rId12">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6544874" y="4241758"/>
            <a:ext cx="4490356" cy="3069579"/>
          </a:xfrm>
          <a:prstGeom prst="rect">
            <a:avLst/>
          </a:prstGeom>
        </p:spPr>
      </p:pic>
      <p:pic>
        <p:nvPicPr>
          <p:cNvPr id="22" name="Picture 21"/>
          <p:cNvPicPr>
            <a:picLocks noChangeAspect="1"/>
          </p:cNvPicPr>
          <p:nvPr/>
        </p:nvPicPr>
        <p:blipFill>
          <a:blip r:embed="rId11">
            <a:extLst>
              <a:ext uri="{BEBA8EAE-BF5A-486C-A8C5-ECC9F3942E4B}">
                <a14:imgProps xmlns:a14="http://schemas.microsoft.com/office/drawing/2010/main">
                  <a14:imgLayer r:embed="rId12">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a:off x="4343213" y="4255553"/>
            <a:ext cx="4477359" cy="3060695"/>
          </a:xfrm>
          <a:prstGeom prst="rect">
            <a:avLst/>
          </a:prstGeom>
        </p:spPr>
      </p:pic>
    </p:spTree>
    <p:custDataLst>
      <p:tags r:id="rId1"/>
    </p:custDataLst>
    <p:extLst>
      <p:ext uri="{BB962C8B-B14F-4D97-AF65-F5344CB8AC3E}">
        <p14:creationId xmlns:p14="http://schemas.microsoft.com/office/powerpoint/2010/main" val="56986430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2" repeatCount="indefinite" fill="hold" display="0">
                  <p:stCondLst>
                    <p:cond delay="indefinite"/>
                  </p:stCondLst>
                  <p:endCondLst>
                    <p:cond evt="onStopAudio" delay="0">
                      <p:tgtEl>
                        <p:sldTgt/>
                      </p:tgtEl>
                    </p:cond>
                  </p:endCondLst>
                </p:cTn>
                <p:tgtEl>
                  <p:spTgt spid="9"/>
                </p:tgtEl>
              </p:cMediaNode>
            </p:audio>
          </p:childTnLst>
        </p:cTn>
      </p:par>
    </p:tnLst>
    <p:bldLst>
      <p:bldP spid="25"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xmlns="" id="{643D23B3-A101-40EF-A9B9-039763026724}"/>
              </a:ext>
            </a:extLst>
          </p:cNvPr>
          <p:cNvSpPr/>
          <p:nvPr/>
        </p:nvSpPr>
        <p:spPr>
          <a:xfrm>
            <a:off x="1" y="1335901"/>
            <a:ext cx="6963508" cy="1815882"/>
          </a:xfrm>
          <a:prstGeom prst="rect">
            <a:avLst/>
          </a:prstGeom>
          <a:solidFill>
            <a:schemeClr val="bg1">
              <a:alpha val="66000"/>
            </a:schemeClr>
          </a:solidFill>
        </p:spPr>
        <p:txBody>
          <a:bodyPr wrap="square">
            <a:spAutoFit/>
          </a:bodyPr>
          <a:lstStyle/>
          <a:p>
            <a:r>
              <a:rPr lang="en-US" altLang="en-US" sz="2800" b="1">
                <a:solidFill>
                  <a:schemeClr val="accent1"/>
                </a:solidFill>
                <a:latin typeface="Times New Roman" panose="02020603050405020304" pitchFamily="18" charset="0"/>
                <a:sym typeface=".VnTime" pitchFamily="34" charset="0"/>
              </a:rPr>
              <a:t>Có 3 tổ chức Cộng sản Đảng lần lượt ra đời:</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đảng (6/1929)</a:t>
            </a:r>
          </a:p>
          <a:p>
            <a:pPr marL="342900" indent="-342900">
              <a:buFontTx/>
              <a:buChar char="-"/>
            </a:pPr>
            <a:r>
              <a:rPr lang="en-US" altLang="en-US" sz="2800" b="1">
                <a:latin typeface="Times New Roman" panose="02020603050405020304" pitchFamily="18" charset="0"/>
                <a:sym typeface="Times New Roman" panose="02020603050405020304" pitchFamily="18" charset="0"/>
              </a:rPr>
              <a:t>An Nam Cộng sản đảng (8/1929)</a:t>
            </a:r>
          </a:p>
          <a:p>
            <a:pPr marL="342900" indent="-342900">
              <a:buFontTx/>
              <a:buChar char="-"/>
            </a:pPr>
            <a:r>
              <a:rPr lang="en-US" altLang="en-US" sz="2800" b="1">
                <a:latin typeface="Times New Roman" panose="02020603050405020304" pitchFamily="18" charset="0"/>
                <a:sym typeface="Times New Roman" panose="02020603050405020304" pitchFamily="18" charset="0"/>
              </a:rPr>
              <a:t>Đông Dương Cộng sản liên đo</a:t>
            </a:r>
            <a:r>
              <a:rPr lang="en-US" altLang="en-US" sz="2800" b="1">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2800" b="1">
                <a:latin typeface="Times New Roman" panose="02020603050405020304" pitchFamily="18" charset="0"/>
                <a:sym typeface="Times New Roman" panose="02020603050405020304" pitchFamily="18" charset="0"/>
              </a:rPr>
              <a:t>n (9/1929)</a:t>
            </a:r>
          </a:p>
        </p:txBody>
      </p:sp>
      <p:grpSp>
        <p:nvGrpSpPr>
          <p:cNvPr id="6"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xmlns=""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9" name="TextBox 8"/>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558" t="4184" r="1600"/>
          <a:stretch/>
        </p:blipFill>
        <p:spPr>
          <a:xfrm>
            <a:off x="7104186" y="1032224"/>
            <a:ext cx="5087814" cy="5691581"/>
          </a:xfrm>
          <a:prstGeom prst="rect">
            <a:avLst/>
          </a:prstGeom>
        </p:spPr>
      </p:pic>
      <p:sp>
        <p:nvSpPr>
          <p:cNvPr id="13" name="Rectangle 13"/>
          <p:cNvSpPr>
            <a:spLocks noChangeArrowheads="1"/>
          </p:cNvSpPr>
          <p:nvPr/>
        </p:nvSpPr>
        <p:spPr bwMode="auto">
          <a:xfrm>
            <a:off x="7858835" y="1628289"/>
            <a:ext cx="30717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r>
              <a:rPr lang="en-US" sz="2400" b="1">
                <a:ln w="19050">
                  <a:solidFill>
                    <a:srgbClr val="FF0000"/>
                  </a:solidFill>
                  <a:prstDash val="solid"/>
                </a:ln>
                <a:solidFill>
                  <a:srgbClr val="FF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ĐẢNG</a:t>
            </a:r>
          </a:p>
        </p:txBody>
      </p:sp>
      <p:sp>
        <p:nvSpPr>
          <p:cNvPr id="14" name="Text Box 18"/>
          <p:cNvSpPr txBox="1">
            <a:spLocks noChangeArrowheads="1"/>
          </p:cNvSpPr>
          <p:nvPr/>
        </p:nvSpPr>
        <p:spPr bwMode="auto">
          <a:xfrm>
            <a:off x="8218728" y="3370184"/>
            <a:ext cx="374317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ĐÔNG DƯƠNG </a:t>
            </a:r>
          </a:p>
          <a:p>
            <a:pPr algn="ct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CỘNG SẢN LIÊN ĐOÀN </a:t>
            </a:r>
          </a:p>
        </p:txBody>
      </p:sp>
      <p:sp>
        <p:nvSpPr>
          <p:cNvPr id="15" name="Text Box 16"/>
          <p:cNvSpPr txBox="1">
            <a:spLocks noChangeArrowheads="1"/>
          </p:cNvSpPr>
          <p:nvPr/>
        </p:nvSpPr>
        <p:spPr bwMode="auto">
          <a:xfrm>
            <a:off x="7572780" y="5620044"/>
            <a:ext cx="4343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ln w="19050">
                  <a:solidFill>
                    <a:srgbClr val="FF0000"/>
                  </a:solidFill>
                  <a:prstDash val="solid"/>
                </a:ln>
                <a:solidFill>
                  <a:srgbClr val="C00000"/>
                </a:solidFill>
                <a:effectLst>
                  <a:outerShdw blurRad="50000" dist="50800" dir="7500000" algn="tl">
                    <a:srgbClr val="000000">
                      <a:shade val="5000"/>
                      <a:alpha val="35000"/>
                    </a:srgbClr>
                  </a:outerShdw>
                </a:effectLst>
                <a:latin typeface="Times New Roman" pitchFamily="18" charset="0"/>
                <a:cs typeface="Times New Roman" pitchFamily="18" charset="0"/>
              </a:rPr>
              <a:t>AN NAM CỘNG SẢN ĐẢNG</a:t>
            </a:r>
          </a:p>
        </p:txBody>
      </p:sp>
      <p:sp>
        <p:nvSpPr>
          <p:cNvPr id="17" name="TextBox 16"/>
          <p:cNvSpPr txBox="1"/>
          <p:nvPr/>
        </p:nvSpPr>
        <p:spPr>
          <a:xfrm>
            <a:off x="189720" y="3231683"/>
            <a:ext cx="7737230" cy="646331"/>
          </a:xfrm>
          <a:prstGeom prst="rect">
            <a:avLst/>
          </a:prstGeom>
          <a:noFill/>
        </p:spPr>
        <p:txBody>
          <a:bodyPr wrap="square" rtlCol="0">
            <a:spAutoFit/>
          </a:bodyPr>
          <a:lstStyle/>
          <a:p>
            <a:r>
              <a:rPr lang="en-US" sz="3600" b="1">
                <a:solidFill>
                  <a:srgbClr val="C00000"/>
                </a:solidFill>
                <a:latin typeface="Times New Roman" panose="02020603050405020304" pitchFamily="18" charset="0"/>
                <a:cs typeface="Times New Roman" panose="02020603050405020304" pitchFamily="18" charset="0"/>
              </a:rPr>
              <a:t>Tình hình trên đặt ra yêu cầu gì?</a:t>
            </a:r>
          </a:p>
        </p:txBody>
      </p:sp>
      <p:sp>
        <p:nvSpPr>
          <p:cNvPr id="18" name="Text Box 28"/>
          <p:cNvSpPr txBox="1">
            <a:spLocks noChangeArrowheads="1"/>
          </p:cNvSpPr>
          <p:nvPr/>
        </p:nvSpPr>
        <p:spPr bwMode="auto">
          <a:xfrm>
            <a:off x="365567" y="3663758"/>
            <a:ext cx="6232375" cy="2062103"/>
          </a:xfrm>
          <a:prstGeom prst="rect">
            <a:avLst/>
          </a:prstGeom>
          <a:solidFill>
            <a:srgbClr val="EDFAFA"/>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b="1">
                <a:solidFill>
                  <a:sysClr val="windowText" lastClr="000000"/>
                </a:solidFill>
                <a:latin typeface="Times New Roman" panose="02020603050405020304" pitchFamily="18" charset="0"/>
                <a:sym typeface="Wingdings" panose="05000000000000000000" pitchFamily="2" charset="2"/>
              </a:rPr>
              <a:t> </a:t>
            </a:r>
            <a:r>
              <a:rPr lang="en-US" altLang="en-US" b="1">
                <a:solidFill>
                  <a:sysClr val="windowText" lastClr="000000"/>
                </a:solidFill>
                <a:latin typeface="Times New Roman" panose="02020603050405020304" pitchFamily="18" charset="0"/>
                <a:sym typeface="Times New Roman" panose="02020603050405020304" pitchFamily="18" charset="0"/>
              </a:rPr>
              <a:t>Cần phải sớm hợp nhất 3 tổ chức Cộng sản th</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nh một Đảng duy nhất </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để cùng đo</a:t>
            </a:r>
            <a:r>
              <a:rPr lang="en-US" altLang="en-US"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b="1">
                <a:solidFill>
                  <a:sysClr val="windowText" lastClr="000000"/>
                </a:solidFill>
                <a:latin typeface="Times New Roman" panose="02020603050405020304" pitchFamily="18" charset="0"/>
                <a:sym typeface="Times New Roman" panose="02020603050405020304" pitchFamily="18" charset="0"/>
              </a:rPr>
              <a:t>n kết chống kẻ thù</a:t>
            </a:r>
            <a:r>
              <a:rPr lang="en-US" altLang="en-US" b="1">
                <a:solidFill>
                  <a:sysClr val="windowText" lastClr="000000"/>
                </a:solidFill>
                <a:latin typeface="Times New Roman" panose="02020603050405020304" pitchFamily="18" charset="0"/>
                <a:sym typeface=".VnTime" pitchFamily="34" charset="0"/>
              </a:rPr>
              <a:t> </a:t>
            </a:r>
            <a:r>
              <a:rPr lang="en-US" altLang="en-US" b="1">
                <a:solidFill>
                  <a:sysClr val="windowText" lastClr="000000"/>
                </a:solidFill>
                <a:latin typeface="Times New Roman" panose="02020603050405020304" pitchFamily="18" charset="0"/>
                <a:sym typeface="Times New Roman" panose="02020603050405020304" pitchFamily="18" charset="0"/>
              </a:rPr>
              <a:t>chung.</a:t>
            </a:r>
            <a:endParaRPr lang="en-US" altLang="en-US">
              <a:solidFill>
                <a:sysClr val="windowText" lastClr="00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6055521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2">
                                            <p:bg/>
                                          </p:spTgt>
                                        </p:tgtEl>
                                        <p:attrNameLst>
                                          <p:attrName>style.visibility</p:attrName>
                                        </p:attrNameLst>
                                      </p:cBhvr>
                                      <p:to>
                                        <p:strVal val="visible"/>
                                      </p:to>
                                    </p:set>
                                    <p:animEffect transition="in" filter="fade">
                                      <p:cBhvr>
                                        <p:cTn id="22" dur="800" decel="100000"/>
                                        <p:tgtEl>
                                          <p:spTgt spid="2">
                                            <p:bg/>
                                          </p:spTgt>
                                        </p:tgtEl>
                                      </p:cBhvr>
                                    </p:animEffect>
                                    <p:anim calcmode="lin" valueType="num">
                                      <p:cBhvr>
                                        <p:cTn id="23" dur="800" decel="100000" fill="hold"/>
                                        <p:tgtEl>
                                          <p:spTgt spid="2">
                                            <p:bg/>
                                          </p:spTgt>
                                        </p:tgtEl>
                                        <p:attrNameLst>
                                          <p:attrName>style.rotation</p:attrName>
                                        </p:attrNameLst>
                                      </p:cBhvr>
                                      <p:tavLst>
                                        <p:tav tm="0">
                                          <p:val>
                                            <p:fltVal val="-90"/>
                                          </p:val>
                                        </p:tav>
                                        <p:tav tm="100000">
                                          <p:val>
                                            <p:fltVal val="0"/>
                                          </p:val>
                                        </p:tav>
                                      </p:tavLst>
                                    </p:anim>
                                    <p:anim calcmode="lin" valueType="num">
                                      <p:cBhvr>
                                        <p:cTn id="24" dur="800" decel="100000" fill="hold"/>
                                        <p:tgtEl>
                                          <p:spTgt spid="2">
                                            <p:bg/>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2">
                                            <p:bg/>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2">
                                            <p:bg/>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2">
                                            <p:bg/>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800" decel="100000"/>
                                        <p:tgtEl>
                                          <p:spTgt spid="2">
                                            <p:txEl>
                                              <p:pRg st="0" end="0"/>
                                            </p:txEl>
                                          </p:spTgt>
                                        </p:tgtEl>
                                      </p:cBhvr>
                                    </p:animEffect>
                                    <p:anim calcmode="lin" valueType="num">
                                      <p:cBhvr>
                                        <p:cTn id="33" dur="800" decel="100000" fill="hold"/>
                                        <p:tgtEl>
                                          <p:spTgt spid="2">
                                            <p:txEl>
                                              <p:pRg st="0" end="0"/>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2">
                                            <p:txEl>
                                              <p:pRg st="0" end="0"/>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2">
                                            <p:txEl>
                                              <p:pRg st="0" end="0"/>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xEl>
                                              <p:pRg st="0" end="0"/>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800" decel="100000"/>
                                        <p:tgtEl>
                                          <p:spTgt spid="2">
                                            <p:txEl>
                                              <p:pRg st="1" end="1"/>
                                            </p:txEl>
                                          </p:spTgt>
                                        </p:tgtEl>
                                      </p:cBhvr>
                                    </p:animEffect>
                                    <p:anim calcmode="lin" valueType="num">
                                      <p:cBhvr>
                                        <p:cTn id="43" dur="800" decel="100000" fill="hold"/>
                                        <p:tgtEl>
                                          <p:spTgt spid="2">
                                            <p:txEl>
                                              <p:pRg st="1" end="1"/>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2">
                                            <p:txEl>
                                              <p:pRg st="1" end="1"/>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2">
                                            <p:txEl>
                                              <p:pRg st="1" end="1"/>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2">
                                            <p:txEl>
                                              <p:pRg st="1" end="1"/>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2">
                                            <p:txEl>
                                              <p:pRg st="1" end="1"/>
                                            </p:txEl>
                                          </p:spTgt>
                                        </p:tgtEl>
                                        <p:attrNameLst>
                                          <p:attrName>ppt_y</p:attrName>
                                        </p:attrNameLst>
                                      </p:cBhvr>
                                      <p:tavLst>
                                        <p:tav tm="0">
                                          <p:val>
                                            <p:strVal val="#ppt_y+0.1"/>
                                          </p:val>
                                        </p:tav>
                                        <p:tav tm="100000">
                                          <p:val>
                                            <p:strVal val="#ppt_y"/>
                                          </p:val>
                                        </p:tav>
                                      </p:tavLst>
                                    </p:anim>
                                  </p:childTnLst>
                                </p:cTn>
                              </p:par>
                            </p:childTnLst>
                          </p:cTn>
                        </p:par>
                        <p:par>
                          <p:cTn id="48" fill="hold">
                            <p:stCondLst>
                              <p:cond delay="1000"/>
                            </p:stCondLst>
                            <p:childTnLst>
                              <p:par>
                                <p:cTn id="49" presetID="8" presetClass="entr" presetSubtype="16"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diamond(in)">
                                      <p:cBhvr>
                                        <p:cTn id="51" dur="10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30" presetClass="entr" presetSubtype="0" fill="hold" grpId="0" nodeType="clickEffect">
                                  <p:stCondLst>
                                    <p:cond delay="0"/>
                                  </p:stCondLst>
                                  <p:childTnLst>
                                    <p:set>
                                      <p:cBhvr>
                                        <p:cTn id="55" dur="1" fill="hold">
                                          <p:stCondLst>
                                            <p:cond delay="0"/>
                                          </p:stCondLst>
                                        </p:cTn>
                                        <p:tgtEl>
                                          <p:spTgt spid="2">
                                            <p:txEl>
                                              <p:pRg st="2" end="2"/>
                                            </p:txEl>
                                          </p:spTgt>
                                        </p:tgtEl>
                                        <p:attrNameLst>
                                          <p:attrName>style.visibility</p:attrName>
                                        </p:attrNameLst>
                                      </p:cBhvr>
                                      <p:to>
                                        <p:strVal val="visible"/>
                                      </p:to>
                                    </p:set>
                                    <p:animEffect transition="in" filter="fade">
                                      <p:cBhvr>
                                        <p:cTn id="56" dur="800" decel="100000"/>
                                        <p:tgtEl>
                                          <p:spTgt spid="2">
                                            <p:txEl>
                                              <p:pRg st="2" end="2"/>
                                            </p:txEl>
                                          </p:spTgt>
                                        </p:tgtEl>
                                      </p:cBhvr>
                                    </p:animEffect>
                                    <p:anim calcmode="lin" valueType="num">
                                      <p:cBhvr>
                                        <p:cTn id="57" dur="800" decel="100000" fill="hold"/>
                                        <p:tgtEl>
                                          <p:spTgt spid="2">
                                            <p:txEl>
                                              <p:pRg st="2" end="2"/>
                                            </p:txEl>
                                          </p:spTgt>
                                        </p:tgtEl>
                                        <p:attrNameLst>
                                          <p:attrName>style.rotation</p:attrName>
                                        </p:attrNameLst>
                                      </p:cBhvr>
                                      <p:tavLst>
                                        <p:tav tm="0">
                                          <p:val>
                                            <p:fltVal val="-90"/>
                                          </p:val>
                                        </p:tav>
                                        <p:tav tm="100000">
                                          <p:val>
                                            <p:fltVal val="0"/>
                                          </p:val>
                                        </p:tav>
                                      </p:tavLst>
                                    </p:anim>
                                    <p:anim calcmode="lin" valueType="num">
                                      <p:cBhvr>
                                        <p:cTn id="58" dur="800" decel="100000" fill="hold"/>
                                        <p:tgtEl>
                                          <p:spTgt spid="2">
                                            <p:txEl>
                                              <p:pRg st="2" end="2"/>
                                            </p:txEl>
                                          </p:spTgt>
                                        </p:tgtEl>
                                        <p:attrNameLst>
                                          <p:attrName>ppt_x</p:attrName>
                                        </p:attrNameLst>
                                      </p:cBhvr>
                                      <p:tavLst>
                                        <p:tav tm="0">
                                          <p:val>
                                            <p:strVal val="#ppt_x+0.4"/>
                                          </p:val>
                                        </p:tav>
                                        <p:tav tm="100000">
                                          <p:val>
                                            <p:strVal val="#ppt_x-0.05"/>
                                          </p:val>
                                        </p:tav>
                                      </p:tavLst>
                                    </p:anim>
                                    <p:anim calcmode="lin" valueType="num">
                                      <p:cBhvr>
                                        <p:cTn id="59" dur="800" decel="100000" fill="hold"/>
                                        <p:tgtEl>
                                          <p:spTgt spid="2">
                                            <p:txEl>
                                              <p:pRg st="2" end="2"/>
                                            </p:txEl>
                                          </p:spTgt>
                                        </p:tgtEl>
                                        <p:attrNameLst>
                                          <p:attrName>ppt_y</p:attrName>
                                        </p:attrNameLst>
                                      </p:cBhvr>
                                      <p:tavLst>
                                        <p:tav tm="0">
                                          <p:val>
                                            <p:strVal val="#ppt_y-0.4"/>
                                          </p:val>
                                        </p:tav>
                                        <p:tav tm="100000">
                                          <p:val>
                                            <p:strVal val="#ppt_y+0.1"/>
                                          </p:val>
                                        </p:tav>
                                      </p:tavLst>
                                    </p:anim>
                                    <p:anim calcmode="lin" valueType="num">
                                      <p:cBhvr>
                                        <p:cTn id="60" dur="200" accel="100000" fill="hold">
                                          <p:stCondLst>
                                            <p:cond delay="800"/>
                                          </p:stCondLst>
                                        </p:cTn>
                                        <p:tgtEl>
                                          <p:spTgt spid="2">
                                            <p:txEl>
                                              <p:pRg st="2" end="2"/>
                                            </p:txEl>
                                          </p:spTgt>
                                        </p:tgtEl>
                                        <p:attrNameLst>
                                          <p:attrName>ppt_x</p:attrName>
                                        </p:attrNameLst>
                                      </p:cBhvr>
                                      <p:tavLst>
                                        <p:tav tm="0">
                                          <p:val>
                                            <p:strVal val="#ppt_x-0.05"/>
                                          </p:val>
                                        </p:tav>
                                        <p:tav tm="100000">
                                          <p:val>
                                            <p:strVal val="#ppt_x"/>
                                          </p:val>
                                        </p:tav>
                                      </p:tavLst>
                                    </p:anim>
                                    <p:anim calcmode="lin" valueType="num">
                                      <p:cBhvr>
                                        <p:cTn id="61" dur="200" accel="100000" fill="hold">
                                          <p:stCondLst>
                                            <p:cond delay="800"/>
                                          </p:stCondLst>
                                        </p:cTn>
                                        <p:tgtEl>
                                          <p:spTgt spid="2">
                                            <p:txEl>
                                              <p:pRg st="2" end="2"/>
                                            </p:txEl>
                                          </p:spTgt>
                                        </p:tgtEl>
                                        <p:attrNameLst>
                                          <p:attrName>ppt_y</p:attrName>
                                        </p:attrNameLst>
                                      </p:cBhvr>
                                      <p:tavLst>
                                        <p:tav tm="0">
                                          <p:val>
                                            <p:strVal val="#ppt_y+0.1"/>
                                          </p:val>
                                        </p:tav>
                                        <p:tav tm="100000">
                                          <p:val>
                                            <p:strVal val="#ppt_y"/>
                                          </p:val>
                                        </p:tav>
                                      </p:tavLst>
                                    </p:anim>
                                  </p:childTnLst>
                                </p:cTn>
                              </p:par>
                            </p:childTnLst>
                          </p:cTn>
                        </p:par>
                        <p:par>
                          <p:cTn id="62" fill="hold">
                            <p:stCondLst>
                              <p:cond delay="1000"/>
                            </p:stCondLst>
                            <p:childTnLst>
                              <p:par>
                                <p:cTn id="63" presetID="8" presetClass="entr" presetSubtype="16"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diamond(in)">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grpId="0" nodeType="clickEffect">
                                  <p:stCondLst>
                                    <p:cond delay="0"/>
                                  </p:stCondLst>
                                  <p:childTnLst>
                                    <p:set>
                                      <p:cBhvr>
                                        <p:cTn id="69" dur="1" fill="hold">
                                          <p:stCondLst>
                                            <p:cond delay="0"/>
                                          </p:stCondLst>
                                        </p:cTn>
                                        <p:tgtEl>
                                          <p:spTgt spid="2">
                                            <p:txEl>
                                              <p:pRg st="3" end="3"/>
                                            </p:txEl>
                                          </p:spTgt>
                                        </p:tgtEl>
                                        <p:attrNameLst>
                                          <p:attrName>style.visibility</p:attrName>
                                        </p:attrNameLst>
                                      </p:cBhvr>
                                      <p:to>
                                        <p:strVal val="visible"/>
                                      </p:to>
                                    </p:set>
                                    <p:animEffect transition="in" filter="fade">
                                      <p:cBhvr>
                                        <p:cTn id="70" dur="800" decel="100000"/>
                                        <p:tgtEl>
                                          <p:spTgt spid="2">
                                            <p:txEl>
                                              <p:pRg st="3" end="3"/>
                                            </p:txEl>
                                          </p:spTgt>
                                        </p:tgtEl>
                                      </p:cBhvr>
                                    </p:animEffect>
                                    <p:anim calcmode="lin" valueType="num">
                                      <p:cBhvr>
                                        <p:cTn id="71" dur="800" decel="100000" fill="hold"/>
                                        <p:tgtEl>
                                          <p:spTgt spid="2">
                                            <p:txEl>
                                              <p:pRg st="3" end="3"/>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2">
                                            <p:txEl>
                                              <p:pRg st="3" end="3"/>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2">
                                            <p:txEl>
                                              <p:pRg st="3" end="3"/>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2">
                                            <p:txEl>
                                              <p:pRg st="3" end="3"/>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2">
                                            <p:txEl>
                                              <p:pRg st="3" end="3"/>
                                            </p:txEl>
                                          </p:spTgt>
                                        </p:tgtEl>
                                        <p:attrNameLst>
                                          <p:attrName>ppt_y</p:attrName>
                                        </p:attrNameLst>
                                      </p:cBhvr>
                                      <p:tavLst>
                                        <p:tav tm="0">
                                          <p:val>
                                            <p:strVal val="#ppt_y+0.1"/>
                                          </p:val>
                                        </p:tav>
                                        <p:tav tm="100000">
                                          <p:val>
                                            <p:strVal val="#ppt_y"/>
                                          </p:val>
                                        </p:tav>
                                      </p:tavLst>
                                    </p:anim>
                                  </p:childTnLst>
                                </p:cTn>
                              </p:par>
                            </p:childTnLst>
                          </p:cTn>
                        </p:par>
                        <p:par>
                          <p:cTn id="76" fill="hold">
                            <p:stCondLst>
                              <p:cond delay="2000"/>
                            </p:stCondLst>
                            <p:childTnLst>
                              <p:par>
                                <p:cTn id="77" presetID="8" presetClass="entr" presetSubtype="16" fill="hold" grpId="0" nodeType="after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diamond(in)">
                                      <p:cBhvr>
                                        <p:cTn id="79" dur="10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xit" presetSubtype="21" fill="hold" grpId="1" nodeType="clickEffect">
                                  <p:stCondLst>
                                    <p:cond delay="0"/>
                                  </p:stCondLst>
                                  <p:childTnLst>
                                    <p:animEffect transition="out" filter="barn(inVertical)">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par>
                                <p:cTn id="92" presetID="42" presetClass="entr" presetSubtype="0" fill="hold" grpId="0"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1000"/>
                                        <p:tgtEl>
                                          <p:spTgt spid="18"/>
                                        </p:tgtEl>
                                      </p:cBhvr>
                                    </p:animEffect>
                                    <p:anim calcmode="lin" valueType="num">
                                      <p:cBhvr>
                                        <p:cTn id="95" dur="1000" fill="hold"/>
                                        <p:tgtEl>
                                          <p:spTgt spid="18"/>
                                        </p:tgtEl>
                                        <p:attrNameLst>
                                          <p:attrName>ppt_x</p:attrName>
                                        </p:attrNameLst>
                                      </p:cBhvr>
                                      <p:tavLst>
                                        <p:tav tm="0">
                                          <p:val>
                                            <p:strVal val="#ppt_x"/>
                                          </p:val>
                                        </p:tav>
                                        <p:tav tm="100000">
                                          <p:val>
                                            <p:strVal val="#ppt_x"/>
                                          </p:val>
                                        </p:tav>
                                      </p:tavLst>
                                    </p:anim>
                                    <p:anim calcmode="lin" valueType="num">
                                      <p:cBhvr>
                                        <p:cTn id="9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9" grpId="0"/>
      <p:bldP spid="13" grpId="0"/>
      <p:bldP spid="14" grpId="0"/>
      <p:bldP spid="15" grpId="0"/>
      <p:bldP spid="17" grpId="0"/>
      <p:bldP spid="17" grpId="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10"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1" name="文本框 6">
              <a:extLst>
                <a:ext uri="{FF2B5EF4-FFF2-40B4-BE49-F238E27FC236}">
                  <a16:creationId xmlns:a16="http://schemas.microsoft.com/office/drawing/2014/main" xmlns=""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2" name="TextBox 11"/>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15" name="TextBox 14"/>
          <p:cNvSpPr txBox="1"/>
          <p:nvPr/>
        </p:nvSpPr>
        <p:spPr>
          <a:xfrm>
            <a:off x="414868" y="1056743"/>
            <a:ext cx="8046721" cy="1569660"/>
          </a:xfrm>
          <a:prstGeom prst="rect">
            <a:avLst/>
          </a:prstGeom>
          <a:noFill/>
        </p:spPr>
        <p:txBody>
          <a:bodyPr wrap="square" rtlCol="0">
            <a:spAutoFit/>
          </a:bodyPr>
          <a:lstStyle/>
          <a:p>
            <a:pPr algn="just"/>
            <a:r>
              <a:rPr lang="en-US" sz="3200" b="1">
                <a:solidFill>
                  <a:srgbClr val="0000FF"/>
                </a:solidFill>
                <a:latin typeface="Times New Roman" panose="02020603050405020304" pitchFamily="18" charset="0"/>
                <a:cs typeface="Times New Roman" panose="02020603050405020304" pitchFamily="18" charset="0"/>
              </a:rPr>
              <a:t>Việc hợp nhất các tổ chức cộng sản đòi hỏi phải có một lãnh tụ đủ uy tín và năng lực mới làm được. Vậy đó là ai?</a:t>
            </a:r>
          </a:p>
        </p:txBody>
      </p:sp>
      <p:sp>
        <p:nvSpPr>
          <p:cNvPr id="19" name="Rounded Rectangle 18"/>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20" name="TextBox 19"/>
          <p:cNvSpPr txBox="1"/>
          <p:nvPr/>
        </p:nvSpPr>
        <p:spPr>
          <a:xfrm>
            <a:off x="564132" y="2652219"/>
            <a:ext cx="7897457"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21" name="TextBox 20"/>
          <p:cNvSpPr txBox="1"/>
          <p:nvPr/>
        </p:nvSpPr>
        <p:spPr>
          <a:xfrm>
            <a:off x="956603" y="4221879"/>
            <a:ext cx="7906043"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Mời các em xem video và trả lời câu hỏi trên.</a:t>
            </a:r>
          </a:p>
        </p:txBody>
      </p:sp>
      <p:pic>
        <p:nvPicPr>
          <p:cNvPr id="22" name="Picture 6"/>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219316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1" nodeType="clickEffect">
                                  <p:stCondLst>
                                    <p:cond delay="0"/>
                                  </p:stCondLst>
                                  <p:childTnLst>
                                    <p:animEffect transition="out" filter="barn(inVertical)">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p:cTn id="33" dur="500" fill="hold"/>
                                        <p:tgtEl>
                                          <p:spTgt spid="22"/>
                                        </p:tgtEl>
                                        <p:attrNameLst>
                                          <p:attrName>ppt_w</p:attrName>
                                        </p:attrNameLst>
                                      </p:cBhvr>
                                      <p:tavLst>
                                        <p:tav tm="0">
                                          <p:val>
                                            <p:fltVal val="0"/>
                                          </p:val>
                                        </p:tav>
                                        <p:tav tm="100000">
                                          <p:val>
                                            <p:strVal val="#ppt_w"/>
                                          </p:val>
                                        </p:tav>
                                      </p:tavLst>
                                    </p:anim>
                                    <p:anim calcmode="lin" valueType="num">
                                      <p:cBhvr>
                                        <p:cTn id="34" dur="500" fill="hold"/>
                                        <p:tgtEl>
                                          <p:spTgt spid="22"/>
                                        </p:tgtEl>
                                        <p:attrNameLst>
                                          <p:attrName>ppt_h</p:attrName>
                                        </p:attrNameLst>
                                      </p:cBhvr>
                                      <p:tavLst>
                                        <p:tav tm="0">
                                          <p:val>
                                            <p:fltVal val="0"/>
                                          </p:val>
                                        </p:tav>
                                        <p:tav tm="100000">
                                          <p:val>
                                            <p:strVal val="#ppt_h"/>
                                          </p:val>
                                        </p:tav>
                                      </p:tavLst>
                                    </p:anim>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down)">
                                      <p:cBhvr>
                                        <p:cTn id="4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5" grpId="1"/>
      <p:bldP spid="19" grpId="0" animBg="1"/>
      <p:bldP spid="20" grpId="0" animBg="1"/>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785402" y="3044280"/>
            <a:ext cx="8448655" cy="769441"/>
          </a:xfrm>
          <a:prstGeom prst="rect">
            <a:avLst/>
          </a:prstGeom>
          <a:noFill/>
        </p:spPr>
        <p:txBody>
          <a:bodyPr wrap="square" rtlCol="0">
            <a:spAutoFit/>
          </a:bodyPr>
          <a:lstStyle/>
          <a:p>
            <a:r>
              <a:rPr lang="en-US" sz="4400">
                <a:latin typeface="Times New Roman" panose="02020603050405020304" pitchFamily="18" charset="0"/>
                <a:cs typeface="Times New Roman" panose="02020603050405020304" pitchFamily="18" charset="0"/>
              </a:rPr>
              <a:t>Video về Lãnh tụ Nguyễn Ái Quốc</a:t>
            </a:r>
          </a:p>
        </p:txBody>
      </p:sp>
    </p:spTree>
    <p:custDataLst>
      <p:tags r:id="rId1"/>
    </p:custDataLst>
    <p:extLst>
      <p:ext uri="{BB962C8B-B14F-4D97-AF65-F5344CB8AC3E}">
        <p14:creationId xmlns:p14="http://schemas.microsoft.com/office/powerpoint/2010/main" val="30785245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3"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 name="文本框 6">
              <a:extLst>
                <a:ext uri="{FF2B5EF4-FFF2-40B4-BE49-F238E27FC236}">
                  <a16:creationId xmlns:a16="http://schemas.microsoft.com/office/drawing/2014/main" xmlns=""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5" name="TextBox 4"/>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8" name="Rounded Rectangle 7"/>
          <p:cNvSpPr/>
          <p:nvPr/>
        </p:nvSpPr>
        <p:spPr>
          <a:xfrm>
            <a:off x="1876651" y="1268367"/>
            <a:ext cx="5622878" cy="1146412"/>
          </a:xfrm>
          <a:prstGeom prst="roundRect">
            <a:avLst/>
          </a:prstGeom>
          <a:solidFill>
            <a:srgbClr val="B9E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0000"/>
                </a:solidFill>
                <a:latin typeface="Times New Roman" panose="02020603050405020304" pitchFamily="18" charset="0"/>
                <a:cs typeface="Times New Roman" panose="02020603050405020304" pitchFamily="18" charset="0"/>
              </a:rPr>
              <a:t>Lãnh tụ Nguyễn Ái Quốc</a:t>
            </a:r>
          </a:p>
        </p:txBody>
      </p:sp>
      <p:sp>
        <p:nvSpPr>
          <p:cNvPr id="9" name="TextBox 8"/>
          <p:cNvSpPr txBox="1"/>
          <p:nvPr/>
        </p:nvSpPr>
        <p:spPr>
          <a:xfrm>
            <a:off x="919338" y="2944724"/>
            <a:ext cx="7827118" cy="1569660"/>
          </a:xfrm>
          <a:prstGeom prst="rect">
            <a:avLst/>
          </a:prstGeom>
          <a:solidFill>
            <a:srgbClr val="ECFAFA"/>
          </a:solidFill>
        </p:spPr>
        <p:txBody>
          <a:bodyPr wrap="square" rtlCol="0">
            <a:spAutoFit/>
          </a:bodyPr>
          <a:lstStyle/>
          <a:p>
            <a:r>
              <a:rPr lang="en-US" sz="3200" b="1">
                <a:solidFill>
                  <a:srgbClr val="0000FF"/>
                </a:solidFill>
                <a:latin typeface="Times New Roman" panose="02020603050405020304" pitchFamily="18" charset="0"/>
                <a:cs typeface="Times New Roman" panose="02020603050405020304" pitchFamily="18" charset="0"/>
              </a:rPr>
              <a:t>Vì sao chỉ có lãnh tụ Nguyễn Ái Quốc mới có thể thống nhất các tổ chức cộng sản ở Việt Nam?</a:t>
            </a:r>
          </a:p>
        </p:txBody>
      </p:sp>
      <p:sp>
        <p:nvSpPr>
          <p:cNvPr id="11" name="Text Box 21"/>
          <p:cNvSpPr txBox="1">
            <a:spLocks noChangeArrowheads="1"/>
          </p:cNvSpPr>
          <p:nvPr/>
        </p:nvSpPr>
        <p:spPr bwMode="auto">
          <a:xfrm>
            <a:off x="324076" y="2529225"/>
            <a:ext cx="8422380" cy="3970318"/>
          </a:xfrm>
          <a:prstGeom prst="rect">
            <a:avLst/>
          </a:prstGeom>
          <a:solidFill>
            <a:srgbClr val="F3F3F3"/>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algn="just" eaLnBrk="1" hangingPunct="1">
              <a:spcBef>
                <a:spcPct val="50000"/>
              </a:spcBef>
              <a:buFontTx/>
              <a:buNone/>
            </a:pPr>
            <a:r>
              <a:rPr lang="en-US" altLang="en-US" sz="3600" b="1">
                <a:solidFill>
                  <a:sysClr val="windowText" lastClr="000000"/>
                </a:solidFill>
                <a:latin typeface="Times New Roman" panose="02020603050405020304" pitchFamily="18" charset="0"/>
                <a:sym typeface="Times New Roman" panose="02020603050405020304" pitchFamily="18" charset="0"/>
              </a:rPr>
              <a:t>   Vì từ khi hoạt động ở nước ngo</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i, Người đã được bạn bè thế giới khâm phục. Nguyễn Ái Quốc l</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người hiểu biết sâu sắc về lí luận v</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 thực tiễn cách mạng, có uy tín trong phong tr</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à</a:t>
            </a:r>
            <a:r>
              <a:rPr lang="en-US" altLang="en-US" sz="3600" b="1">
                <a:solidFill>
                  <a:sysClr val="windowText" lastClr="000000"/>
                </a:solidFill>
                <a:latin typeface="Times New Roman" panose="02020603050405020304" pitchFamily="18" charset="0"/>
                <a:sym typeface="Times New Roman" panose="02020603050405020304" pitchFamily="18" charset="0"/>
              </a:rPr>
              <a:t>o cách mạng Quốc tế; được nhiều người Việt Nam yêu nước ngưỡng mộ </a:t>
            </a:r>
            <a:r>
              <a:rPr lang="en-US" altLang="en-US" sz="3600" b="1">
                <a:solidFill>
                  <a:sysClr val="windowText" lastClr="000000"/>
                </a:solidFill>
                <a:latin typeface="Times New Roman" panose="02020603050405020304" pitchFamily="18" charset="0"/>
                <a:cs typeface="Times New Roman" panose="02020603050405020304" pitchFamily="18" charset="0"/>
                <a:sym typeface="Times New Roman" panose="02020603050405020304" pitchFamily="18" charset="0"/>
              </a:rPr>
              <a:t>…</a:t>
            </a:r>
            <a:endParaRPr lang="en-US" altLang="en-US" sz="3600">
              <a:solidFill>
                <a:sysClr val="windowText" lastClr="000000"/>
              </a:solidFill>
              <a:latin typeface="Times New Roman" panose="02020603050405020304" pitchFamily="18" charset="0"/>
              <a:cs typeface="Times New Roman" panose="02020603050405020304" pitchFamily="18" charset="0"/>
            </a:endParaRPr>
          </a:p>
        </p:txBody>
      </p:sp>
      <p:pic>
        <p:nvPicPr>
          <p:cNvPr id="12" name="Picture 6"/>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270" y="1702189"/>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1705745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
                                        </p:tgtEl>
                                        <p:attrNameLst>
                                          <p:attrName>style.visibility</p:attrName>
                                        </p:attrNameLst>
                                      </p:cBhvr>
                                      <p:to>
                                        <p:strVal val="visible"/>
                                      </p:to>
                                    </p:set>
                                    <p:anim calcmode="discrete" valueType="clr">
                                      <p:cBhvr override="childStyle">
                                        <p:cTn id="12"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
                                        </p:tgtEl>
                                        <p:attrNameLst>
                                          <p:attrName>fillcolor</p:attrName>
                                        </p:attrNameLst>
                                      </p:cBhvr>
                                      <p:tavLst>
                                        <p:tav tm="0">
                                          <p:val>
                                            <p:clrVal>
                                              <a:schemeClr val="accent2"/>
                                            </p:clrVal>
                                          </p:val>
                                        </p:tav>
                                        <p:tav tm="50000">
                                          <p:val>
                                            <p:clrVal>
                                              <a:schemeClr val="hlink"/>
                                            </p:clrVal>
                                          </p:val>
                                        </p:tav>
                                      </p:tavLst>
                                    </p:anim>
                                    <p:set>
                                      <p:cBhvr>
                                        <p:cTn id="14"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6FA196D-E2C6-4CD7-A915-493A291B2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5" name="图片 11">
            <a:extLst>
              <a:ext uri="{FF2B5EF4-FFF2-40B4-BE49-F238E27FC236}">
                <a16:creationId xmlns:a16="http://schemas.microsoft.com/office/drawing/2014/main" xmlns="" id="{26FA196D-E2C6-4CD7-A915-493A291B2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6" name="组合 3">
            <a:extLst>
              <a:ext uri="{FF2B5EF4-FFF2-40B4-BE49-F238E27FC236}">
                <a16:creationId xmlns:a16="http://schemas.microsoft.com/office/drawing/2014/main" xmlns="" id="{1368A4F1-E0FA-4849-AA1D-45FE94CFF944}"/>
              </a:ext>
            </a:extLst>
          </p:cNvPr>
          <p:cNvGrpSpPr/>
          <p:nvPr/>
        </p:nvGrpSpPr>
        <p:grpSpPr>
          <a:xfrm>
            <a:off x="609397" y="403866"/>
            <a:ext cx="1918924" cy="1918924"/>
            <a:chOff x="786667" y="172511"/>
            <a:chExt cx="1918924" cy="1918924"/>
          </a:xfrm>
        </p:grpSpPr>
        <p:sp>
          <p:nvSpPr>
            <p:cNvPr id="17"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xmlns="" id="{2D35ACB7-07B8-4913-B001-ABB9D931361E}"/>
                </a:ext>
              </a:extLst>
            </p:cNvPr>
            <p:cNvSpPr txBox="1"/>
            <p:nvPr/>
          </p:nvSpPr>
          <p:spPr>
            <a:xfrm>
              <a:off x="943796" y="317818"/>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6" name="TextBox 25"/>
          <p:cNvSpPr txBox="1"/>
          <p:nvPr/>
        </p:nvSpPr>
        <p:spPr>
          <a:xfrm>
            <a:off x="3037142" y="701608"/>
            <a:ext cx="6106858"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Hội nghị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0" y="2286000"/>
            <a:ext cx="6096000" cy="4572000"/>
          </a:xfrm>
          <a:prstGeom prst="rect">
            <a:avLst/>
          </a:prstGeom>
        </p:spPr>
      </p:pic>
      <p:grpSp>
        <p:nvGrpSpPr>
          <p:cNvPr id="28" name="Group 27"/>
          <p:cNvGrpSpPr/>
          <p:nvPr/>
        </p:nvGrpSpPr>
        <p:grpSpPr>
          <a:xfrm>
            <a:off x="9102453" y="645"/>
            <a:ext cx="3382086" cy="2733398"/>
            <a:chOff x="17570" y="0"/>
            <a:chExt cx="8004877" cy="5465370"/>
          </a:xfrm>
        </p:grpSpPr>
        <p:pic>
          <p:nvPicPr>
            <p:cNvPr id="29" name="图片 4">
              <a:extLst>
                <a:ext uri="{FF2B5EF4-FFF2-40B4-BE49-F238E27FC236}">
                  <a16:creationId xmlns:a16="http://schemas.microsoft.com/office/drawing/2014/main" xmlns="" id="{41E1BFFD-3EC3-4EE1-B37F-932B3B9FAC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30" name="Picture 29"/>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custDataLst>
      <p:tags r:id="rId1"/>
    </p:custDataLst>
    <p:extLst>
      <p:ext uri="{BB962C8B-B14F-4D97-AF65-F5344CB8AC3E}">
        <p14:creationId xmlns:p14="http://schemas.microsoft.com/office/powerpoint/2010/main" val="418011157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1+#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2"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par>
                          <p:cTn id="28" fill="hold">
                            <p:stCondLst>
                              <p:cond delay="1000"/>
                            </p:stCondLst>
                            <p:childTnLst>
                              <p:par>
                                <p:cTn id="29" presetID="2" presetClass="entr" presetSubtype="3"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1+#ppt_w/2"/>
                                          </p:val>
                                        </p:tav>
                                        <p:tav tm="100000">
                                          <p:val>
                                            <p:strVal val="#ppt_x"/>
                                          </p:val>
                                        </p:tav>
                                      </p:tavLst>
                                    </p:anim>
                                    <p:anim calcmode="lin" valueType="num">
                                      <p:cBhvr additive="base">
                                        <p:cTn id="32"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19311" y="915971"/>
            <a:ext cx="9397217" cy="58477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Video về Hội nghị thành lập Đảng Cộng sản Việt Nam</a:t>
            </a:r>
          </a:p>
        </p:txBody>
      </p:sp>
    </p:spTree>
    <p:custDataLst>
      <p:tags r:id="rId1"/>
    </p:custDataLst>
    <p:extLst>
      <p:ext uri="{BB962C8B-B14F-4D97-AF65-F5344CB8AC3E}">
        <p14:creationId xmlns:p14="http://schemas.microsoft.com/office/powerpoint/2010/main" val="2974144416"/>
      </p:ext>
    </p:extLst>
  </p:cSld>
  <p:clrMapOvr>
    <a:masterClrMapping/>
  </p:clrMapOvr>
  <mc:AlternateContent xmlns:mc="http://schemas.openxmlformats.org/markup-compatibility/2006" xmlns:p14="http://schemas.microsoft.com/office/powerpoint/2010/main">
    <mc:Choice Requires="p14">
      <p:transition spd="slow" p14:dur="1250" advClick="0" advTm="0">
        <p:push dir="u"/>
      </p:transition>
    </mc:Choice>
    <mc:Fallback xmlns="">
      <p:transition spd="slow" advClick="0" advTm="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26"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7" name="文本框 6">
              <a:extLst>
                <a:ext uri="{FF2B5EF4-FFF2-40B4-BE49-F238E27FC236}">
                  <a16:creationId xmlns:a16="http://schemas.microsoft.com/office/drawing/2014/main" xmlns=""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8" name="TextBox 27"/>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 name="TextBox 1"/>
          <p:cNvSpPr txBox="1"/>
          <p:nvPr/>
        </p:nvSpPr>
        <p:spPr>
          <a:xfrm>
            <a:off x="-42789" y="907871"/>
            <a:ext cx="4994031" cy="523220"/>
          </a:xfrm>
          <a:prstGeom prst="rect">
            <a:avLst/>
          </a:prstGeom>
          <a:noFill/>
        </p:spPr>
        <p:txBody>
          <a:bodyPr wrap="square" rtlCol="0">
            <a:spAutoFit/>
          </a:bodyPr>
          <a:lstStyle/>
          <a:p>
            <a:r>
              <a:rPr lang="en-US" sz="2800" b="1">
                <a:latin typeface="Times New Roman" panose="02020603050405020304" pitchFamily="18" charset="0"/>
                <a:cs typeface="Times New Roman" panose="02020603050405020304" pitchFamily="18" charset="0"/>
              </a:rPr>
              <a:t>Hãy hoàn thành bảng sau:</a:t>
            </a:r>
          </a:p>
        </p:txBody>
      </p:sp>
      <p:sp>
        <p:nvSpPr>
          <p:cNvPr id="29" name="Text Box 4"/>
          <p:cNvSpPr txBox="1">
            <a:spLocks noChangeArrowheads="1"/>
          </p:cNvSpPr>
          <p:nvPr/>
        </p:nvSpPr>
        <p:spPr bwMode="auto">
          <a:xfrm>
            <a:off x="2227369" y="1439038"/>
            <a:ext cx="80010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2400" b="1">
                <a:ln>
                  <a:solidFill>
                    <a:srgbClr val="333399"/>
                  </a:solidFill>
                </a:ln>
                <a:solidFill>
                  <a:srgbClr val="6600FF"/>
                </a:solidFill>
                <a:latin typeface="Times New Roman" pitchFamily="18" charset="0"/>
                <a:ea typeface="HP001 4H" pitchFamily="34" charset="-127"/>
                <a:cs typeface="Times New Roman" pitchFamily="18" charset="0"/>
              </a:rPr>
              <a:t>HỘI NGHỊ THÀNH LẬP ĐẢNG CỘNG SẢN VIỆT NAM</a:t>
            </a:r>
          </a:p>
        </p:txBody>
      </p:sp>
      <p:graphicFrame>
        <p:nvGraphicFramePr>
          <p:cNvPr id="30" name="Table 29"/>
          <p:cNvGraphicFramePr>
            <a:graphicFrameLocks noGrp="1"/>
          </p:cNvGraphicFramePr>
          <p:nvPr>
            <p:extLst>
              <p:ext uri="{D42A27DB-BD31-4B8C-83A1-F6EECF244321}">
                <p14:modId xmlns:p14="http://schemas.microsoft.com/office/powerpoint/2010/main" val="2487255424"/>
              </p:ext>
            </p:extLst>
          </p:nvPr>
        </p:nvGraphicFramePr>
        <p:xfrm>
          <a:off x="1699846" y="2186995"/>
          <a:ext cx="8824156" cy="3968341"/>
        </p:xfrm>
        <a:graphic>
          <a:graphicData uri="http://schemas.openxmlformats.org/drawingml/2006/table">
            <a:tbl>
              <a:tblPr firstRow="1" bandRow="1">
                <a:tableStyleId>{284E427A-3D55-4303-BF80-6455036E1DE7}</a:tableStyleId>
              </a:tblPr>
              <a:tblGrid>
                <a:gridCol w="2286000">
                  <a:extLst>
                    <a:ext uri="{9D8B030D-6E8A-4147-A177-3AD203B41FA5}">
                      <a16:colId xmlns:a16="http://schemas.microsoft.com/office/drawing/2014/main" xmlns="" val="20000"/>
                    </a:ext>
                  </a:extLst>
                </a:gridCol>
                <a:gridCol w="6538156">
                  <a:extLst>
                    <a:ext uri="{9D8B030D-6E8A-4147-A177-3AD203B41FA5}">
                      <a16:colId xmlns:a16="http://schemas.microsoft.com/office/drawing/2014/main" xmlns="" val="20001"/>
                    </a:ext>
                  </a:extLst>
                </a:gridCol>
              </a:tblGrid>
              <a:tr h="744633">
                <a:tc>
                  <a:txBody>
                    <a:bodyPr/>
                    <a:lstStyle/>
                    <a:p>
                      <a:pPr algn="ctr"/>
                      <a:r>
                        <a:rPr lang="en-US" sz="2800">
                          <a:solidFill>
                            <a:srgbClr val="C00000"/>
                          </a:solidFill>
                          <a:latin typeface="Times New Roman" pitchFamily="18" charset="0"/>
                          <a:cs typeface="Times New Roman" pitchFamily="18" charset="0"/>
                        </a:rPr>
                        <a:t>Thời</a:t>
                      </a:r>
                      <a:r>
                        <a:rPr lang="en-US" sz="2800" baseline="0">
                          <a:solidFill>
                            <a:srgbClr val="C00000"/>
                          </a:solidFill>
                          <a:latin typeface="Times New Roman" pitchFamily="18" charset="0"/>
                          <a:cs typeface="Times New Roman" pitchFamily="18" charset="0"/>
                        </a:rPr>
                        <a:t> gian</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0"/>
                  </a:ext>
                </a:extLst>
              </a:tr>
              <a:tr h="744633">
                <a:tc>
                  <a:txBody>
                    <a:bodyPr/>
                    <a:lstStyle/>
                    <a:p>
                      <a:pPr algn="ctr"/>
                      <a:r>
                        <a:rPr lang="en-US" sz="2800" b="1">
                          <a:solidFill>
                            <a:srgbClr val="C00000"/>
                          </a:solidFill>
                          <a:latin typeface="Times New Roman" pitchFamily="18" charset="0"/>
                          <a:cs typeface="Times New Roman" pitchFamily="18" charset="0"/>
                        </a:rPr>
                        <a:t>Địa</a:t>
                      </a:r>
                      <a:r>
                        <a:rPr lang="en-US" sz="2800" b="1" baseline="0">
                          <a:solidFill>
                            <a:srgbClr val="C00000"/>
                          </a:solidFill>
                          <a:latin typeface="Times New Roman" pitchFamily="18" charset="0"/>
                          <a:cs typeface="Times New Roman" pitchFamily="18" charset="0"/>
                        </a:rPr>
                        <a:t> điểm</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1"/>
                  </a:ext>
                </a:extLst>
              </a:tr>
              <a:tr h="680755">
                <a:tc>
                  <a:txBody>
                    <a:bodyPr/>
                    <a:lstStyle/>
                    <a:p>
                      <a:r>
                        <a:rPr lang="en-US" sz="2800" b="1">
                          <a:solidFill>
                            <a:srgbClr val="C00000"/>
                          </a:solidFill>
                          <a:latin typeface="Times New Roman" pitchFamily="18" charset="0"/>
                          <a:cs typeface="Times New Roman" pitchFamily="18" charset="0"/>
                        </a:rPr>
                        <a:t>Người</a:t>
                      </a:r>
                      <a:r>
                        <a:rPr lang="en-US" sz="2800" b="1" baseline="0">
                          <a:solidFill>
                            <a:srgbClr val="C00000"/>
                          </a:solidFill>
                          <a:latin typeface="Times New Roman" pitchFamily="18" charset="0"/>
                          <a:cs typeface="Times New Roman" pitchFamily="18" charset="0"/>
                        </a:rPr>
                        <a:t> chủ trì</a:t>
                      </a:r>
                      <a:endParaRPr lang="en-US" sz="2800" b="1">
                        <a:solidFill>
                          <a:srgbClr val="C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2"/>
                  </a:ext>
                </a:extLst>
              </a:tr>
              <a:tr h="1765948">
                <a:tc>
                  <a:txBody>
                    <a:bodyPr/>
                    <a:lstStyle/>
                    <a:p>
                      <a:endParaRPr lang="en-US" sz="2800" baseline="0"/>
                    </a:p>
                    <a:p>
                      <a:pPr marL="0" marR="0" indent="0" algn="ctr" defTabSz="914400" rtl="0" eaLnBrk="1" fontAlgn="auto" latinLnBrk="0" hangingPunct="1">
                        <a:lnSpc>
                          <a:spcPct val="100000"/>
                        </a:lnSpc>
                        <a:spcBef>
                          <a:spcPts val="0"/>
                        </a:spcBef>
                        <a:spcAft>
                          <a:spcPts val="0"/>
                        </a:spcAft>
                        <a:buClrTx/>
                        <a:buSzTx/>
                        <a:buFontTx/>
                        <a:buNone/>
                        <a:tabLst/>
                        <a:defRPr/>
                      </a:pPr>
                      <a:r>
                        <a:rPr lang="en-US" sz="2800" b="1">
                          <a:solidFill>
                            <a:srgbClr val="C00000"/>
                          </a:solidFill>
                          <a:latin typeface="Times New Roman" pitchFamily="18" charset="0"/>
                          <a:cs typeface="Times New Roman" pitchFamily="18" charset="0"/>
                        </a:rPr>
                        <a:t>Kết</a:t>
                      </a:r>
                      <a:r>
                        <a:rPr lang="en-US" sz="2800" b="1" baseline="0">
                          <a:solidFill>
                            <a:srgbClr val="C00000"/>
                          </a:solidFill>
                          <a:latin typeface="Times New Roman" pitchFamily="18" charset="0"/>
                          <a:cs typeface="Times New Roman" pitchFamily="18" charset="0"/>
                        </a:rPr>
                        <a:t> quả</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2800" baseline="0"/>
                    </a:p>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endParaRPr lang="en-US" sz="2800" b="1">
                        <a:solidFill>
                          <a:srgbClr val="270FB5"/>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xmlns="" val="10003"/>
                  </a:ext>
                </a:extLst>
              </a:tr>
            </a:tbl>
          </a:graphicData>
        </a:graphic>
      </p:graphicFrame>
      <p:sp>
        <p:nvSpPr>
          <p:cNvPr id="31" name="TextBox 30"/>
          <p:cNvSpPr txBox="1"/>
          <p:nvPr/>
        </p:nvSpPr>
        <p:spPr>
          <a:xfrm>
            <a:off x="3985845" y="2274863"/>
            <a:ext cx="5540291"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Đầu xuân 1930 (03/02/1930)</a:t>
            </a:r>
          </a:p>
        </p:txBody>
      </p:sp>
      <p:sp>
        <p:nvSpPr>
          <p:cNvPr id="32" name="TextBox 31"/>
          <p:cNvSpPr txBox="1"/>
          <p:nvPr/>
        </p:nvSpPr>
        <p:spPr>
          <a:xfrm>
            <a:off x="3985846" y="2997334"/>
            <a:ext cx="47244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Hồng Công (Trung Quốc)</a:t>
            </a:r>
          </a:p>
        </p:txBody>
      </p:sp>
      <p:sp>
        <p:nvSpPr>
          <p:cNvPr id="33" name="TextBox 32"/>
          <p:cNvSpPr txBox="1"/>
          <p:nvPr/>
        </p:nvSpPr>
        <p:spPr>
          <a:xfrm>
            <a:off x="3985846" y="3694743"/>
            <a:ext cx="4800600" cy="523220"/>
          </a:xfrm>
          <a:prstGeom prst="rect">
            <a:avLst/>
          </a:prstGeom>
          <a:noFill/>
        </p:spPr>
        <p:txBody>
          <a:bodyPr wrap="square" rtlCol="0">
            <a:spAutoFit/>
          </a:bodyPr>
          <a:lstStyle/>
          <a:p>
            <a:r>
              <a:rPr lang="en-US" sz="2800" b="1">
                <a:ln>
                  <a:solidFill>
                    <a:srgbClr val="000000"/>
                  </a:solidFill>
                </a:ln>
                <a:solidFill>
                  <a:srgbClr val="000000"/>
                </a:solidFill>
                <a:latin typeface="Times New Roman" pitchFamily="18" charset="0"/>
                <a:cs typeface="Times New Roman" pitchFamily="18" charset="0"/>
              </a:rPr>
              <a:t>Lãnh tụ Nguyễn Ái Quốc</a:t>
            </a:r>
          </a:p>
        </p:txBody>
      </p:sp>
      <p:sp>
        <p:nvSpPr>
          <p:cNvPr id="34" name="TextBox 33"/>
          <p:cNvSpPr txBox="1"/>
          <p:nvPr/>
        </p:nvSpPr>
        <p:spPr>
          <a:xfrm>
            <a:off x="3985846" y="4370363"/>
            <a:ext cx="6553200" cy="1815882"/>
          </a:xfrm>
          <a:prstGeom prst="rect">
            <a:avLst/>
          </a:prstGeom>
          <a:noFill/>
        </p:spPr>
        <p:txBody>
          <a:bodyPr wrap="square" rtlCol="0">
            <a:spAutoFit/>
          </a:bodyPr>
          <a:lstStyle/>
          <a:p>
            <a:pPr algn="just"/>
            <a:r>
              <a:rPr lang="en-US" sz="2800" b="1">
                <a:ln>
                  <a:solidFill>
                    <a:srgbClr val="000000"/>
                  </a:solidFill>
                </a:ln>
                <a:solidFill>
                  <a:srgbClr val="000000"/>
                </a:solidFill>
                <a:latin typeface="Times New Roman" pitchFamily="18" charset="0"/>
                <a:cs typeface="Times New Roman" pitchFamily="18" charset="0"/>
              </a:rPr>
              <a:t>Hợp nhất các tổ chức cộng sản thành một đảng cộng sản duy nhất, lấy tên là Đảng Cộng sản Việt Nam, hội nghị cũng đề ra đường lối cho cách mạng Việt Nam.</a:t>
            </a:r>
          </a:p>
        </p:txBody>
      </p:sp>
    </p:spTree>
    <p:custDataLst>
      <p:tags r:id="rId1"/>
    </p:custDataLst>
    <p:extLst>
      <p:ext uri="{BB962C8B-B14F-4D97-AF65-F5344CB8AC3E}">
        <p14:creationId xmlns:p14="http://schemas.microsoft.com/office/powerpoint/2010/main" val="379612689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1+#ppt_w/2"/>
                                          </p:val>
                                        </p:tav>
                                        <p:tav tm="100000">
                                          <p:val>
                                            <p:strVal val="#ppt_x"/>
                                          </p:val>
                                        </p:tav>
                                      </p:tavLst>
                                    </p:anim>
                                    <p:anim calcmode="lin" valueType="num">
                                      <p:cBhvr additive="base">
                                        <p:cTn id="1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ppt_x"/>
                                          </p:val>
                                        </p:tav>
                                        <p:tav tm="100000">
                                          <p:val>
                                            <p:strVal val="#ppt_x"/>
                                          </p:val>
                                        </p:tav>
                                      </p:tavLst>
                                    </p:anim>
                                    <p:anim calcmode="lin" valueType="num">
                                      <p:cBhvr additive="base">
                                        <p:cTn id="23" dur="75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down)">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 grpId="0"/>
      <p:bldP spid="29" grpId="0"/>
      <p:bldP spid="31" grpId="0"/>
      <p:bldP spid="32"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290" y="610286"/>
            <a:ext cx="6958335" cy="427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a:spLocks noChangeArrowheads="1"/>
          </p:cNvSpPr>
          <p:nvPr/>
        </p:nvSpPr>
        <p:spPr bwMode="auto">
          <a:xfrm>
            <a:off x="1424843" y="5006058"/>
            <a:ext cx="11109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a:t>
            </a: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2 đại biểu Đông Dương Cộng sản Đảng: Trịnh Đình Cửu, Nguyễn Đức Cảnh </a:t>
            </a:r>
            <a:endParaRPr lang="en-US" altLang="en-US" sz="2400">
              <a:latin typeface="Arial" panose="020B0604020202020204" pitchFamily="34" charset="0"/>
            </a:endParaRPr>
          </a:p>
        </p:txBody>
      </p:sp>
      <p:sp>
        <p:nvSpPr>
          <p:cNvPr id="14" name="Text Box 6"/>
          <p:cNvSpPr>
            <a:spLocks noChangeArrowheads="1"/>
          </p:cNvSpPr>
          <p:nvPr/>
        </p:nvSpPr>
        <p:spPr bwMode="auto">
          <a:xfrm>
            <a:off x="1824003" y="5383123"/>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An Nam Cộng sản Đảng: Nguyễn Thiệu, Châu Văn Liêm </a:t>
            </a:r>
            <a:endParaRPr lang="en-US" altLang="en-US" sz="2400">
              <a:latin typeface="Times New Roman" panose="02020603050405020304" pitchFamily="18" charset="0"/>
            </a:endParaRPr>
          </a:p>
        </p:txBody>
      </p:sp>
      <p:sp>
        <p:nvSpPr>
          <p:cNvPr id="15" name="Text Box 7"/>
          <p:cNvSpPr>
            <a:spLocks noChangeArrowheads="1"/>
          </p:cNvSpPr>
          <p:nvPr/>
        </p:nvSpPr>
        <p:spPr bwMode="auto">
          <a:xfrm>
            <a:off x="2081671" y="5760188"/>
            <a:ext cx="9182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Times New Roman" panose="02020603050405020304" pitchFamily="18" charset="0"/>
              </a:rPr>
              <a:t>- Đồng chí Nguyễn Ái Quốc đại diện cho Quốc tế Cộng Sản.</a:t>
            </a:r>
            <a:endParaRPr lang="en-US" altLang="en-US" sz="2400">
              <a:latin typeface="Times New Roman" panose="02020603050405020304" pitchFamily="18" charset="0"/>
            </a:endParaRPr>
          </a:p>
        </p:txBody>
      </p:sp>
      <p:grpSp>
        <p:nvGrpSpPr>
          <p:cNvPr id="16" name="组合 3">
            <a:extLst>
              <a:ext uri="{FF2B5EF4-FFF2-40B4-BE49-F238E27FC236}">
                <a16:creationId xmlns:a16="http://schemas.microsoft.com/office/drawing/2014/main" xmlns="" id="{1368A4F1-E0FA-4849-AA1D-45FE94CFF944}"/>
              </a:ext>
            </a:extLst>
          </p:cNvPr>
          <p:cNvGrpSpPr/>
          <p:nvPr/>
        </p:nvGrpSpPr>
        <p:grpSpPr>
          <a:xfrm>
            <a:off x="154745" y="25511"/>
            <a:ext cx="1086290" cy="959565"/>
            <a:chOff x="786667" y="172511"/>
            <a:chExt cx="1918924" cy="1918924"/>
          </a:xfrm>
        </p:grpSpPr>
        <p:sp>
          <p:nvSpPr>
            <p:cNvPr id="17"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8" name="文本框 6">
              <a:extLst>
                <a:ext uri="{FF2B5EF4-FFF2-40B4-BE49-F238E27FC236}">
                  <a16:creationId xmlns:a16="http://schemas.microsoft.com/office/drawing/2014/main" xmlns="" id="{2D35ACB7-07B8-4913-B001-ABB9D931361E}"/>
                </a:ext>
              </a:extLst>
            </p:cNvPr>
            <p:cNvSpPr txBox="1"/>
            <p:nvPr/>
          </p:nvSpPr>
          <p:spPr>
            <a:xfrm>
              <a:off x="905098"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9" name="TextBox 18"/>
          <p:cNvSpPr txBox="1"/>
          <p:nvPr/>
        </p:nvSpPr>
        <p:spPr>
          <a:xfrm>
            <a:off x="2194560" y="2551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20" name="Text Box 6"/>
          <p:cNvSpPr>
            <a:spLocks noChangeArrowheads="1"/>
          </p:cNvSpPr>
          <p:nvPr/>
        </p:nvSpPr>
        <p:spPr bwMode="auto">
          <a:xfrm>
            <a:off x="2494563" y="6137252"/>
            <a:ext cx="96974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sz="2400" b="1">
                <a:latin typeface="Times New Roman" panose="02020603050405020304" pitchFamily="18" charset="0"/>
                <a:sym typeface=".VnTime" pitchFamily="34" charset="0"/>
              </a:rPr>
              <a:t> </a:t>
            </a:r>
            <a:r>
              <a:rPr lang="en-US" altLang="en-US" sz="2400" b="1">
                <a:latin typeface="Times New Roman" panose="02020603050405020304" pitchFamily="18" charset="0"/>
                <a:sym typeface="Times New Roman" panose="02020603050405020304" pitchFamily="18" charset="0"/>
              </a:rPr>
              <a:t>- 2 đại biểu hải ngoại: Hồ Tùng Mậu, Lê Hồng Sơn</a:t>
            </a:r>
            <a:endParaRPr lang="en-US" altLang="en-US" sz="240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2205539364"/>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5" grpId="0"/>
      <p:bldP spid="19"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a:grpSpLocks/>
          </p:cNvGrpSpPr>
          <p:nvPr/>
        </p:nvGrpSpPr>
        <p:grpSpPr bwMode="auto">
          <a:xfrm>
            <a:off x="1885070" y="1097281"/>
            <a:ext cx="8554712" cy="5515494"/>
            <a:chOff x="-192" y="-297"/>
            <a:chExt cx="6342" cy="4959"/>
          </a:xfrm>
        </p:grpSpPr>
        <p:pic>
          <p:nvPicPr>
            <p:cNvPr id="7" name="Picture 7" descr="IMG0022A.jpg 6 người có mặt trong cuộc họp thành lập Đảng CSVN (1930) picture by april_in_rain">
              <a:hlinkClick r:id="rId4" tooltip="Le Paria (chưa được viế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 y="-297"/>
              <a:ext cx="6342" cy="4959"/>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8"/>
            <p:cNvSpPr txBox="1">
              <a:spLocks noChangeArrowheads="1"/>
            </p:cNvSpPr>
            <p:nvPr/>
          </p:nvSpPr>
          <p:spPr bwMode="auto">
            <a:xfrm>
              <a:off x="829" y="1394"/>
              <a:ext cx="128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Lê Hồng Sơn</a:t>
              </a:r>
            </a:p>
          </p:txBody>
        </p:sp>
        <p:sp>
          <p:nvSpPr>
            <p:cNvPr id="9" name="Rectangle 9"/>
            <p:cNvSpPr>
              <a:spLocks noChangeArrowheads="1"/>
            </p:cNvSpPr>
            <p:nvPr/>
          </p:nvSpPr>
          <p:spPr bwMode="auto">
            <a:xfrm>
              <a:off x="535" y="4114"/>
              <a:ext cx="1311"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Châu Văn Liêm</a:t>
              </a:r>
            </a:p>
          </p:txBody>
        </p:sp>
        <p:sp>
          <p:nvSpPr>
            <p:cNvPr id="11" name="Rectangle 10"/>
            <p:cNvSpPr>
              <a:spLocks noChangeArrowheads="1"/>
            </p:cNvSpPr>
            <p:nvPr/>
          </p:nvSpPr>
          <p:spPr bwMode="auto">
            <a:xfrm>
              <a:off x="2254" y="1377"/>
              <a:ext cx="1177"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Hồ Tùng Mậu</a:t>
              </a:r>
            </a:p>
          </p:txBody>
        </p:sp>
        <p:sp>
          <p:nvSpPr>
            <p:cNvPr id="12" name="Rectangle 11"/>
            <p:cNvSpPr>
              <a:spLocks noChangeArrowheads="1"/>
            </p:cNvSpPr>
            <p:nvPr/>
          </p:nvSpPr>
          <p:spPr bwMode="auto">
            <a:xfrm>
              <a:off x="3632" y="1357"/>
              <a:ext cx="1328"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Trịnh Đình Cửu</a:t>
              </a:r>
            </a:p>
          </p:txBody>
        </p:sp>
        <p:sp>
          <p:nvSpPr>
            <p:cNvPr id="13" name="Rectangle 12"/>
            <p:cNvSpPr>
              <a:spLocks noChangeArrowheads="1"/>
            </p:cNvSpPr>
            <p:nvPr/>
          </p:nvSpPr>
          <p:spPr bwMode="auto">
            <a:xfrm>
              <a:off x="2096" y="4131"/>
              <a:ext cx="1493"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Đức Cảnh</a:t>
              </a:r>
            </a:p>
          </p:txBody>
        </p:sp>
        <p:sp>
          <p:nvSpPr>
            <p:cNvPr id="14" name="Rectangle 13"/>
            <p:cNvSpPr>
              <a:spLocks noChangeArrowheads="1"/>
            </p:cNvSpPr>
            <p:nvPr/>
          </p:nvSpPr>
          <p:spPr bwMode="auto">
            <a:xfrm>
              <a:off x="3806" y="4117"/>
              <a:ext cx="1172" cy="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b="1">
                  <a:solidFill>
                    <a:srgbClr val="FF0000"/>
                  </a:solidFill>
                  <a:latin typeface="Times New Roman" panose="02020603050405020304" pitchFamily="18" charset="0"/>
                  <a:cs typeface="Times New Roman" panose="02020603050405020304" pitchFamily="18" charset="0"/>
                </a:rPr>
                <a:t>Nguyễn Thiệu</a:t>
              </a:r>
            </a:p>
          </p:txBody>
        </p:sp>
      </p:grpSp>
      <p:grpSp>
        <p:nvGrpSpPr>
          <p:cNvPr id="15"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16"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xmlns="" id="{2D35ACB7-07B8-4913-B001-ABB9D931361E}"/>
                </a:ext>
              </a:extLst>
            </p:cNvPr>
            <p:cNvSpPr txBox="1"/>
            <p:nvPr/>
          </p:nvSpPr>
          <p:spPr>
            <a:xfrm>
              <a:off x="865232"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Tree>
    <p:custDataLst>
      <p:tags r:id="rId1"/>
    </p:custDataLst>
    <p:extLst>
      <p:ext uri="{BB962C8B-B14F-4D97-AF65-F5344CB8AC3E}">
        <p14:creationId xmlns:p14="http://schemas.microsoft.com/office/powerpoint/2010/main" val="16698180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500"/>
                            </p:stCondLst>
                            <p:childTnLst>
                              <p:par>
                                <p:cTn id="13" presetID="2" presetClass="entr" presetSubtype="2"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1+#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150px-Co_bua_liem_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4575" y="1684880"/>
            <a:ext cx="6170715" cy="376795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4"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 name="文本框 6">
              <a:extLst>
                <a:ext uri="{FF2B5EF4-FFF2-40B4-BE49-F238E27FC236}">
                  <a16:creationId xmlns:a16="http://schemas.microsoft.com/office/drawing/2014/main" xmlns="" id="{2D35ACB7-07B8-4913-B001-ABB9D931361E}"/>
                </a:ext>
              </a:extLst>
            </p:cNvPr>
            <p:cNvSpPr txBox="1"/>
            <p:nvPr/>
          </p:nvSpPr>
          <p:spPr>
            <a:xfrm>
              <a:off x="864193" y="45493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6" name="TextBox 5"/>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Hội nghị thành lập Đảng Cộng sản Việt Nam</a:t>
            </a:r>
          </a:p>
        </p:txBody>
      </p:sp>
      <p:sp>
        <p:nvSpPr>
          <p:cNvPr id="7" name="Text Box 3"/>
          <p:cNvSpPr>
            <a:spLocks noChangeArrowheads="1"/>
          </p:cNvSpPr>
          <p:nvPr/>
        </p:nvSpPr>
        <p:spPr bwMode="auto">
          <a:xfrm>
            <a:off x="946541" y="1032226"/>
            <a:ext cx="53135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MS PGothic" panose="020B0600070205080204" pitchFamily="34" charset="-128"/>
              </a:defRPr>
            </a:lvl9pPr>
          </a:lstStyle>
          <a:p>
            <a:pPr eaLnBrk="1" hangingPunct="1">
              <a:spcBef>
                <a:spcPct val="50000"/>
              </a:spcBef>
              <a:buFontTx/>
              <a:buNone/>
            </a:pPr>
            <a:r>
              <a:rPr lang="en-US" altLang="en-US" b="1">
                <a:latin typeface="Times New Roman" panose="02020603050405020304" pitchFamily="18" charset="0"/>
                <a:sym typeface="Times New Roman" panose="02020603050405020304" pitchFamily="18" charset="0"/>
              </a:rPr>
              <a:t>Ý nghĩa về lá cờ Đảng: </a:t>
            </a:r>
            <a:endParaRPr lang="en-US" altLang="en-US">
              <a:latin typeface="Arial" panose="020B0604020202020204" pitchFamily="34" charset="0"/>
            </a:endParaRPr>
          </a:p>
        </p:txBody>
      </p:sp>
      <p:sp>
        <p:nvSpPr>
          <p:cNvPr id="8" name="Rectangle 7"/>
          <p:cNvSpPr/>
          <p:nvPr/>
        </p:nvSpPr>
        <p:spPr>
          <a:xfrm>
            <a:off x="510612" y="1876393"/>
            <a:ext cx="4919345" cy="3416320"/>
          </a:xfrm>
          <a:prstGeom prst="rect">
            <a:avLst/>
          </a:prstGeom>
          <a:solidFill>
            <a:schemeClr val="bg1">
              <a:lumMod val="95000"/>
            </a:schemeClr>
          </a:solidFill>
        </p:spPr>
        <p:txBody>
          <a:bodyPr wrap="square">
            <a:spAutoFit/>
          </a:bodyPr>
          <a:lstStyle/>
          <a:p>
            <a:pPr algn="just"/>
            <a:r>
              <a:rPr lang="vi-VN" sz="2400" b="1">
                <a:solidFill>
                  <a:srgbClr val="202122"/>
                </a:solidFill>
                <a:latin typeface="+mj-lt"/>
              </a:rPr>
              <a:t>Biểu tượng này được thể hiện bằng một cái búa và một cái liềm đặt chéo nhau. Hai công cụ này tượng trưng tương ứng cho </a:t>
            </a:r>
            <a:r>
              <a:rPr lang="en-US" sz="2400" b="1">
                <a:solidFill>
                  <a:srgbClr val="202122"/>
                </a:solidFill>
                <a:latin typeface="Times New Roman" panose="02020603050405020304" pitchFamily="18" charset="0"/>
                <a:cs typeface="Times New Roman" panose="02020603050405020304" pitchFamily="18" charset="0"/>
              </a:rPr>
              <a:t>công nhân </a:t>
            </a:r>
            <a:r>
              <a:rPr lang="vi-VN" sz="2400" b="1">
                <a:latin typeface="+mj-lt"/>
              </a:rPr>
              <a:t>và nông dân</a:t>
            </a:r>
            <a:r>
              <a:rPr lang="en-US" sz="2400" b="1">
                <a:solidFill>
                  <a:srgbClr val="202122"/>
                </a:solidFill>
                <a:latin typeface="+mj-lt"/>
              </a:rPr>
              <a:t>. </a:t>
            </a:r>
            <a:r>
              <a:rPr lang="en-US" sz="2400" b="1">
                <a:solidFill>
                  <a:srgbClr val="202122"/>
                </a:solidFill>
                <a:latin typeface="Times New Roman" panose="02020603050405020304" pitchFamily="18" charset="0"/>
                <a:cs typeface="Times New Roman" panose="02020603050405020304" pitchFamily="18" charset="0"/>
              </a:rPr>
              <a:t>S</a:t>
            </a:r>
            <a:r>
              <a:rPr lang="vi-VN" sz="2400" b="1">
                <a:solidFill>
                  <a:srgbClr val="202122"/>
                </a:solidFill>
                <a:latin typeface="+mj-lt"/>
              </a:rPr>
              <a:t>ự đặt chồng lên nhau tượng trưng cho sự thống nhất của hai giai cấp lao động. Biểu tượng này được hình thành trong cuộc Cách mạng Nga.</a:t>
            </a:r>
            <a:endParaRPr lang="en-US" sz="2400" b="1">
              <a:latin typeface="+mj-lt"/>
            </a:endParaRPr>
          </a:p>
        </p:txBody>
      </p:sp>
    </p:spTree>
    <p:custDataLst>
      <p:tags r:id="rId1"/>
    </p:custDataLst>
    <p:extLst>
      <p:ext uri="{BB962C8B-B14F-4D97-AF65-F5344CB8AC3E}">
        <p14:creationId xmlns:p14="http://schemas.microsoft.com/office/powerpoint/2010/main" val="3841693641"/>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par>
                          <p:cTn id="14" fill="hold">
                            <p:stCondLst>
                              <p:cond delay="1250"/>
                            </p:stCondLst>
                            <p:childTnLst>
                              <p:par>
                                <p:cTn id="15" presetID="2" presetClass="entr" presetSubtype="2"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1+#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75963" y="259308"/>
            <a:ext cx="4612943" cy="1015663"/>
          </a:xfrm>
          <a:prstGeom prst="rect">
            <a:avLst/>
          </a:prstGeom>
          <a:noFill/>
        </p:spPr>
        <p:txBody>
          <a:bodyPr wrap="square" rtlCol="0">
            <a:spAutoFit/>
          </a:bodyPr>
          <a:lstStyle/>
          <a:p>
            <a:r>
              <a:rPr lang="en-US" sz="6000">
                <a:solidFill>
                  <a:srgbClr val="4C672F"/>
                </a:solidFill>
                <a:latin typeface="UTM Alberta Heavy" panose="02040603050506020204" pitchFamily="18" charset="0"/>
              </a:rPr>
              <a:t>KHỞI ĐỘNG</a:t>
            </a:r>
          </a:p>
        </p:txBody>
      </p:sp>
      <p:sp>
        <p:nvSpPr>
          <p:cNvPr id="3" name="TextBox 2"/>
          <p:cNvSpPr txBox="1"/>
          <p:nvPr/>
        </p:nvSpPr>
        <p:spPr>
          <a:xfrm>
            <a:off x="1419368" y="2134784"/>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1. Nguyễn Tất Thành ra đi tìm đường cứu nước vào ngày tháng năm nào?</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7126" y="-157280"/>
            <a:ext cx="1848837" cy="1848837"/>
          </a:xfrm>
          <a:prstGeom prst="rect">
            <a:avLst/>
          </a:prstGeom>
        </p:spPr>
      </p:pic>
      <p:sp>
        <p:nvSpPr>
          <p:cNvPr id="5" name="Rectangle 4"/>
          <p:cNvSpPr/>
          <p:nvPr/>
        </p:nvSpPr>
        <p:spPr>
          <a:xfrm>
            <a:off x="1528549" y="3371001"/>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Ngày 6/5/1911</a:t>
            </a:r>
          </a:p>
        </p:txBody>
      </p:sp>
      <p:sp>
        <p:nvSpPr>
          <p:cNvPr id="9" name="Rectangle 8"/>
          <p:cNvSpPr/>
          <p:nvPr/>
        </p:nvSpPr>
        <p:spPr>
          <a:xfrm>
            <a:off x="7212842" y="32983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Ngày 5/6/1911</a:t>
            </a:r>
          </a:p>
        </p:txBody>
      </p:sp>
      <p:sp>
        <p:nvSpPr>
          <p:cNvPr id="10" name="Rectangle 9"/>
          <p:cNvSpPr/>
          <p:nvPr/>
        </p:nvSpPr>
        <p:spPr>
          <a:xfrm>
            <a:off x="1528548" y="4558356"/>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Ngày 15/6/1911</a:t>
            </a:r>
          </a:p>
        </p:txBody>
      </p:sp>
      <p:sp>
        <p:nvSpPr>
          <p:cNvPr id="11" name="Rectangle 10"/>
          <p:cNvSpPr/>
          <p:nvPr/>
        </p:nvSpPr>
        <p:spPr>
          <a:xfrm>
            <a:off x="7212842" y="4594525"/>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Ngày 11/6/1911</a:t>
            </a:r>
          </a:p>
        </p:txBody>
      </p:sp>
      <p:pic>
        <p:nvPicPr>
          <p:cNvPr id="14" name="ĐC SHARE MIỄN PHÍ BỞI NK POWERSKILLS"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322701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CẤM BUÔN BÁN, CẤM REUP"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3348" y="305032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6" name="ĐC SHARE MIỄN PHÍ BỞI NK POWERSKILLS"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35571"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7" name="ĐC SHARE MIỄN PHÍ BỞI NK POWERSKILLS"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4348884"/>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347416" y="1075959"/>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9" name="Picture 18"/>
          <p:cNvPicPr>
            <a:picLocks noChangeAspect="1"/>
          </p:cNvPicPr>
          <p:nvPr/>
        </p:nvPicPr>
        <p:blipFill rotWithShape="1">
          <a:blip r:embed="rId8">
            <a:extLst>
              <a:ext uri="{BEBA8EAE-BF5A-486C-A8C5-ECC9F3942E4B}">
                <a14:imgProps xmlns:a14="http://schemas.microsoft.com/office/drawing/2010/main">
                  <a14:imgLayer r:embed="rId9">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319821" y="4048952"/>
            <a:ext cx="1997750" cy="3020564"/>
          </a:xfrm>
          <a:prstGeom prst="rect">
            <a:avLst/>
          </a:prstGeom>
        </p:spPr>
      </p:pic>
    </p:spTree>
    <p:custDataLst>
      <p:tags r:id="rId1"/>
    </p:custDataLst>
    <p:extLst>
      <p:ext uri="{BB962C8B-B14F-4D97-AF65-F5344CB8AC3E}">
        <p14:creationId xmlns:p14="http://schemas.microsoft.com/office/powerpoint/2010/main" val="2339906857"/>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par>
                          <p:cTn id="19" fill="hold">
                            <p:stCondLst>
                              <p:cond delay="500"/>
                            </p:stCondLst>
                            <p:childTnLst>
                              <p:par>
                                <p:cTn id="20" presetID="2" presetClass="entr" presetSubtype="8"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2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2" restart="whenNotActive" fill="hold" evtFilter="cancelBubble" nodeType="interactiveSeq">
                <p:stCondLst>
                  <p:cond evt="onClick" delay="0">
                    <p:tgtEl>
                      <p:spTgt spid="10"/>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6"/>
                                        </p:tgtEl>
                                      </p:cBhvr>
                                    </p:animEffect>
                                    <p:set>
                                      <p:cBhvr>
                                        <p:cTn id="60"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11"/>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500"/>
                                  </p:stCondLst>
                                  <p:childTnLst>
                                    <p:animEffect transition="out" filter="fade">
                                      <p:cBhvr>
                                        <p:cTn id="68" dur="500"/>
                                        <p:tgtEl>
                                          <p:spTgt spid="17"/>
                                        </p:tgtEl>
                                      </p:cBhvr>
                                    </p:animEffect>
                                    <p:set>
                                      <p:cBhvr>
                                        <p:cTn id="69"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9"/>
                  </p:tgtEl>
                </p:cond>
              </p:nextCondLst>
            </p:seq>
          </p:childTnLst>
        </p:cTn>
      </p:par>
    </p:tnLst>
    <p:bldLst>
      <p:bldP spid="2" grpId="0"/>
      <p:bldP spid="3" grpId="0"/>
      <p:bldP spid="5" grpId="0" animBg="1"/>
      <p:bldP spid="9" grpId="0" animBg="1"/>
      <p:bldP spid="10" grpId="0" animBg="1"/>
      <p:bldP spid="11" grpId="0" animBg="1"/>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6FA196D-E2C6-4CD7-A915-493A291B2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15" name="组合 3">
            <a:extLst>
              <a:ext uri="{FF2B5EF4-FFF2-40B4-BE49-F238E27FC236}">
                <a16:creationId xmlns:a16="http://schemas.microsoft.com/office/drawing/2014/main" xmlns="" id="{1368A4F1-E0FA-4849-AA1D-45FE94CFF944}"/>
              </a:ext>
            </a:extLst>
          </p:cNvPr>
          <p:cNvGrpSpPr/>
          <p:nvPr/>
        </p:nvGrpSpPr>
        <p:grpSpPr>
          <a:xfrm>
            <a:off x="609397" y="403866"/>
            <a:ext cx="1918924" cy="1918924"/>
            <a:chOff x="786667" y="172511"/>
            <a:chExt cx="1918924" cy="1918924"/>
          </a:xfrm>
        </p:grpSpPr>
        <p:sp>
          <p:nvSpPr>
            <p:cNvPr id="16"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17" name="文本框 6">
              <a:extLst>
                <a:ext uri="{FF2B5EF4-FFF2-40B4-BE49-F238E27FC236}">
                  <a16:creationId xmlns:a16="http://schemas.microsoft.com/office/drawing/2014/main" xmlns="" id="{2D35ACB7-07B8-4913-B001-ABB9D931361E}"/>
                </a:ext>
              </a:extLst>
            </p:cNvPr>
            <p:cNvSpPr txBox="1"/>
            <p:nvPr/>
          </p:nvSpPr>
          <p:spPr>
            <a:xfrm>
              <a:off x="786667" y="317454"/>
              <a:ext cx="1761795" cy="1476238"/>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8" name="TextBox 17"/>
          <p:cNvSpPr txBox="1"/>
          <p:nvPr/>
        </p:nvSpPr>
        <p:spPr>
          <a:xfrm>
            <a:off x="3037141" y="701608"/>
            <a:ext cx="6528889" cy="1323439"/>
          </a:xfrm>
          <a:prstGeom prst="rect">
            <a:avLst/>
          </a:prstGeom>
          <a:noFill/>
        </p:spPr>
        <p:txBody>
          <a:bodyPr wrap="square" rtlCol="0">
            <a:spAutoFit/>
          </a:bodyPr>
          <a:lstStyle/>
          <a:p>
            <a:pPr algn="ctr"/>
            <a:r>
              <a:rPr lang="en-US" sz="4000">
                <a:solidFill>
                  <a:srgbClr val="D7663A"/>
                </a:solidFill>
                <a:latin typeface="UTM Alberta Heavy" panose="02040603050506020204" pitchFamily="18" charset="0"/>
              </a:rPr>
              <a:t>Ý nghĩa của việc thành lập </a:t>
            </a:r>
          </a:p>
          <a:p>
            <a:pPr algn="ctr"/>
            <a:r>
              <a:rPr lang="en-US" sz="4000">
                <a:solidFill>
                  <a:srgbClr val="D7663A"/>
                </a:solidFill>
                <a:latin typeface="UTM Alberta Heavy" panose="02040603050506020204" pitchFamily="18" charset="0"/>
              </a:rPr>
              <a:t>Đảng Cộng sản Việt Nam</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1446" y="2164923"/>
            <a:ext cx="6460881" cy="43072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ustDataLst>
      <p:tags r:id="rId1"/>
    </p:custDataLst>
    <p:extLst>
      <p:ext uri="{BB962C8B-B14F-4D97-AF65-F5344CB8AC3E}">
        <p14:creationId xmlns:p14="http://schemas.microsoft.com/office/powerpoint/2010/main" val="154926572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fill="hold"/>
                                        <p:tgtEl>
                                          <p:spTgt spid="18"/>
                                        </p:tgtEl>
                                        <p:attrNameLst>
                                          <p:attrName>ppt_x</p:attrName>
                                        </p:attrNameLst>
                                      </p:cBhvr>
                                      <p:tavLst>
                                        <p:tav tm="0">
                                          <p:val>
                                            <p:strVal val="1+#ppt_w/2"/>
                                          </p:val>
                                        </p:tav>
                                        <p:tav tm="100000">
                                          <p:val>
                                            <p:strVal val="#ppt_x"/>
                                          </p:val>
                                        </p:tav>
                                      </p:tavLst>
                                    </p:anim>
                                    <p:anim calcmode="lin" valueType="num">
                                      <p:cBhvr additive="base">
                                        <p:cTn id="19"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righ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8"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9" name="文本框 6">
              <a:extLst>
                <a:ext uri="{FF2B5EF4-FFF2-40B4-BE49-F238E27FC236}">
                  <a16:creationId xmlns:a16="http://schemas.microsoft.com/office/drawing/2014/main" xmlns="" id="{2D35ACB7-07B8-4913-B001-ABB9D931361E}"/>
                </a:ext>
              </a:extLst>
            </p:cNvPr>
            <p:cNvSpPr txBox="1"/>
            <p:nvPr/>
          </p:nvSpPr>
          <p:spPr>
            <a:xfrm>
              <a:off x="943797" y="317817"/>
              <a:ext cx="1761794" cy="1354071"/>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03</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10" name="TextBox 9"/>
          <p:cNvSpPr txBox="1"/>
          <p:nvPr/>
        </p:nvSpPr>
        <p:spPr>
          <a:xfrm>
            <a:off x="1885070" y="274494"/>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Ý nghĩa của việc thành lập Đảng Cộng sản Việt Nam</a:t>
            </a:r>
          </a:p>
        </p:txBody>
      </p:sp>
      <p:sp>
        <p:nvSpPr>
          <p:cNvPr id="11" name="Rectangle 10"/>
          <p:cNvSpPr/>
          <p:nvPr/>
        </p:nvSpPr>
        <p:spPr>
          <a:xfrm>
            <a:off x="1416146" y="959565"/>
            <a:ext cx="10006819" cy="1569660"/>
          </a:xfrm>
          <a:prstGeom prst="rect">
            <a:avLst/>
          </a:prstGeom>
          <a:solidFill>
            <a:srgbClr val="EFF8FF"/>
          </a:solidFill>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3200" b="1">
                <a:solidFill>
                  <a:srgbClr val="FF0000"/>
                </a:solidFill>
                <a:latin typeface="Times New Roman" panose="02020603050405020304" pitchFamily="18" charset="0"/>
                <a:ea typeface="HP001 4H" pitchFamily="34" charset="-127"/>
                <a:cs typeface="Times New Roman" panose="02020603050405020304" pitchFamily="18" charset="0"/>
              </a:rPr>
              <a:t>Sự thống nhất ba tổ chức cộng sản thành Đảng Cộng sản Việt Nam đã đáp ứng được yêu cầu gì của cách mạng Việt Nam?</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69"/>
          <p:cNvSpPr>
            <a:spLocks noChangeArrowheads="1"/>
          </p:cNvSpPr>
          <p:nvPr/>
        </p:nvSpPr>
        <p:spPr bwMode="auto">
          <a:xfrm>
            <a:off x="4138246" y="1769012"/>
            <a:ext cx="3810000" cy="3352800"/>
          </a:xfrm>
          <a:prstGeom prst="ellipse">
            <a:avLst/>
          </a:prstGeom>
          <a:solidFill>
            <a:srgbClr val="FFFF99"/>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sz="2600" b="1">
                <a:solidFill>
                  <a:srgbClr val="FF0000"/>
                </a:solidFill>
                <a:latin typeface="Times New Roman" pitchFamily="18" charset="0"/>
                <a:cs typeface="Times New Roman" pitchFamily="18" charset="0"/>
              </a:rPr>
              <a:t>Sự thống nhất </a:t>
            </a:r>
          </a:p>
          <a:p>
            <a:pPr algn="ctr"/>
            <a:r>
              <a:rPr lang="en-US" sz="2600" b="1">
                <a:solidFill>
                  <a:srgbClr val="FF0000"/>
                </a:solidFill>
                <a:latin typeface="Times New Roman" pitchFamily="18" charset="0"/>
                <a:cs typeface="Times New Roman" pitchFamily="18" charset="0"/>
              </a:rPr>
              <a:t>ba tổ chức cộng sản </a:t>
            </a:r>
          </a:p>
          <a:p>
            <a:pPr algn="ctr"/>
            <a:r>
              <a:rPr lang="en-US" sz="2600" b="1">
                <a:solidFill>
                  <a:srgbClr val="FF0000"/>
                </a:solidFill>
                <a:latin typeface="Times New Roman" pitchFamily="18" charset="0"/>
                <a:cs typeface="Times New Roman" pitchFamily="18" charset="0"/>
              </a:rPr>
              <a:t>thành Đảng Cộng sản </a:t>
            </a:r>
          </a:p>
          <a:p>
            <a:pPr algn="ctr"/>
            <a:r>
              <a:rPr lang="en-US" sz="2600" b="1">
                <a:solidFill>
                  <a:srgbClr val="FF0000"/>
                </a:solidFill>
                <a:latin typeface="Times New Roman" pitchFamily="18" charset="0"/>
                <a:cs typeface="Times New Roman" pitchFamily="18" charset="0"/>
              </a:rPr>
              <a:t>Việt Nam đã đáp ứng</a:t>
            </a:r>
          </a:p>
          <a:p>
            <a:pPr algn="ctr"/>
            <a:r>
              <a:rPr lang="en-US" sz="2600" b="1">
                <a:solidFill>
                  <a:srgbClr val="FF0000"/>
                </a:solidFill>
                <a:latin typeface="Times New Roman" pitchFamily="18" charset="0"/>
                <a:cs typeface="Times New Roman" pitchFamily="18" charset="0"/>
              </a:rPr>
              <a:t>được yêu cầu của </a:t>
            </a:r>
          </a:p>
          <a:p>
            <a:pPr algn="ctr"/>
            <a:r>
              <a:rPr lang="en-US" sz="2600" b="1">
                <a:solidFill>
                  <a:srgbClr val="FF0000"/>
                </a:solidFill>
                <a:latin typeface="Times New Roman" pitchFamily="18" charset="0"/>
                <a:cs typeface="Times New Roman" pitchFamily="18" charset="0"/>
              </a:rPr>
              <a:t>cách mạng Việt Nam</a:t>
            </a:r>
          </a:p>
        </p:txBody>
      </p:sp>
      <p:sp>
        <p:nvSpPr>
          <p:cNvPr id="16" name="Text Box 78"/>
          <p:cNvSpPr txBox="1">
            <a:spLocks noChangeArrowheads="1"/>
          </p:cNvSpPr>
          <p:nvPr/>
        </p:nvSpPr>
        <p:spPr bwMode="auto">
          <a:xfrm>
            <a:off x="4190798" y="5883812"/>
            <a:ext cx="394400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2400" b="1">
                <a:solidFill>
                  <a:sysClr val="windowText" lastClr="000000"/>
                </a:solidFill>
                <a:latin typeface="Times New Roman" pitchFamily="18" charset="0"/>
                <a:cs typeface="Times New Roman" pitchFamily="18" charset="0"/>
              </a:rPr>
              <a:t>Cuộc đấu tranh cách mạng đi đúng hướng.</a:t>
            </a:r>
          </a:p>
        </p:txBody>
      </p:sp>
      <p:sp>
        <p:nvSpPr>
          <p:cNvPr id="17" name="Rectangle 79"/>
          <p:cNvSpPr>
            <a:spLocks noChangeArrowheads="1"/>
          </p:cNvSpPr>
          <p:nvPr/>
        </p:nvSpPr>
        <p:spPr bwMode="auto">
          <a:xfrm>
            <a:off x="8024446" y="4671815"/>
            <a:ext cx="281916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a:solidFill>
                  <a:srgbClr val="000000"/>
                </a:solidFill>
                <a:latin typeface="Times New Roman" pitchFamily="18" charset="0"/>
                <a:cs typeface="Times New Roman" pitchFamily="18" charset="0"/>
              </a:rPr>
              <a:t>Thống nhất được</a:t>
            </a:r>
          </a:p>
          <a:p>
            <a:pPr algn="ctr"/>
            <a:r>
              <a:rPr lang="en-US" sz="2400" b="1">
                <a:solidFill>
                  <a:srgbClr val="000000"/>
                </a:solidFill>
                <a:latin typeface="Times New Roman" pitchFamily="18" charset="0"/>
                <a:cs typeface="Times New Roman" pitchFamily="18" charset="0"/>
              </a:rPr>
              <a:t> lực lượng.</a:t>
            </a:r>
          </a:p>
        </p:txBody>
      </p:sp>
      <p:sp>
        <p:nvSpPr>
          <p:cNvPr id="18" name="Rectangle 80"/>
          <p:cNvSpPr>
            <a:spLocks noChangeArrowheads="1"/>
          </p:cNvSpPr>
          <p:nvPr/>
        </p:nvSpPr>
        <p:spPr bwMode="auto">
          <a:xfrm>
            <a:off x="4796077" y="321212"/>
            <a:ext cx="269496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Có người lãnh đạo </a:t>
            </a:r>
          </a:p>
          <a:p>
            <a:pPr algn="ctr"/>
            <a:r>
              <a:rPr lang="en-US" sz="2400" b="1">
                <a:solidFill>
                  <a:srgbClr val="000000"/>
                </a:solidFill>
                <a:latin typeface="Times New Roman" pitchFamily="18" charset="0"/>
                <a:cs typeface="Times New Roman" pitchFamily="18" charset="0"/>
              </a:rPr>
              <a:t>đầy uy tín.</a:t>
            </a:r>
          </a:p>
        </p:txBody>
      </p:sp>
      <p:sp>
        <p:nvSpPr>
          <p:cNvPr id="19" name="Rectangle 81"/>
          <p:cNvSpPr>
            <a:spLocks noChangeArrowheads="1"/>
          </p:cNvSpPr>
          <p:nvPr/>
        </p:nvSpPr>
        <p:spPr bwMode="auto">
          <a:xfrm>
            <a:off x="7795846" y="1439025"/>
            <a:ext cx="307552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b="1">
                <a:solidFill>
                  <a:srgbClr val="000000"/>
                </a:solidFill>
                <a:latin typeface="Times New Roman" pitchFamily="18" charset="0"/>
                <a:cs typeface="Times New Roman" pitchFamily="18" charset="0"/>
              </a:rPr>
              <a:t>Cách mạng Việt Nam </a:t>
            </a:r>
          </a:p>
          <a:p>
            <a:r>
              <a:rPr lang="en-US" sz="2400" b="1">
                <a:solidFill>
                  <a:srgbClr val="000000"/>
                </a:solidFill>
                <a:latin typeface="Times New Roman" pitchFamily="18" charset="0"/>
                <a:cs typeface="Times New Roman" pitchFamily="18" charset="0"/>
              </a:rPr>
              <a:t>tăng thêm sức mạnh.</a:t>
            </a:r>
          </a:p>
        </p:txBody>
      </p:sp>
      <p:sp>
        <p:nvSpPr>
          <p:cNvPr id="20" name="Rectangle 82"/>
          <p:cNvSpPr>
            <a:spLocks noChangeArrowheads="1"/>
          </p:cNvSpPr>
          <p:nvPr/>
        </p:nvSpPr>
        <p:spPr bwMode="auto">
          <a:xfrm>
            <a:off x="1837763" y="1448337"/>
            <a:ext cx="263405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Giành được nhiều </a:t>
            </a:r>
          </a:p>
          <a:p>
            <a:pPr algn="ctr"/>
            <a:r>
              <a:rPr lang="en-US" sz="2400" b="1">
                <a:solidFill>
                  <a:srgbClr val="000000"/>
                </a:solidFill>
                <a:latin typeface="Times New Roman" pitchFamily="18" charset="0"/>
                <a:cs typeface="Times New Roman" pitchFamily="18" charset="0"/>
              </a:rPr>
              <a:t>thắng lợi.</a:t>
            </a:r>
          </a:p>
        </p:txBody>
      </p:sp>
      <p:sp>
        <p:nvSpPr>
          <p:cNvPr id="21" name="Rectangle 83"/>
          <p:cNvSpPr>
            <a:spLocks noChangeArrowheads="1"/>
          </p:cNvSpPr>
          <p:nvPr/>
        </p:nvSpPr>
        <p:spPr bwMode="auto">
          <a:xfrm>
            <a:off x="1684301" y="4748015"/>
            <a:ext cx="32159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400" b="1">
                <a:solidFill>
                  <a:srgbClr val="000000"/>
                </a:solidFill>
                <a:latin typeface="Times New Roman" pitchFamily="18" charset="0"/>
                <a:cs typeface="Times New Roman" pitchFamily="18" charset="0"/>
              </a:rPr>
              <a:t>Tạo điều kiện liên lạc </a:t>
            </a:r>
          </a:p>
          <a:p>
            <a:pPr algn="ctr"/>
            <a:r>
              <a:rPr lang="en-US" sz="2400" b="1">
                <a:solidFill>
                  <a:srgbClr val="000000"/>
                </a:solidFill>
                <a:latin typeface="Times New Roman" pitchFamily="18" charset="0"/>
                <a:cs typeface="Times New Roman" pitchFamily="18" charset="0"/>
              </a:rPr>
              <a:t>với cách mạng thế giới.</a:t>
            </a:r>
          </a:p>
        </p:txBody>
      </p:sp>
      <p:cxnSp>
        <p:nvCxnSpPr>
          <p:cNvPr id="22" name="Straight Arrow Connector 21"/>
          <p:cNvCxnSpPr/>
          <p:nvPr/>
        </p:nvCxnSpPr>
        <p:spPr bwMode="auto">
          <a:xfrm flipH="1">
            <a:off x="6040618" y="5121812"/>
            <a:ext cx="2628" cy="746125"/>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3" name="Straight Arrow Connector 22"/>
          <p:cNvCxnSpPr/>
          <p:nvPr/>
        </p:nvCxnSpPr>
        <p:spPr bwMode="auto">
          <a:xfrm>
            <a:off x="7795846" y="4207412"/>
            <a:ext cx="685800" cy="4644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4" name="Straight Arrow Connector 23"/>
          <p:cNvCxnSpPr/>
          <p:nvPr/>
        </p:nvCxnSpPr>
        <p:spPr bwMode="auto">
          <a:xfrm flipV="1">
            <a:off x="7795846" y="2270022"/>
            <a:ext cx="685800" cy="49757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5" name="Straight Arrow Connector 24"/>
          <p:cNvCxnSpPr/>
          <p:nvPr/>
        </p:nvCxnSpPr>
        <p:spPr bwMode="auto">
          <a:xfrm flipH="1" flipV="1">
            <a:off x="6040618" y="1083212"/>
            <a:ext cx="2628" cy="711626"/>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6" name="Straight Arrow Connector 25"/>
          <p:cNvCxnSpPr/>
          <p:nvPr/>
        </p:nvCxnSpPr>
        <p:spPr bwMode="auto">
          <a:xfrm flipH="1">
            <a:off x="3681046" y="4207412"/>
            <a:ext cx="612228" cy="540603"/>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cxnSp>
        <p:nvCxnSpPr>
          <p:cNvPr id="27" name="Straight Arrow Connector 26"/>
          <p:cNvCxnSpPr/>
          <p:nvPr/>
        </p:nvCxnSpPr>
        <p:spPr bwMode="auto">
          <a:xfrm flipH="1" flipV="1">
            <a:off x="3681046" y="2337374"/>
            <a:ext cx="612228" cy="46518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Tree>
    <p:custDataLst>
      <p:tags r:id="rId1"/>
    </p:custDataLst>
    <p:extLst>
      <p:ext uri="{BB962C8B-B14F-4D97-AF65-F5344CB8AC3E}">
        <p14:creationId xmlns:p14="http://schemas.microsoft.com/office/powerpoint/2010/main" val="3994017471"/>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plus(in)">
                                      <p:cBhvr>
                                        <p:cTn id="7" dur="1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edge">
                                      <p:cBhvr>
                                        <p:cTn id="12" dur="750"/>
                                        <p:tgtEl>
                                          <p:spTgt spid="18"/>
                                        </p:tgtEl>
                                      </p:cBhvr>
                                    </p:animEffect>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edge">
                                      <p:cBhvr>
                                        <p:cTn id="21" dur="750"/>
                                        <p:tgtEl>
                                          <p:spTgt spid="19"/>
                                        </p:tgtEl>
                                      </p:cBhvr>
                                    </p:animEffect>
                                  </p:childTnLst>
                                </p:cTn>
                              </p:par>
                              <p:par>
                                <p:cTn id="22" presetID="2" presetClass="entr" presetSubtype="4"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fill="hold"/>
                                        <p:tgtEl>
                                          <p:spTgt spid="24"/>
                                        </p:tgtEl>
                                        <p:attrNameLst>
                                          <p:attrName>ppt_x</p:attrName>
                                        </p:attrNameLst>
                                      </p:cBhvr>
                                      <p:tavLst>
                                        <p:tav tm="0">
                                          <p:val>
                                            <p:strVal val="#ppt_x"/>
                                          </p:val>
                                        </p:tav>
                                        <p:tav tm="100000">
                                          <p:val>
                                            <p:strVal val="#ppt_x"/>
                                          </p:val>
                                        </p:tav>
                                      </p:tavLst>
                                    </p:anim>
                                    <p:anim calcmode="lin" valueType="num">
                                      <p:cBhvr additive="base">
                                        <p:cTn id="2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edge">
                                      <p:cBhvr>
                                        <p:cTn id="30" dur="750"/>
                                        <p:tgtEl>
                                          <p:spTgt spid="17"/>
                                        </p:tgtEl>
                                      </p:cBhvr>
                                    </p:animEffect>
                                  </p:childTnLst>
                                </p:cTn>
                              </p:par>
                              <p:par>
                                <p:cTn id="31" presetID="2" presetClass="entr" presetSubtype="4"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additive="base">
                                        <p:cTn id="33" dur="500" fill="hold"/>
                                        <p:tgtEl>
                                          <p:spTgt spid="23"/>
                                        </p:tgtEl>
                                        <p:attrNameLst>
                                          <p:attrName>ppt_x</p:attrName>
                                        </p:attrNameLst>
                                      </p:cBhvr>
                                      <p:tavLst>
                                        <p:tav tm="0">
                                          <p:val>
                                            <p:strVal val="#ppt_x"/>
                                          </p:val>
                                        </p:tav>
                                        <p:tav tm="100000">
                                          <p:val>
                                            <p:strVal val="#ppt_x"/>
                                          </p:val>
                                        </p:tav>
                                      </p:tavLst>
                                    </p:anim>
                                    <p:anim calcmode="lin" valueType="num">
                                      <p:cBhvr additive="base">
                                        <p:cTn id="3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edge">
                                      <p:cBhvr>
                                        <p:cTn id="39" dur="750"/>
                                        <p:tgtEl>
                                          <p:spTgt spid="16"/>
                                        </p:tgtEl>
                                      </p:cBhvr>
                                    </p:animEffect>
                                  </p:childTnLst>
                                </p:cTn>
                              </p:par>
                              <p:par>
                                <p:cTn id="40" presetID="3" presetClass="entr" presetSubtype="1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linds(horizontal)">
                                      <p:cBhvr>
                                        <p:cTn id="42" dur="25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edge">
                                      <p:cBhvr>
                                        <p:cTn id="47" dur="750"/>
                                        <p:tgtEl>
                                          <p:spTgt spid="21"/>
                                        </p:tgtEl>
                                      </p:cBhvr>
                                    </p:animEffect>
                                  </p:childTnLst>
                                </p:cTn>
                              </p:par>
                              <p:par>
                                <p:cTn id="48" presetID="3" presetClass="entr" presetSubtype="1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blinds(horizontal)">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0"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edge">
                                      <p:cBhvr>
                                        <p:cTn id="55" dur="750"/>
                                        <p:tgtEl>
                                          <p:spTgt spid="20"/>
                                        </p:tgtEl>
                                      </p:cBhvr>
                                    </p:animEffect>
                                  </p:childTnLst>
                                </p:cTn>
                              </p:par>
                              <p:par>
                                <p:cTn id="56" presetID="3" presetClass="entr" presetSubtype="10"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linds(horizontal)">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7" grpId="0"/>
      <p:bldP spid="18" grpId="0"/>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18467" y="4127691"/>
            <a:ext cx="11045756" cy="1569660"/>
          </a:xfrm>
          <a:prstGeom prst="rect">
            <a:avLst/>
          </a:prstGeom>
          <a:solidFill>
            <a:srgbClr val="FFDDDD"/>
          </a:solidFill>
          <a:ln>
            <a:solidFill>
              <a:srgbClr val="993366"/>
            </a:solid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just"/>
            <a:r>
              <a:rPr lang="en-US" sz="3200">
                <a:solidFill>
                  <a:srgbClr val="000000"/>
                </a:solidFill>
                <a:latin typeface="Times New Roman" pitchFamily="18" charset="0"/>
                <a:cs typeface="Times New Roman" pitchFamily="18" charset="0"/>
              </a:rPr>
              <a:t>Đầu xuân năm 1930, Đảng Cộng  sản Việt Nam ra đời. Từ đó, cách mạng nước ta có Đảng lãnh đạo và đã giành được nhiều thắng lợi vẻ vang.</a:t>
            </a:r>
          </a:p>
        </p:txBody>
      </p:sp>
      <p:sp>
        <p:nvSpPr>
          <p:cNvPr id="8" name="TextBox 7"/>
          <p:cNvSpPr txBox="1"/>
          <p:nvPr/>
        </p:nvSpPr>
        <p:spPr>
          <a:xfrm>
            <a:off x="618467" y="3274367"/>
            <a:ext cx="2115921" cy="646331"/>
          </a:xfrm>
          <a:prstGeom prst="rect">
            <a:avLst/>
          </a:prstGeom>
          <a:noFill/>
        </p:spPr>
        <p:txBody>
          <a:bodyPr wrap="square" rtlCol="0">
            <a:spAutoFit/>
          </a:bodyPr>
          <a:lstStyle/>
          <a:p>
            <a:r>
              <a:rPr lang="en-US" sz="3600" b="1" u="sng">
                <a:solidFill>
                  <a:srgbClr val="C00000"/>
                </a:solidFill>
                <a:latin typeface="Times New Roman" pitchFamily="18" charset="0"/>
                <a:cs typeface="Times New Roman" pitchFamily="18" charset="0"/>
              </a:rPr>
              <a:t>Ghi nhớ:</a:t>
            </a:r>
          </a:p>
        </p:txBody>
      </p:sp>
      <p:sp>
        <p:nvSpPr>
          <p:cNvPr id="11" name="文本框 13">
            <a:extLst>
              <a:ext uri="{FF2B5EF4-FFF2-40B4-BE49-F238E27FC236}">
                <a16:creationId xmlns:a16="http://schemas.microsoft.com/office/drawing/2014/main" xmlns="" id="{3BFBA031-EC80-4D62-987A-B8FEA7AE11A9}"/>
              </a:ext>
            </a:extLst>
          </p:cNvPr>
          <p:cNvSpPr txBox="1"/>
          <p:nvPr/>
        </p:nvSpPr>
        <p:spPr>
          <a:xfrm>
            <a:off x="1425523" y="1135379"/>
            <a:ext cx="10238700" cy="2123658"/>
          </a:xfrm>
          <a:prstGeom prst="rect">
            <a:avLst/>
          </a:prstGeom>
          <a:noFill/>
        </p:spPr>
        <p:txBody>
          <a:bodyPr wrap="none" rtlCol="0">
            <a:spAutoFit/>
          </a:bodyPr>
          <a:lstStyle/>
          <a:p>
            <a:pPr lvl="0" algn="ctr">
              <a:defRPr/>
            </a:pPr>
            <a:r>
              <a:rPr lang="en-US" altLang="zh-CN" sz="66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6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6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6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a16="http://schemas.microsoft.com/office/drawing/2014/main" xmlns="" id="{7ADB1A97-0858-4D3C-84E9-AB0133759EDB}"/>
              </a:ext>
            </a:extLst>
          </p:cNvPr>
          <p:cNvSpPr txBox="1"/>
          <p:nvPr/>
        </p:nvSpPr>
        <p:spPr>
          <a:xfrm>
            <a:off x="5346981" y="304382"/>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custDataLst>
      <p:tags r:id="rId1"/>
    </p:custDataLst>
    <p:extLst>
      <p:ext uri="{BB962C8B-B14F-4D97-AF65-F5344CB8AC3E}">
        <p14:creationId xmlns:p14="http://schemas.microsoft.com/office/powerpoint/2010/main" val="253515686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xmlns=""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3" name="文本框 24">
            <a:extLst>
              <a:ext uri="{FF2B5EF4-FFF2-40B4-BE49-F238E27FC236}">
                <a16:creationId xmlns:a16="http://schemas.microsoft.com/office/drawing/2014/main" xmlns=""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4" name="Rectangle 3"/>
          <p:cNvSpPr/>
          <p:nvPr/>
        </p:nvSpPr>
        <p:spPr>
          <a:xfrm>
            <a:off x="2102892" y="1781710"/>
            <a:ext cx="7994576" cy="4031873"/>
          </a:xfrm>
          <a:prstGeom prst="rect">
            <a:avLst/>
          </a:prstGeom>
        </p:spPr>
        <p:txBody>
          <a:bodyPr wrap="square">
            <a:spAutoFit/>
          </a:bodyPr>
          <a:lstStyle/>
          <a:p>
            <a:pPr marL="609600" indent="-609600">
              <a:buFontTx/>
              <a:buNone/>
            </a:pPr>
            <a:r>
              <a:rPr lang="en-US" sz="3200" b="1" u="sng">
                <a:solidFill>
                  <a:srgbClr val="003300"/>
                </a:solidFill>
                <a:latin typeface="Times New Roman" pitchFamily="18" charset="0"/>
                <a:cs typeface="Times New Roman" pitchFamily="18" charset="0"/>
              </a:rPr>
              <a:t>Câu 1:</a:t>
            </a:r>
          </a:p>
          <a:p>
            <a:pPr marL="609600" indent="-609600" algn="ctr">
              <a:buFontTx/>
              <a:buNone/>
            </a:pPr>
            <a:r>
              <a:rPr lang="en-US" sz="3200" b="1">
                <a:solidFill>
                  <a:srgbClr val="FF0066"/>
                </a:solidFill>
                <a:latin typeface="Times New Roman" pitchFamily="18" charset="0"/>
                <a:cs typeface="Times New Roman" pitchFamily="18" charset="0"/>
              </a:rPr>
              <a:t>Đảng Cộng sản Việt Nam ra đời :</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1931</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3 / 2 / 1930</a:t>
            </a:r>
          </a:p>
          <a:p>
            <a:pPr marL="609600" indent="-609600" algn="ctr">
              <a:lnSpc>
                <a:spcPct val="150000"/>
              </a:lnSpc>
              <a:buFontTx/>
              <a:buAutoNum type="alphaUcPeriod"/>
            </a:pPr>
            <a:r>
              <a:rPr lang="en-US" sz="3200" b="1">
                <a:solidFill>
                  <a:srgbClr val="0000FF"/>
                </a:solidFill>
                <a:latin typeface="Times New Roman" pitchFamily="18" charset="0"/>
                <a:cs typeface="Times New Roman" pitchFamily="18" charset="0"/>
              </a:rPr>
              <a:t>Ngày 2 / 3 / 1931</a:t>
            </a:r>
          </a:p>
        </p:txBody>
      </p:sp>
      <p:sp>
        <p:nvSpPr>
          <p:cNvPr id="5" name="Oval 4"/>
          <p:cNvSpPr/>
          <p:nvPr/>
        </p:nvSpPr>
        <p:spPr bwMode="auto">
          <a:xfrm>
            <a:off x="4236492" y="4258210"/>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Tree>
    <p:custDataLst>
      <p:tags r:id="rId1"/>
    </p:custDataLst>
    <p:extLst>
      <p:ext uri="{BB962C8B-B14F-4D97-AF65-F5344CB8AC3E}">
        <p14:creationId xmlns:p14="http://schemas.microsoft.com/office/powerpoint/2010/main" val="213097122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heel(1)">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991" y="1908412"/>
            <a:ext cx="9571630" cy="3933384"/>
          </a:xfrm>
          <a:prstGeom prst="rect">
            <a:avLst/>
          </a:prstGeom>
        </p:spPr>
        <p:txBody>
          <a:bodyPr wrap="square">
            <a:spAutoFit/>
          </a:bodyPr>
          <a:lstStyle/>
          <a:p>
            <a:pPr marL="609600" indent="-609600">
              <a:lnSpc>
                <a:spcPct val="90000"/>
              </a:lnSpc>
              <a:buFontTx/>
              <a:buNone/>
            </a:pPr>
            <a:r>
              <a:rPr lang="en-US" sz="3200" b="1" u="sng">
                <a:solidFill>
                  <a:srgbClr val="000000"/>
                </a:solidFill>
                <a:latin typeface="Times New Roman" pitchFamily="18" charset="0"/>
                <a:cs typeface="Times New Roman" pitchFamily="18" charset="0"/>
              </a:rPr>
              <a:t>Câu 2:</a:t>
            </a:r>
          </a:p>
          <a:p>
            <a:pPr>
              <a:lnSpc>
                <a:spcPct val="90000"/>
              </a:lnSpc>
              <a:buFontTx/>
              <a:buNone/>
            </a:pPr>
            <a:r>
              <a:rPr lang="en-US" sz="3200" b="1">
                <a:solidFill>
                  <a:srgbClr val="FF0066"/>
                </a:solidFill>
                <a:latin typeface="Times New Roman" pitchFamily="18" charset="0"/>
                <a:cs typeface="Times New Roman" pitchFamily="18" charset="0"/>
              </a:rPr>
              <a:t>Người chủ trì hội nghị hợp nhất 3 tổ chức cộng sản là:</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Bội Châu.</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Nguyễn Ái Quốc.</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Phan Châu Trinh.</a:t>
            </a:r>
          </a:p>
          <a:p>
            <a:pPr marL="2522538" indent="-550863" defTabSz="1308100">
              <a:lnSpc>
                <a:spcPct val="150000"/>
              </a:lnSpc>
              <a:buFontTx/>
              <a:buAutoNum type="alphaUcPeriod"/>
            </a:pPr>
            <a:r>
              <a:rPr lang="en-US" sz="3200" b="1">
                <a:solidFill>
                  <a:srgbClr val="270FB5"/>
                </a:solidFill>
                <a:latin typeface="Times New Roman" pitchFamily="18" charset="0"/>
                <a:cs typeface="Times New Roman" pitchFamily="18" charset="0"/>
              </a:rPr>
              <a:t>Trần Phú.</a:t>
            </a:r>
          </a:p>
        </p:txBody>
      </p:sp>
      <p:sp>
        <p:nvSpPr>
          <p:cNvPr id="3" name="Oval 2"/>
          <p:cNvSpPr/>
          <p:nvPr/>
        </p:nvSpPr>
        <p:spPr bwMode="auto">
          <a:xfrm>
            <a:off x="3469943" y="3591636"/>
            <a:ext cx="609600" cy="8001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34" charset="0"/>
            </a:endParaRPr>
          </a:p>
        </p:txBody>
      </p:sp>
      <p:sp>
        <p:nvSpPr>
          <p:cNvPr id="4" name="文本框 13">
            <a:extLst>
              <a:ext uri="{FF2B5EF4-FFF2-40B4-BE49-F238E27FC236}">
                <a16:creationId xmlns:a16="http://schemas.microsoft.com/office/drawing/2014/main" xmlns="" id="{3BFBA031-EC80-4D62-987A-B8FEA7AE11A9}"/>
              </a:ext>
            </a:extLst>
          </p:cNvPr>
          <p:cNvSpPr txBox="1"/>
          <p:nvPr/>
        </p:nvSpPr>
        <p:spPr>
          <a:xfrm>
            <a:off x="1702276" y="950713"/>
            <a:ext cx="9303060" cy="830997"/>
          </a:xfrm>
          <a:prstGeom prst="rect">
            <a:avLst/>
          </a:prstGeom>
          <a:noFill/>
        </p:spPr>
        <p:txBody>
          <a:bodyPr wrap="none" rtlCol="0">
            <a:spAutoFit/>
          </a:bodyPr>
          <a:lstStyle/>
          <a:p>
            <a:pPr lvl="0" algn="ctr">
              <a:defRPr/>
            </a:pPr>
            <a:r>
              <a:rPr lang="en-US" altLang="zh-CN" sz="48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r>
              <a:rPr kumimoji="0" lang="en-US" altLang="zh-CN" sz="48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48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48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5" name="文本框 24">
            <a:extLst>
              <a:ext uri="{FF2B5EF4-FFF2-40B4-BE49-F238E27FC236}">
                <a16:creationId xmlns:a16="http://schemas.microsoft.com/office/drawing/2014/main" xmlns="" id="{7ADB1A97-0858-4D3C-84E9-AB0133759EDB}"/>
              </a:ext>
            </a:extLst>
          </p:cNvPr>
          <p:cNvSpPr txBox="1"/>
          <p:nvPr/>
        </p:nvSpPr>
        <p:spPr>
          <a:xfrm>
            <a:off x="5346981" y="304382"/>
            <a:ext cx="157607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6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36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Tree>
    <p:custDataLst>
      <p:tags r:id="rId1"/>
    </p:custDataLst>
    <p:extLst>
      <p:ext uri="{BB962C8B-B14F-4D97-AF65-F5344CB8AC3E}">
        <p14:creationId xmlns:p14="http://schemas.microsoft.com/office/powerpoint/2010/main" val="38852937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heel(1)">
                                      <p:cBhvr>
                                        <p:cTn id="2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xmlns="" id="{B3496659-D1A2-4B73-BFA7-6464F4AA9BA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文本框 24">
            <a:extLst>
              <a:ext uri="{FF2B5EF4-FFF2-40B4-BE49-F238E27FC236}">
                <a16:creationId xmlns:a16="http://schemas.microsoft.com/office/drawing/2014/main" xmlns="" id="{7ADB1A97-0858-4D3C-84E9-AB0133759EDB}"/>
              </a:ext>
            </a:extLst>
          </p:cNvPr>
          <p:cNvSpPr txBox="1"/>
          <p:nvPr/>
        </p:nvSpPr>
        <p:spPr>
          <a:xfrm>
            <a:off x="9292261" y="2072704"/>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4" name="1分40秒 ">
            <a:hlinkClick r:id="" action="ppaction://media"/>
            <a:extLst>
              <a:ext uri="{FF2B5EF4-FFF2-40B4-BE49-F238E27FC236}">
                <a16:creationId xmlns:a16="http://schemas.microsoft.com/office/drawing/2014/main" xmlns="" id="{4F2A0668-3395-401F-8D7E-E03CC5207C01}"/>
              </a:ext>
            </a:extLst>
          </p:cNvPr>
          <p:cNvPicPr>
            <a:picLocks noChangeAspect="1"/>
          </p:cNvPicPr>
          <p:nvPr>
            <a:audioFile r:link="rId3"/>
            <p:extLst>
              <p:ext uri="{DAA4B4D4-6D71-4841-9C94-3DE7FCFB9230}">
                <p14:media xmlns:p14="http://schemas.microsoft.com/office/powerpoint/2010/main" r:embed="rId2">
                  <p14:fade in="500" out="500"/>
                </p14:media>
              </p:ext>
            </p:extLst>
          </p:nvPr>
        </p:nvPicPr>
        <p:blipFill>
          <a:blip r:embed="rId6"/>
          <a:stretch>
            <a:fillRect/>
          </a:stretch>
        </p:blipFill>
        <p:spPr>
          <a:xfrm>
            <a:off x="5791200" y="-664783"/>
            <a:ext cx="609600" cy="609600"/>
          </a:xfrm>
          <a:prstGeom prst="rect">
            <a:avLst/>
          </a:prstGeom>
        </p:spPr>
      </p:pic>
      <p:grpSp>
        <p:nvGrpSpPr>
          <p:cNvPr id="5" name="Group 4"/>
          <p:cNvGrpSpPr/>
          <p:nvPr/>
        </p:nvGrpSpPr>
        <p:grpSpPr>
          <a:xfrm>
            <a:off x="-554480" y="0"/>
            <a:ext cx="6955280" cy="4604401"/>
            <a:chOff x="17570" y="0"/>
            <a:chExt cx="8004877" cy="5465370"/>
          </a:xfrm>
        </p:grpSpPr>
        <p:pic>
          <p:nvPicPr>
            <p:cNvPr id="6" name="图片 4">
              <a:extLst>
                <a:ext uri="{FF2B5EF4-FFF2-40B4-BE49-F238E27FC236}">
                  <a16:creationId xmlns:a16="http://schemas.microsoft.com/office/drawing/2014/main" xmlns="" id="{41E1BFFD-3EC3-4EE1-B37F-932B3B9F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8" name="文本框 13">
            <a:extLst>
              <a:ext uri="{FF2B5EF4-FFF2-40B4-BE49-F238E27FC236}">
                <a16:creationId xmlns:a16="http://schemas.microsoft.com/office/drawing/2014/main" xmlns="" id="{3BFBA031-EC80-4D62-987A-B8FEA7AE11A9}"/>
              </a:ext>
            </a:extLst>
          </p:cNvPr>
          <p:cNvSpPr txBox="1"/>
          <p:nvPr/>
        </p:nvSpPr>
        <p:spPr>
          <a:xfrm>
            <a:off x="4706627" y="2526243"/>
            <a:ext cx="4842992" cy="1446550"/>
          </a:xfrm>
          <a:prstGeom prst="rect">
            <a:avLst/>
          </a:prstGeom>
          <a:noFill/>
        </p:spPr>
        <p:txBody>
          <a:bodyPr wrap="none" rtlCol="0">
            <a:spAutoFit/>
          </a:bodyPr>
          <a:lstStyle/>
          <a:p>
            <a:pPr lvl="0">
              <a:defRPr/>
            </a:pPr>
            <a:r>
              <a:rPr lang="en-US" altLang="zh-CN" sz="8800" b="1" noProof="0">
                <a:solidFill>
                  <a:schemeClr val="accent6">
                    <a:lumMod val="50000"/>
                  </a:schemeClr>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Tạm biệt</a:t>
            </a:r>
            <a:endParaRPr kumimoji="0" lang="zh-CN" altLang="en-US" sz="8800" b="1" i="0" u="none" strike="noStrike" kern="1200" cap="none" spc="0" normalizeH="0" baseline="0" noProof="0" dirty="0">
              <a:ln>
                <a:noFill/>
              </a:ln>
              <a:solidFill>
                <a:schemeClr val="accent6">
                  <a:lumMod val="50000"/>
                </a:schemeClr>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pic>
        <p:nvPicPr>
          <p:cNvPr id="11" name="Picture 10"/>
          <p:cNvPicPr>
            <a:picLocks noChangeAspect="1"/>
          </p:cNvPicPr>
          <p:nvPr/>
        </p:nvPicPr>
        <p:blipFill rotWithShape="1">
          <a:blip r:embed="rId10">
            <a:extLst>
              <a:ext uri="{BEBA8EAE-BF5A-486C-A8C5-ECC9F3942E4B}">
                <a14:imgProps xmlns:a14="http://schemas.microsoft.com/office/drawing/2010/main">
                  <a14:imgLayer r:embed="rId11">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4957293" y="3972793"/>
            <a:ext cx="2163477" cy="3271140"/>
          </a:xfrm>
          <a:prstGeom prst="rect">
            <a:avLst/>
          </a:prstGeom>
        </p:spPr>
      </p:pic>
      <p:pic>
        <p:nvPicPr>
          <p:cNvPr id="12" name="Picture 11"/>
          <p:cNvPicPr>
            <a:picLocks noChangeAspect="1"/>
          </p:cNvPicPr>
          <p:nvPr/>
        </p:nvPicPr>
        <p:blipFill>
          <a:blip r:embed="rId12" cstate="print">
            <a:extLst>
              <a:ext uri="{BEBA8EAE-BF5A-486C-A8C5-ECC9F3942E4B}">
                <a14:imgProps xmlns:a14="http://schemas.microsoft.com/office/drawing/2010/main">
                  <a14:imgLayer r:embed="rId13">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7120770" y="4182136"/>
            <a:ext cx="2247771" cy="2989535"/>
          </a:xfrm>
          <a:prstGeom prst="rect">
            <a:avLst/>
          </a:prstGeom>
        </p:spPr>
      </p:pic>
    </p:spTree>
    <p:custDataLst>
      <p:tags r:id="rId1"/>
    </p:custDataLst>
    <p:extLst>
      <p:ext uri="{BB962C8B-B14F-4D97-AF65-F5344CB8AC3E}">
        <p14:creationId xmlns:p14="http://schemas.microsoft.com/office/powerpoint/2010/main" val="3938489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par>
                          <p:cTn id="27" fill="hold">
                            <p:stCondLst>
                              <p:cond delay="1500"/>
                            </p:stCondLst>
                            <p:childTnLst>
                              <p:par>
                                <p:cTn id="28" presetID="2" presetClass="entr" presetSubtype="8"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2000"/>
                            </p:stCondLst>
                            <p:childTnLst>
                              <p:par>
                                <p:cTn id="33" presetID="2" presetClass="entr" presetSubtype="2"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1+#ppt_w/2"/>
                                          </p:val>
                                        </p:tav>
                                        <p:tav tm="100000">
                                          <p:val>
                                            <p:strVal val="#ppt_x"/>
                                          </p:val>
                                        </p:tav>
                                      </p:tavLst>
                                    </p:anim>
                                    <p:anim calcmode="lin" valueType="num">
                                      <p:cBhvr additive="base">
                                        <p:cTn id="3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4"/>
                </p:tgtEl>
              </p:cMediaNode>
            </p:audio>
          </p:childTnLst>
        </p:cTn>
      </p:par>
    </p:tnLst>
    <p:bldLst>
      <p:bldP spid="3"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2. Nguyễn Tất Thành rời Việt nam ra đi tìm đường cứu nước ở đâu?</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339" y="-149691"/>
            <a:ext cx="1848837" cy="1848837"/>
          </a:xfrm>
          <a:prstGeom prst="rect">
            <a:avLst/>
          </a:prstGeom>
        </p:spPr>
      </p:pic>
      <p:sp>
        <p:nvSpPr>
          <p:cNvPr id="8" name="Rectangle 7"/>
          <p:cNvSpPr/>
          <p:nvPr/>
        </p:nvSpPr>
        <p:spPr>
          <a:xfrm>
            <a:off x="1195755" y="2511188"/>
            <a:ext cx="3963100"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Bến cảng Nhà Rồng</a:t>
            </a:r>
          </a:p>
        </p:txBody>
      </p:sp>
      <p:sp>
        <p:nvSpPr>
          <p:cNvPr id="9" name="Rectangle 8"/>
          <p:cNvSpPr/>
          <p:nvPr/>
        </p:nvSpPr>
        <p:spPr>
          <a:xfrm>
            <a:off x="7212842" y="24385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b) Cảng Đà Nẵng</a:t>
            </a:r>
          </a:p>
        </p:txBody>
      </p:sp>
      <p:sp>
        <p:nvSpPr>
          <p:cNvPr id="10" name="Rectangle 9"/>
          <p:cNvSpPr/>
          <p:nvPr/>
        </p:nvSpPr>
        <p:spPr>
          <a:xfrm>
            <a:off x="1195756" y="3698543"/>
            <a:ext cx="3963098"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c) Bến cảng Hải Phòng</a:t>
            </a:r>
          </a:p>
        </p:txBody>
      </p:sp>
      <p:sp>
        <p:nvSpPr>
          <p:cNvPr id="11" name="Rectangle 10"/>
          <p:cNvSpPr/>
          <p:nvPr/>
        </p:nvSpPr>
        <p:spPr>
          <a:xfrm>
            <a:off x="7212842" y="3734712"/>
            <a:ext cx="3630305" cy="750627"/>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d) Sông Đồng Nai</a:t>
            </a:r>
          </a:p>
        </p:txBody>
      </p:sp>
      <p:pic>
        <p:nvPicPr>
          <p:cNvPr id="12" name="ĐC SHARE MIỄN PHÍ BỞI NK POWERSKILLS"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CẤM BUÔN BÁN, CẤM REUP"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18949" y="223084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4" name="ĐC SHARE MIỄN PHÍ BỞI NK POWERSKILLS"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42648" y="351213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5" name="ĐC SHARE MIỄN PHÍ BỞI NK POWERSKILLS"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0194250" y="4006252"/>
            <a:ext cx="1997750" cy="3020564"/>
          </a:xfrm>
          <a:prstGeom prst="rect">
            <a:avLst/>
          </a:prstGeom>
        </p:spPr>
      </p:pic>
    </p:spTree>
    <p:custDataLst>
      <p:tags r:id="rId1"/>
    </p:custDataLst>
    <p:extLst>
      <p:ext uri="{BB962C8B-B14F-4D97-AF65-F5344CB8AC3E}">
        <p14:creationId xmlns:p14="http://schemas.microsoft.com/office/powerpoint/2010/main" val="3909192868"/>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8"/>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0"/>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Am-thanh-tra-loi-sai-www_nhacchuongvui_com.wav"/>
                                        </p:tgtEl>
                                      </p:cMediaNode>
                                    </p:audio>
                                  </p:subTnLst>
                                </p:cTn>
                              </p:par>
                            </p:childTnLst>
                          </p:cTn>
                        </p:par>
                        <p:par>
                          <p:cTn id="39" fill="hold">
                            <p:stCondLst>
                              <p:cond delay="0"/>
                            </p:stCondLst>
                            <p:childTnLst>
                              <p:par>
                                <p:cTn id="40" presetID="10" presetClass="exit" presetSubtype="0" fill="hold" nodeType="afterEffect">
                                  <p:stCondLst>
                                    <p:cond delay="500"/>
                                  </p:stCondLst>
                                  <p:childTnLst>
                                    <p:animEffect transition="out" filter="fade">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11"/>
                    </p:tgtEl>
                  </p:cond>
                </p:stCondLst>
                <p:endSync evt="end" delay="0">
                  <p:rtn val="all"/>
                </p:endSync>
                <p:childTnLst>
                  <p:par>
                    <p:cTn id="44" fill="hold">
                      <p:stCondLst>
                        <p:cond delay="0"/>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Am-thanh-tra-loi-sai-www_nhacchuongvui_com.wav"/>
                                        </p:tgtEl>
                                      </p:cMediaNode>
                                    </p:audio>
                                  </p:subTnLst>
                                </p:cTn>
                              </p:par>
                            </p:childTnLst>
                          </p:cTn>
                        </p:par>
                        <p:par>
                          <p:cTn id="48" fill="hold">
                            <p:stCondLst>
                              <p:cond delay="0"/>
                            </p:stCondLst>
                            <p:childTnLst>
                              <p:par>
                                <p:cTn id="49" presetID="10" presetClass="exit" presetSubtype="0" fill="hold" nodeType="afterEffect">
                                  <p:stCondLst>
                                    <p:cond delay="500"/>
                                  </p:stCondLst>
                                  <p:childTnLst>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9"/>
                    </p:tgtEl>
                  </p:cond>
                </p:stCondLst>
                <p:endSync evt="end" delay="0">
                  <p:rtn val="all"/>
                </p:endSync>
                <p:childTnLst>
                  <p:par>
                    <p:cTn id="53" fill="hold">
                      <p:stCondLst>
                        <p:cond delay="0"/>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Am-thanh-tra-loi-sai-www_nhacchuongvui_com.wav"/>
                                        </p:tgtEl>
                                      </p:cMediaNode>
                                    </p:audio>
                                  </p:subTnLst>
                                </p:cTn>
                              </p:par>
                            </p:childTnLst>
                          </p:cTn>
                        </p:par>
                        <p:par>
                          <p:cTn id="57" fill="hold">
                            <p:stCondLst>
                              <p:cond delay="0"/>
                            </p:stCondLst>
                            <p:childTnLst>
                              <p:par>
                                <p:cTn id="58" presetID="10" presetClass="exit" presetSubtype="0" fill="hold" nodeType="afterEffect">
                                  <p:stCondLst>
                                    <p:cond delay="500"/>
                                  </p:stCondLst>
                                  <p:childTnLst>
                                    <p:animEffect transition="out" filter="fade">
                                      <p:cBhvr>
                                        <p:cTn id="59" dur="500"/>
                                        <p:tgtEl>
                                          <p:spTgt spid="12"/>
                                        </p:tgtEl>
                                      </p:cBhvr>
                                    </p:animEffect>
                                    <p:set>
                                      <p:cBhvr>
                                        <p:cTn id="6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6" grpId="0"/>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19368" y="1274971"/>
            <a:ext cx="10222172" cy="1077218"/>
          </a:xfrm>
          <a:prstGeom prst="rect">
            <a:avLst/>
          </a:prstGeom>
          <a:noFill/>
        </p:spPr>
        <p:txBody>
          <a:bodyPr wrap="square" rtlCol="0">
            <a:spAutoFit/>
          </a:bodyPr>
          <a:lstStyle/>
          <a:p>
            <a:r>
              <a:rPr lang="en-US" sz="3200" b="1">
                <a:solidFill>
                  <a:srgbClr val="356E8B"/>
                </a:solidFill>
                <a:latin typeface="Times New Roman" panose="02020603050405020304" pitchFamily="18" charset="0"/>
                <a:cs typeface="Times New Roman" panose="02020603050405020304" pitchFamily="18" charset="0"/>
              </a:rPr>
              <a:t>3. Nguyễn Tất Thành quyết chí ra đi tìm đường cứu nước vì:</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449" y="-71384"/>
            <a:ext cx="1848837" cy="1848837"/>
          </a:xfrm>
          <a:prstGeom prst="rect">
            <a:avLst/>
          </a:prstGeom>
        </p:spPr>
      </p:pic>
      <p:sp>
        <p:nvSpPr>
          <p:cNvPr id="6" name="Rectangle 5"/>
          <p:cNvSpPr/>
          <p:nvPr/>
        </p:nvSpPr>
        <p:spPr>
          <a:xfrm>
            <a:off x="880449" y="2290634"/>
            <a:ext cx="4278406"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Times New Roman" panose="02020603050405020304" pitchFamily="18" charset="0"/>
                <a:cs typeface="Times New Roman" panose="02020603050405020304" pitchFamily="18" charset="0"/>
              </a:rPr>
              <a:t>a) </a:t>
            </a:r>
            <a:r>
              <a:rPr lang="en-US" sz="2800">
                <a:solidFill>
                  <a:schemeClr val="tx1"/>
                </a:solidFill>
                <a:latin typeface="Times New Roman" panose="02020603050405020304" pitchFamily="18" charset="0"/>
                <a:cs typeface="Times New Roman" panose="02020603050405020304" pitchFamily="18" charset="0"/>
              </a:rPr>
              <a:t>Muốn được ra nước ngoài du lịch.</a:t>
            </a:r>
          </a:p>
        </p:txBody>
      </p:sp>
      <p:sp>
        <p:nvSpPr>
          <p:cNvPr id="7" name="Rectangle 6"/>
          <p:cNvSpPr/>
          <p:nvPr/>
        </p:nvSpPr>
        <p:spPr>
          <a:xfrm>
            <a:off x="6752998" y="2290633"/>
            <a:ext cx="4087505" cy="971181"/>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b) Ở Việt Nam lúc đó khó khăn không sống được.</a:t>
            </a:r>
          </a:p>
        </p:txBody>
      </p:sp>
      <p:sp>
        <p:nvSpPr>
          <p:cNvPr id="8" name="Rectangle 7"/>
          <p:cNvSpPr/>
          <p:nvPr/>
        </p:nvSpPr>
        <p:spPr>
          <a:xfrm>
            <a:off x="880449" y="3698543"/>
            <a:ext cx="4278405" cy="920452"/>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c) Người có tấm lòng yêu nước, yêu đồng bào sâu sắc.</a:t>
            </a:r>
          </a:p>
        </p:txBody>
      </p:sp>
      <p:sp>
        <p:nvSpPr>
          <p:cNvPr id="9" name="Rectangle 8"/>
          <p:cNvSpPr/>
          <p:nvPr/>
        </p:nvSpPr>
        <p:spPr>
          <a:xfrm>
            <a:off x="6752998" y="3698544"/>
            <a:ext cx="4090149" cy="897388"/>
          </a:xfrm>
          <a:prstGeom prst="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latin typeface="Times New Roman" panose="02020603050405020304" pitchFamily="18" charset="0"/>
                <a:cs typeface="Times New Roman" panose="02020603050405020304" pitchFamily="18" charset="0"/>
              </a:rPr>
              <a:t>d) Muốn làm việc để có nhiều tiền.</a:t>
            </a:r>
          </a:p>
        </p:txBody>
      </p:sp>
      <p:pic>
        <p:nvPicPr>
          <p:cNvPr id="10" name="ĐC SHARE MIỄN PHÍ BỞI NK POWERSKILLS"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213899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1" name="CẤM BUÔN BÁN, CẤM REUP"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66115" y="357010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2" name="ĐC SHARE MIỄN PHÍ BỞI NK POWERSKILLS"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8902" y="22884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13" name="ĐC SHARE MIỄN PHÍ BỞI NK POWERSKILLS"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97047" y="3489071"/>
            <a:ext cx="1092200" cy="11068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2614702" y="172985"/>
            <a:ext cx="9730852" cy="1015663"/>
          </a:xfrm>
          <a:prstGeom prst="rect">
            <a:avLst/>
          </a:prstGeom>
          <a:noFill/>
        </p:spPr>
        <p:txBody>
          <a:bodyPr wrap="square" rtlCol="0">
            <a:spAutoFit/>
          </a:bodyPr>
          <a:lstStyle/>
          <a:p>
            <a:r>
              <a:rPr lang="en-US" sz="6000">
                <a:solidFill>
                  <a:srgbClr val="FFC000"/>
                </a:solidFill>
                <a:latin typeface="UTM Alberta Heavy" panose="02040603050506020204" pitchFamily="18" charset="0"/>
              </a:rPr>
              <a:t>Nhà sử học thông thái</a:t>
            </a:r>
          </a:p>
        </p:txBody>
      </p:sp>
      <p:pic>
        <p:nvPicPr>
          <p:cNvPr id="15" name="Picture 14"/>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159835" y="4389120"/>
            <a:ext cx="1704322" cy="2576906"/>
          </a:xfrm>
          <a:prstGeom prst="rect">
            <a:avLst/>
          </a:prstGeom>
        </p:spPr>
      </p:pic>
    </p:spTree>
    <p:custDataLst>
      <p:tags r:id="rId1"/>
    </p:custDataLst>
    <p:extLst>
      <p:ext uri="{BB962C8B-B14F-4D97-AF65-F5344CB8AC3E}">
        <p14:creationId xmlns:p14="http://schemas.microsoft.com/office/powerpoint/2010/main" val="325431783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8"/>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sai-www_nhacchuongvui_com.wav"/>
                                        </p:tgtEl>
                                      </p:cMediaNode>
                                    </p:audio>
                                  </p:subTnLst>
                                </p:cTn>
                              </p:par>
                            </p:childTnLst>
                          </p:cTn>
                        </p:par>
                        <p:par>
                          <p:cTn id="43" fill="hold">
                            <p:stCondLst>
                              <p:cond delay="0"/>
                            </p:stCondLst>
                            <p:childTnLst>
                              <p:par>
                                <p:cTn id="44" presetID="10" presetClass="exit" presetSubtype="0" fill="hold" nodeType="afterEffect">
                                  <p:stCondLst>
                                    <p:cond delay="50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Am-thanh-tra-loi-sai-www_nhacchuongvui_com.wav"/>
                                        </p:tgtEl>
                                      </p:cMediaNode>
                                    </p:audio>
                                  </p:subTnLst>
                                </p:cTn>
                              </p:par>
                            </p:childTnLst>
                          </p:cTn>
                        </p:par>
                        <p:par>
                          <p:cTn id="52" fill="hold">
                            <p:stCondLst>
                              <p:cond delay="0"/>
                            </p:stCondLst>
                            <p:childTnLst>
                              <p:par>
                                <p:cTn id="53" presetID="10" presetClass="exit" presetSubtype="0" fill="hold" nodeType="afterEffect">
                                  <p:stCondLst>
                                    <p:cond delay="50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Am-thanh-tra-loi-sai-www_nhacchuongvui_com.wav"/>
                                        </p:tgtEl>
                                      </p:cMediaNode>
                                    </p:audio>
                                  </p:subTnLst>
                                </p:cTn>
                              </p:par>
                            </p:childTnLst>
                          </p:cTn>
                        </p:par>
                        <p:par>
                          <p:cTn id="61" fill="hold">
                            <p:stCondLst>
                              <p:cond delay="0"/>
                            </p:stCondLst>
                            <p:childTnLst>
                              <p:par>
                                <p:cTn id="62" presetID="10" presetClass="exit" presetSubtype="0" fill="hold" nodeType="afterEffect">
                                  <p:stCondLst>
                                    <p:cond delay="500"/>
                                  </p:stCondLst>
                                  <p:childTnLst>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p:bldP spid="6" grpId="0" animBg="1"/>
      <p:bldP spid="7" grpId="0" animBg="1"/>
      <p:bldP spid="8" grpId="0" animBg="1"/>
      <p:bldP spid="9"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B3496659-D1A2-4B73-BFA7-6464F4AA9B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6857355"/>
          </a:xfrm>
          <a:prstGeom prst="rect">
            <a:avLst/>
          </a:prstGeom>
        </p:spPr>
      </p:pic>
      <p:sp>
        <p:nvSpPr>
          <p:cNvPr id="25" name="文本框 24">
            <a:extLst>
              <a:ext uri="{FF2B5EF4-FFF2-40B4-BE49-F238E27FC236}">
                <a16:creationId xmlns:a16="http://schemas.microsoft.com/office/drawing/2014/main" xmlns="" id="{7ADB1A97-0858-4D3C-84E9-AB0133759EDB}"/>
              </a:ext>
            </a:extLst>
          </p:cNvPr>
          <p:cNvSpPr txBox="1"/>
          <p:nvPr/>
        </p:nvSpPr>
        <p:spPr>
          <a:xfrm>
            <a:off x="10219252" y="5861811"/>
            <a:ext cx="19217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solidFill>
                  <a:srgbClr val="002060"/>
                </a:solidFill>
                <a:latin typeface="UTM Alberta Heavy" panose="02040603050506020204" pitchFamily="18" charset="0"/>
                <a:ea typeface="Source Han Serif SC" panose="02020400000000000000" pitchFamily="18" charset="-122"/>
                <a:sym typeface="Source Han Serif SC" panose="02020400000000000000" pitchFamily="18" charset="-122"/>
              </a:rPr>
              <a:t>Trang 16,17</a:t>
            </a:r>
            <a:endParaRPr kumimoji="0" lang="zh-CN" altLang="en-US" sz="2400" b="1" i="0" u="none" strike="noStrike" kern="1200" cap="none" spc="0" normalizeH="0" baseline="0" noProof="0" dirty="0">
              <a:ln>
                <a:noFill/>
              </a:ln>
              <a:solidFill>
                <a:srgbClr val="002060"/>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9" name="1分40秒 ">
            <a:hlinkClick r:id="" action="ppaction://media"/>
            <a:extLst>
              <a:ext uri="{FF2B5EF4-FFF2-40B4-BE49-F238E27FC236}">
                <a16:creationId xmlns:a16="http://schemas.microsoft.com/office/drawing/2014/main" xmlns="" id="{4F2A0668-3395-401F-8D7E-E03CC5207C01}"/>
              </a:ext>
            </a:extLst>
          </p:cNvPr>
          <p:cNvPicPr>
            <a:picLocks noChangeAspect="1"/>
          </p:cNvPicPr>
          <p:nvPr>
            <a:audioFile r:link="rId3"/>
            <p:extLst>
              <p:ext uri="{DAA4B4D4-6D71-4841-9C94-3DE7FCFB9230}">
                <p14:media xmlns:p14="http://schemas.microsoft.com/office/powerpoint/2010/main" r:embed="rId2">
                  <p14:fade in="500" out="500"/>
                </p14:media>
              </p:ext>
            </p:extLst>
          </p:nvPr>
        </p:nvPicPr>
        <p:blipFill>
          <a:blip r:embed="rId7"/>
          <a:stretch>
            <a:fillRect/>
          </a:stretch>
        </p:blipFill>
        <p:spPr>
          <a:xfrm>
            <a:off x="5791200" y="-664783"/>
            <a:ext cx="609600" cy="609600"/>
          </a:xfrm>
          <a:prstGeom prst="rect">
            <a:avLst/>
          </a:prstGeom>
        </p:spPr>
      </p:pic>
      <p:grpSp>
        <p:nvGrpSpPr>
          <p:cNvPr id="4" name="Group 3"/>
          <p:cNvGrpSpPr/>
          <p:nvPr/>
        </p:nvGrpSpPr>
        <p:grpSpPr>
          <a:xfrm>
            <a:off x="-53164" y="103"/>
            <a:ext cx="2728608" cy="2345323"/>
            <a:chOff x="17570" y="0"/>
            <a:chExt cx="8004877" cy="5465370"/>
          </a:xfrm>
        </p:grpSpPr>
        <p:pic>
          <p:nvPicPr>
            <p:cNvPr id="5" name="图片 4">
              <a:extLst>
                <a:ext uri="{FF2B5EF4-FFF2-40B4-BE49-F238E27FC236}">
                  <a16:creationId xmlns:a16="http://schemas.microsoft.com/office/drawing/2014/main" xmlns="" id="{41E1BFFD-3EC3-4EE1-B37F-932B3B9FAC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
        <p:nvSpPr>
          <p:cNvPr id="11" name="文本框 13">
            <a:extLst>
              <a:ext uri="{FF2B5EF4-FFF2-40B4-BE49-F238E27FC236}">
                <a16:creationId xmlns:a16="http://schemas.microsoft.com/office/drawing/2014/main" xmlns="" id="{3BFBA031-EC80-4D62-987A-B8FEA7AE11A9}"/>
              </a:ext>
            </a:extLst>
          </p:cNvPr>
          <p:cNvSpPr txBox="1"/>
          <p:nvPr/>
        </p:nvSpPr>
        <p:spPr>
          <a:xfrm>
            <a:off x="1019211" y="1257631"/>
            <a:ext cx="10036984" cy="1938992"/>
          </a:xfrm>
          <a:prstGeom prst="rect">
            <a:avLst/>
          </a:prstGeom>
          <a:noFill/>
        </p:spPr>
        <p:txBody>
          <a:bodyPr wrap="square" rtlCol="0">
            <a:spAutoFit/>
          </a:bodyPr>
          <a:lstStyle/>
          <a:p>
            <a:pPr lvl="0" algn="ctr">
              <a:defRPr/>
            </a:pPr>
            <a:r>
              <a:rPr lang="en-US" altLang="zh-CN" sz="6000" b="1" noProof="0">
                <a:solidFill>
                  <a:srgbClr val="FF0000"/>
                </a:solidFill>
                <a:latin typeface="UTM Cookies" panose="02040603050506020204" pitchFamily="18" charset="0"/>
                <a:ea typeface="Source Han Serif SC" panose="02020400000000000000" pitchFamily="18" charset="-122"/>
                <a:cs typeface="+mn-ea"/>
                <a:sym typeface="Source Han Serif SC" panose="02020400000000000000" pitchFamily="18" charset="-122"/>
              </a:rPr>
              <a:t>ĐẢNG CỘNG SẢN VIỆT NAM </a:t>
            </a:r>
          </a:p>
          <a:p>
            <a:pPr lvl="0" algn="ctr">
              <a:defRPr/>
            </a:pPr>
            <a:r>
              <a:rPr kumimoji="0" lang="en-US" altLang="zh-CN" sz="6000" b="1" i="0" u="none" strike="noStrike" kern="1200" cap="none" spc="0" normalizeH="0" baseline="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RA</a:t>
            </a:r>
            <a:r>
              <a:rPr kumimoji="0" lang="en-US" altLang="zh-CN" sz="6000" b="1" i="0" u="none" strike="noStrike" kern="1200" cap="none" spc="0" normalizeH="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rPr>
              <a:t> ĐỜI</a:t>
            </a:r>
            <a:endParaRPr kumimoji="0" lang="zh-CN" altLang="en-US" sz="6000" b="1" i="0" u="none" strike="noStrike" kern="1200" cap="none" spc="0" normalizeH="0" baseline="0" noProof="0" dirty="0">
              <a:ln>
                <a:noFill/>
              </a:ln>
              <a:solidFill>
                <a:srgbClr val="FF0000"/>
              </a:solidFill>
              <a:effectLst/>
              <a:uLnTx/>
              <a:uFillTx/>
              <a:latin typeface="UTM Cookies" panose="02040603050506020204" pitchFamily="18" charset="0"/>
              <a:ea typeface="Source Han Serif SC" panose="02020400000000000000" pitchFamily="18" charset="-122"/>
              <a:cs typeface="+mn-ea"/>
              <a:sym typeface="Source Han Serif SC" panose="02020400000000000000" pitchFamily="18" charset="-122"/>
            </a:endParaRPr>
          </a:p>
        </p:txBody>
      </p:sp>
      <p:sp>
        <p:nvSpPr>
          <p:cNvPr id="12" name="文本框 24">
            <a:extLst>
              <a:ext uri="{FF2B5EF4-FFF2-40B4-BE49-F238E27FC236}">
                <a16:creationId xmlns:a16="http://schemas.microsoft.com/office/drawing/2014/main" xmlns="" id="{7ADB1A97-0858-4D3C-84E9-AB0133759EDB}"/>
              </a:ext>
            </a:extLst>
          </p:cNvPr>
          <p:cNvSpPr txBox="1"/>
          <p:nvPr/>
        </p:nvSpPr>
        <p:spPr>
          <a:xfrm>
            <a:off x="9475450" y="6392427"/>
            <a:ext cx="27128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a:latin typeface="UTM Alberta Heavy" panose="02040603050506020204" pitchFamily="18" charset="0"/>
                <a:ea typeface="Source Han Serif SC" panose="02020400000000000000" pitchFamily="18" charset="-122"/>
                <a:sym typeface="Source Han Serif SC" panose="02020400000000000000" pitchFamily="18" charset="-122"/>
              </a:rPr>
              <a:t>Thực hiện: EduFive</a:t>
            </a:r>
            <a:endParaRPr kumimoji="0" lang="zh-CN" altLang="en-US" sz="2400" b="1" i="0" u="none" strike="noStrike" kern="1200" cap="none" spc="0" normalizeH="0" baseline="0" noProof="0" dirty="0">
              <a:ln>
                <a:noFill/>
              </a:ln>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sp>
        <p:nvSpPr>
          <p:cNvPr id="14" name="文本框 24">
            <a:extLst>
              <a:ext uri="{FF2B5EF4-FFF2-40B4-BE49-F238E27FC236}">
                <a16:creationId xmlns:a16="http://schemas.microsoft.com/office/drawing/2014/main" xmlns="" id="{7ADB1A97-0858-4D3C-84E9-AB0133759EDB}"/>
              </a:ext>
            </a:extLst>
          </p:cNvPr>
          <p:cNvSpPr txBox="1"/>
          <p:nvPr/>
        </p:nvSpPr>
        <p:spPr>
          <a:xfrm>
            <a:off x="4824876" y="229081"/>
            <a:ext cx="2040943"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4800" b="1">
                <a:solidFill>
                  <a:srgbClr val="4C672F"/>
                </a:solidFill>
                <a:latin typeface="UTM Alberta Heavy" panose="02040603050506020204" pitchFamily="18" charset="0"/>
                <a:ea typeface="Source Han Serif SC" panose="02020400000000000000" pitchFamily="18" charset="-122"/>
                <a:sym typeface="Source Han Serif SC" panose="02020400000000000000" pitchFamily="18" charset="-122"/>
              </a:rPr>
              <a:t>Lịch sử</a:t>
            </a:r>
            <a:endParaRPr kumimoji="0" lang="zh-CN" altLang="en-US" sz="4800" b="1" i="0" u="none" strike="noStrike" kern="1200" cap="none" spc="0" normalizeH="0" baseline="0" noProof="0" dirty="0">
              <a:ln>
                <a:noFill/>
              </a:ln>
              <a:solidFill>
                <a:srgbClr val="4C672F"/>
              </a:solidFill>
              <a:effectLst/>
              <a:uLnTx/>
              <a:uFillTx/>
              <a:latin typeface="UTM Alberta Heavy" panose="02040603050506020204" pitchFamily="18" charset="0"/>
              <a:ea typeface="Source Han Serif SC" panose="02020400000000000000" pitchFamily="18" charset="-122"/>
              <a:sym typeface="Source Han Serif SC" panose="02020400000000000000" pitchFamily="18" charset="-122"/>
            </a:endParaRPr>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69745" y="3218494"/>
            <a:ext cx="6135916" cy="3635598"/>
          </a:xfrm>
          <a:prstGeom prst="rect">
            <a:avLst/>
          </a:prstGeom>
        </p:spPr>
      </p:pic>
    </p:spTree>
    <p:custDataLst>
      <p:tags r:id="rId1"/>
    </p:custDataLst>
    <p:extLst>
      <p:ext uri="{BB962C8B-B14F-4D97-AF65-F5344CB8AC3E}">
        <p14:creationId xmlns:p14="http://schemas.microsoft.com/office/powerpoint/2010/main" val="4057218152"/>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Effect transition="in" filter="fade">
                                      <p:cBhvr>
                                        <p:cTn id="13" dur="500"/>
                                        <p:tgtEl>
                                          <p:spTgt spid="14"/>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2500"/>
                            </p:stCondLst>
                            <p:childTnLst>
                              <p:par>
                                <p:cTn id="33" presetID="53" presetClass="entr" presetSubtype="16"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fltVal val="0"/>
                                          </p:val>
                                        </p:tav>
                                        <p:tav tm="100000">
                                          <p:val>
                                            <p:strVal val="#ppt_h"/>
                                          </p:val>
                                        </p:tav>
                                      </p:tavLst>
                                    </p:anim>
                                    <p:animEffect transition="in" filter="fade">
                                      <p:cBhvr>
                                        <p:cTn id="37" dur="500"/>
                                        <p:tgtEl>
                                          <p:spTgt spid="25"/>
                                        </p:tgtEl>
                                      </p:cBhvr>
                                    </p:animEffect>
                                  </p:childTnLst>
                                </p:cTn>
                              </p:par>
                            </p:childTnLst>
                          </p:cTn>
                        </p:par>
                        <p:par>
                          <p:cTn id="38" fill="hold">
                            <p:stCondLst>
                              <p:cond delay="3000"/>
                            </p:stCondLst>
                            <p:childTnLst>
                              <p:par>
                                <p:cTn id="39" presetID="22" presetClass="entr" presetSubtype="4"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2" repeatCount="indefinite" fill="hold" display="0">
                  <p:stCondLst>
                    <p:cond delay="indefinite"/>
                  </p:stCondLst>
                  <p:endCondLst>
                    <p:cond evt="onStopAudio" delay="0">
                      <p:tgtEl>
                        <p:sldTgt/>
                      </p:tgtEl>
                    </p:cond>
                  </p:endCondLst>
                </p:cTn>
                <p:tgtEl>
                  <p:spTgt spid="9"/>
                </p:tgtEl>
              </p:cMediaNode>
            </p:audio>
          </p:childTnLst>
        </p:cTn>
      </p:par>
    </p:tnLst>
    <p:bldLst>
      <p:bldP spid="25" grpId="0"/>
      <p:bldP spid="11"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xmlns="" id="{3A905162-6B94-4DE8-98FD-55E838A899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14" name="矩形 17">
            <a:extLst>
              <a:ext uri="{FF2B5EF4-FFF2-40B4-BE49-F238E27FC236}">
                <a16:creationId xmlns:a16="http://schemas.microsoft.com/office/drawing/2014/main" xmlns="" id="{5CCF7D64-FDAB-4400-84A5-F2831E087693}"/>
              </a:ext>
            </a:extLst>
          </p:cNvPr>
          <p:cNvSpPr/>
          <p:nvPr/>
        </p:nvSpPr>
        <p:spPr>
          <a:xfrm>
            <a:off x="965661" y="1203783"/>
            <a:ext cx="11062216" cy="3132131"/>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 name="TextBox 1"/>
          <p:cNvSpPr txBox="1"/>
          <p:nvPr/>
        </p:nvSpPr>
        <p:spPr>
          <a:xfrm>
            <a:off x="4899548" y="280453"/>
            <a:ext cx="3848668" cy="923330"/>
          </a:xfrm>
          <a:prstGeom prst="rect">
            <a:avLst/>
          </a:prstGeom>
          <a:noFill/>
        </p:spPr>
        <p:txBody>
          <a:bodyPr wrap="square" rtlCol="0">
            <a:spAutoFit/>
          </a:bodyPr>
          <a:lstStyle/>
          <a:p>
            <a:r>
              <a:rPr lang="en-US" sz="5400">
                <a:solidFill>
                  <a:srgbClr val="D4663B"/>
                </a:solidFill>
                <a:latin typeface="UTM Alberta Heavy" panose="02040603050506020204" pitchFamily="18" charset="0"/>
              </a:rPr>
              <a:t>Mục tiêu</a:t>
            </a:r>
          </a:p>
        </p:txBody>
      </p:sp>
      <p:sp>
        <p:nvSpPr>
          <p:cNvPr id="8" name="TextBox 7"/>
          <p:cNvSpPr txBox="1"/>
          <p:nvPr/>
        </p:nvSpPr>
        <p:spPr>
          <a:xfrm>
            <a:off x="2261596" y="1266774"/>
            <a:ext cx="9514392" cy="1077218"/>
          </a:xfrm>
          <a:prstGeom prst="rect">
            <a:avLst/>
          </a:prstGeom>
          <a:noFill/>
        </p:spPr>
        <p:txBody>
          <a:bodyPr wrap="square" rtlCol="0">
            <a:spAutoFit/>
          </a:bodyPr>
          <a:lstStyle/>
          <a:p>
            <a:r>
              <a:rPr lang="en-US" sz="3200" b="1">
                <a:latin typeface="Times New Roman" panose="02020603050405020304" pitchFamily="18" charset="0"/>
                <a:cs typeface="Times New Roman" panose="02020603050405020304" pitchFamily="18" charset="0"/>
              </a:rPr>
              <a:t>Lãnh tụ Nguyễn Ái Quốc là người chủ trì Hội nghị thành lập Đảng Cộng sản Việt Nam.</a:t>
            </a:r>
          </a:p>
        </p:txBody>
      </p:sp>
      <p:sp>
        <p:nvSpPr>
          <p:cNvPr id="9" name="TextBox 8"/>
          <p:cNvSpPr txBox="1"/>
          <p:nvPr/>
        </p:nvSpPr>
        <p:spPr>
          <a:xfrm>
            <a:off x="2254400" y="2440181"/>
            <a:ext cx="9521588" cy="1569660"/>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Đảng ra đời là một sự kiện lịch sử trọng đại, đánh dấu thời kì cách mạng nước ta có sự lãnh đạo đúng đắn, giành nhiều thắng lợi to lớn.</a:t>
            </a:r>
          </a:p>
        </p:txBody>
      </p:sp>
      <p:pic>
        <p:nvPicPr>
          <p:cNvPr id="45" name="Picture 44"/>
          <p:cNvPicPr>
            <a:picLocks noChangeAspect="1"/>
          </p:cNvPicPr>
          <p:nvPr/>
        </p:nvPicPr>
        <p:blipFill>
          <a:blip r:embed="rId5">
            <a:extLst>
              <a:ext uri="{BEBA8EAE-BF5A-486C-A8C5-ECC9F3942E4B}">
                <a14:imgProps xmlns:a14="http://schemas.microsoft.com/office/drawing/2010/main">
                  <a14:imgLayer r:embed="rId6">
                    <a14:imgEffect>
                      <a14:backgroundRemoval t="4000" b="90000" l="5273" r="86328">
                        <a14:foregroundMark x1="25391" y1="17714" x2="25391" y2="17714"/>
                        <a14:foregroundMark x1="20508" y1="18571" x2="20508" y2="18571"/>
                        <a14:backgroundMark x1="12695" y1="20286" x2="12695" y2="20286"/>
                        <a14:backgroundMark x1="82422" y1="75429" x2="82422" y2="75429"/>
                        <a14:backgroundMark x1="25586" y1="24000" x2="25586" y2="24000"/>
                        <a14:backgroundMark x1="24609" y1="19143" x2="24609" y2="19143"/>
                        <a14:backgroundMark x1="23633" y1="19143" x2="23633" y2="19143"/>
                        <a14:backgroundMark x1="24023" y1="12571" x2="24023" y2="12571"/>
                        <a14:backgroundMark x1="25391" y1="10857" x2="25391" y2="10857"/>
                        <a14:backgroundMark x1="25586" y1="10000" x2="25586" y2="10000"/>
                        <a14:backgroundMark x1="11914" y1="7143" x2="11914" y2="7143"/>
                        <a14:backgroundMark x1="11914" y1="7143" x2="11914" y2="7143"/>
                        <a14:backgroundMark x1="21094" y1="12000" x2="21094" y2="12000"/>
                        <a14:backgroundMark x1="15234" y1="18286" x2="15234" y2="18286"/>
                        <a14:backgroundMark x1="19727" y1="23143" x2="19727" y2="23143"/>
                        <a14:backgroundMark x1="22461" y1="23429" x2="22461" y2="23429"/>
                        <a14:backgroundMark x1="83789" y1="64857" x2="83789" y2="64857"/>
                        <a14:backgroundMark x1="76563" y1="64857" x2="76563" y2="64857"/>
                        <a14:backgroundMark x1="77148" y1="67429" x2="77148" y2="67429"/>
                        <a14:backgroundMark x1="78711" y1="70857" x2="78711" y2="70857"/>
                      </a14:backgroundRemoval>
                    </a14:imgEffect>
                  </a14:imgLayer>
                </a14:imgProps>
              </a:ext>
              <a:ext uri="{28A0092B-C50C-407E-A947-70E740481C1C}">
                <a14:useLocalDpi xmlns:a14="http://schemas.microsoft.com/office/drawing/2010/main" val="0"/>
              </a:ext>
            </a:extLst>
          </a:blip>
          <a:stretch>
            <a:fillRect/>
          </a:stretch>
        </p:blipFill>
        <p:spPr>
          <a:xfrm flipH="1">
            <a:off x="8000813" y="4335914"/>
            <a:ext cx="4477359" cy="3060695"/>
          </a:xfrm>
          <a:prstGeom prst="rect">
            <a:avLst/>
          </a:prstGeom>
        </p:spPr>
      </p:pic>
      <p:sp>
        <p:nvSpPr>
          <p:cNvPr id="46" name="椭圆 18">
            <a:extLst>
              <a:ext uri="{FF2B5EF4-FFF2-40B4-BE49-F238E27FC236}">
                <a16:creationId xmlns:a16="http://schemas.microsoft.com/office/drawing/2014/main" xmlns="" id="{A2F0BFE8-A050-48A8-BC4E-4E8A5B46322A}"/>
              </a:ext>
            </a:extLst>
          </p:cNvPr>
          <p:cNvSpPr/>
          <p:nvPr/>
        </p:nvSpPr>
        <p:spPr>
          <a:xfrm>
            <a:off x="1228546" y="1440961"/>
            <a:ext cx="874642" cy="849193"/>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48" name="文本框 6">
            <a:extLst>
              <a:ext uri="{FF2B5EF4-FFF2-40B4-BE49-F238E27FC236}">
                <a16:creationId xmlns:a16="http://schemas.microsoft.com/office/drawing/2014/main" xmlns="" id="{2D35ACB7-07B8-4913-B001-ABB9D931361E}"/>
              </a:ext>
            </a:extLst>
          </p:cNvPr>
          <p:cNvSpPr txBox="1"/>
          <p:nvPr/>
        </p:nvSpPr>
        <p:spPr>
          <a:xfrm>
            <a:off x="1138447" y="1528468"/>
            <a:ext cx="1123149"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sp>
        <p:nvSpPr>
          <p:cNvPr id="49" name="椭圆 18">
            <a:extLst>
              <a:ext uri="{FF2B5EF4-FFF2-40B4-BE49-F238E27FC236}">
                <a16:creationId xmlns:a16="http://schemas.microsoft.com/office/drawing/2014/main" xmlns="" id="{A2F0BFE8-A050-48A8-BC4E-4E8A5B46322A}"/>
              </a:ext>
            </a:extLst>
          </p:cNvPr>
          <p:cNvSpPr/>
          <p:nvPr/>
        </p:nvSpPr>
        <p:spPr>
          <a:xfrm>
            <a:off x="1140484" y="2680474"/>
            <a:ext cx="962704" cy="892720"/>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50" name="文本框 6">
            <a:extLst>
              <a:ext uri="{FF2B5EF4-FFF2-40B4-BE49-F238E27FC236}">
                <a16:creationId xmlns:a16="http://schemas.microsoft.com/office/drawing/2014/main" xmlns="" id="{2D35ACB7-07B8-4913-B001-ABB9D931361E}"/>
              </a:ext>
            </a:extLst>
          </p:cNvPr>
          <p:cNvSpPr txBox="1"/>
          <p:nvPr/>
        </p:nvSpPr>
        <p:spPr>
          <a:xfrm>
            <a:off x="1138447" y="2826607"/>
            <a:ext cx="964741" cy="615553"/>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02</a:t>
            </a:r>
            <a:endParaRPr kumimoji="0" lang="zh-CN" altLang="en-US" sz="40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nvGrpSpPr>
          <p:cNvPr id="11" name="Group 10"/>
          <p:cNvGrpSpPr/>
          <p:nvPr/>
        </p:nvGrpSpPr>
        <p:grpSpPr>
          <a:xfrm>
            <a:off x="10227213" y="3711"/>
            <a:ext cx="2079726" cy="1437250"/>
            <a:chOff x="17570" y="0"/>
            <a:chExt cx="8004877" cy="5465370"/>
          </a:xfrm>
        </p:grpSpPr>
        <p:pic>
          <p:nvPicPr>
            <p:cNvPr id="12" name="图片 4">
              <a:extLst>
                <a:ext uri="{FF2B5EF4-FFF2-40B4-BE49-F238E27FC236}">
                  <a16:creationId xmlns:a16="http://schemas.microsoft.com/office/drawing/2014/main" xmlns="" id="{41E1BFFD-3EC3-4EE1-B37F-932B3B9FAC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570" y="0"/>
              <a:ext cx="8004877" cy="5465370"/>
            </a:xfrm>
            <a:prstGeom prst="rect">
              <a:avLst/>
            </a:prstGeom>
          </p:spPr>
        </p:pic>
        <p:pic>
          <p:nvPicPr>
            <p:cNvPr id="13" name="Picture 12"/>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590472" y="0"/>
              <a:ext cx="4505528" cy="3003685"/>
            </a:xfrm>
            <a:prstGeom prst="rect">
              <a:avLst/>
            </a:prstGeom>
          </p:spPr>
        </p:pic>
      </p:grpSp>
    </p:spTree>
    <p:custDataLst>
      <p:tags r:id="rId1"/>
    </p:custDataLst>
    <p:extLst>
      <p:ext uri="{BB962C8B-B14F-4D97-AF65-F5344CB8AC3E}">
        <p14:creationId xmlns:p14="http://schemas.microsoft.com/office/powerpoint/2010/main" val="4282050856"/>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2" presetClass="entr" presetSubtype="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2" fill="hold" nodeType="afterEffect">
                                  <p:stCondLst>
                                    <p:cond delay="0"/>
                                  </p:stCondLst>
                                  <p:childTnLst>
                                    <p:set>
                                      <p:cBhvr>
                                        <p:cTn id="17" dur="1" fill="hold">
                                          <p:stCondLst>
                                            <p:cond delay="0"/>
                                          </p:stCondLst>
                                        </p:cTn>
                                        <p:tgtEl>
                                          <p:spTgt spid="45"/>
                                        </p:tgtEl>
                                        <p:attrNameLst>
                                          <p:attrName>style.visibility</p:attrName>
                                        </p:attrNameLst>
                                      </p:cBhvr>
                                      <p:to>
                                        <p:strVal val="visible"/>
                                      </p:to>
                                    </p:set>
                                    <p:anim calcmode="lin" valueType="num">
                                      <p:cBhvr additive="base">
                                        <p:cTn id="18" dur="500" fill="hold"/>
                                        <p:tgtEl>
                                          <p:spTgt spid="45"/>
                                        </p:tgtEl>
                                        <p:attrNameLst>
                                          <p:attrName>ppt_x</p:attrName>
                                        </p:attrNameLst>
                                      </p:cBhvr>
                                      <p:tavLst>
                                        <p:tav tm="0">
                                          <p:val>
                                            <p:strVal val="1+#ppt_w/2"/>
                                          </p:val>
                                        </p:tav>
                                        <p:tav tm="100000">
                                          <p:val>
                                            <p:strVal val="#ppt_x"/>
                                          </p:val>
                                        </p:tav>
                                      </p:tavLst>
                                    </p:anim>
                                    <p:anim calcmode="lin" valueType="num">
                                      <p:cBhvr additive="base">
                                        <p:cTn id="19"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750" fill="hold"/>
                                        <p:tgtEl>
                                          <p:spTgt spid="46"/>
                                        </p:tgtEl>
                                        <p:attrNameLst>
                                          <p:attrName>ppt_x</p:attrName>
                                        </p:attrNameLst>
                                      </p:cBhvr>
                                      <p:tavLst>
                                        <p:tav tm="0">
                                          <p:val>
                                            <p:strVal val="0-#ppt_w/2"/>
                                          </p:val>
                                        </p:tav>
                                        <p:tav tm="100000">
                                          <p:val>
                                            <p:strVal val="#ppt_x"/>
                                          </p:val>
                                        </p:tav>
                                      </p:tavLst>
                                    </p:anim>
                                    <p:anim calcmode="lin" valueType="num">
                                      <p:cBhvr additive="base">
                                        <p:cTn id="33" dur="750" fill="hold"/>
                                        <p:tgtEl>
                                          <p:spTgt spid="46"/>
                                        </p:tgtEl>
                                        <p:attrNameLst>
                                          <p:attrName>ppt_y</p:attrName>
                                        </p:attrNameLst>
                                      </p:cBhvr>
                                      <p:tavLst>
                                        <p:tav tm="0">
                                          <p:val>
                                            <p:strVal val="#ppt_y"/>
                                          </p:val>
                                        </p:tav>
                                        <p:tav tm="100000">
                                          <p:val>
                                            <p:strVal val="#ppt_y"/>
                                          </p:val>
                                        </p:tav>
                                      </p:tavLst>
                                    </p:anim>
                                  </p:childTnLst>
                                </p:cTn>
                              </p:par>
                            </p:childTnLst>
                          </p:cTn>
                        </p:par>
                        <p:par>
                          <p:cTn id="34" fill="hold">
                            <p:stCondLst>
                              <p:cond delay="750"/>
                            </p:stCondLst>
                            <p:childTnLst>
                              <p:par>
                                <p:cTn id="35" presetID="6" presetClass="entr" presetSubtype="16"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ircle(in)">
                                      <p:cBhvr>
                                        <p:cTn id="37" dur="75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 calcmode="lin" valueType="num">
                                      <p:cBhvr additive="base">
                                        <p:cTn id="47" dur="750" fill="hold"/>
                                        <p:tgtEl>
                                          <p:spTgt spid="49"/>
                                        </p:tgtEl>
                                        <p:attrNameLst>
                                          <p:attrName>ppt_x</p:attrName>
                                        </p:attrNameLst>
                                      </p:cBhvr>
                                      <p:tavLst>
                                        <p:tav tm="0">
                                          <p:val>
                                            <p:strVal val="0-#ppt_w/2"/>
                                          </p:val>
                                        </p:tav>
                                        <p:tav tm="100000">
                                          <p:val>
                                            <p:strVal val="#ppt_x"/>
                                          </p:val>
                                        </p:tav>
                                      </p:tavLst>
                                    </p:anim>
                                    <p:anim calcmode="lin" valueType="num">
                                      <p:cBhvr additive="base">
                                        <p:cTn id="48" dur="750" fill="hold"/>
                                        <p:tgtEl>
                                          <p:spTgt spid="49"/>
                                        </p:tgtEl>
                                        <p:attrNameLst>
                                          <p:attrName>ppt_y</p:attrName>
                                        </p:attrNameLst>
                                      </p:cBhvr>
                                      <p:tavLst>
                                        <p:tav tm="0">
                                          <p:val>
                                            <p:strVal val="#ppt_y"/>
                                          </p:val>
                                        </p:tav>
                                        <p:tav tm="100000">
                                          <p:val>
                                            <p:strVal val="#ppt_y"/>
                                          </p:val>
                                        </p:tav>
                                      </p:tavLst>
                                    </p:anim>
                                  </p:childTnLst>
                                </p:cTn>
                              </p:par>
                            </p:childTnLst>
                          </p:cTn>
                        </p:par>
                        <p:par>
                          <p:cTn id="49" fill="hold">
                            <p:stCondLst>
                              <p:cond delay="750"/>
                            </p:stCondLst>
                            <p:childTnLst>
                              <p:par>
                                <p:cTn id="50" presetID="6" presetClass="entr" presetSubtype="16" fill="hold" grpId="0" nodeType="after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circle(in)">
                                      <p:cBhvr>
                                        <p:cTn id="52" dur="750"/>
                                        <p:tgtEl>
                                          <p:spTgt spid="5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barn(inVertical)">
                                      <p:cBhvr>
                                        <p:cTn id="57" dur="500"/>
                                        <p:tgtEl>
                                          <p:spTgt spid="9"/>
                                        </p:tgtEl>
                                      </p:cBhvr>
                                    </p:animEffect>
                                  </p:childTnLst>
                                </p:cTn>
                              </p:par>
                            </p:childTnLst>
                          </p:cTn>
                        </p:par>
                        <p:par>
                          <p:cTn id="58" fill="hold">
                            <p:stCondLst>
                              <p:cond delay="500"/>
                            </p:stCondLst>
                            <p:childTnLst>
                              <p:par>
                                <p:cTn id="59" presetID="22" presetClass="entr" presetSubtype="4"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down)">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8" grpId="0"/>
      <p:bldP spid="9" grpId="0"/>
      <p:bldP spid="46" grpId="0" animBg="1"/>
      <p:bldP spid="48" grpId="0"/>
      <p:bldP spid="49" grpId="0" animBg="1"/>
      <p:bldP spid="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26FA196D-E2C6-4CD7-A915-493A291B2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grpSp>
        <p:nvGrpSpPr>
          <p:cNvPr id="4" name="组合 3">
            <a:extLst>
              <a:ext uri="{FF2B5EF4-FFF2-40B4-BE49-F238E27FC236}">
                <a16:creationId xmlns:a16="http://schemas.microsoft.com/office/drawing/2014/main" xmlns="" id="{1368A4F1-E0FA-4849-AA1D-45FE94CFF944}"/>
              </a:ext>
            </a:extLst>
          </p:cNvPr>
          <p:cNvGrpSpPr/>
          <p:nvPr/>
        </p:nvGrpSpPr>
        <p:grpSpPr>
          <a:xfrm>
            <a:off x="1148893" y="301880"/>
            <a:ext cx="1918924" cy="1918924"/>
            <a:chOff x="786667" y="172511"/>
            <a:chExt cx="1918924" cy="1918924"/>
          </a:xfrm>
        </p:grpSpPr>
        <p:sp>
          <p:nvSpPr>
            <p:cNvPr id="19"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20" name="文本框 6">
              <a:extLst>
                <a:ext uri="{FF2B5EF4-FFF2-40B4-BE49-F238E27FC236}">
                  <a16:creationId xmlns:a16="http://schemas.microsoft.com/office/drawing/2014/main" xmlns="" id="{2D35ACB7-07B8-4913-B001-ABB9D931361E}"/>
                </a:ext>
              </a:extLst>
            </p:cNvPr>
            <p:cNvSpPr txBox="1"/>
            <p:nvPr/>
          </p:nvSpPr>
          <p:spPr>
            <a:xfrm>
              <a:off x="943796" y="317818"/>
              <a:ext cx="1761795" cy="1476238"/>
            </a:xfrm>
            <a:prstGeom prst="rect">
              <a:avLst/>
            </a:prstGeom>
            <a:noFill/>
            <a:scene3d>
              <a:camera prst="orthographicFront"/>
              <a:lightRig rig="threePt" dir="t"/>
            </a:scene3d>
            <a:sp3d>
              <a:bevelT prst="angle"/>
            </a:sp3d>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9593"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2" name="TextBox 1"/>
          <p:cNvSpPr txBox="1"/>
          <p:nvPr/>
        </p:nvSpPr>
        <p:spPr>
          <a:xfrm>
            <a:off x="3536545" y="549173"/>
            <a:ext cx="6106858" cy="1323439"/>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4000">
                <a:solidFill>
                  <a:srgbClr val="D7663A"/>
                </a:solidFill>
                <a:latin typeface="UTM Alberta Heavy" panose="02040603050506020204" pitchFamily="18" charset="0"/>
              </a:rPr>
              <a:t>Hoàn cảnh ra đời của</a:t>
            </a:r>
          </a:p>
          <a:p>
            <a:r>
              <a:rPr lang="en-US" sz="4000">
                <a:solidFill>
                  <a:srgbClr val="D7663A"/>
                </a:solidFill>
                <a:latin typeface="UTM Alberta Heavy" panose="02040603050506020204" pitchFamily="18" charset="0"/>
              </a:rPr>
              <a:t>Đảng Cộng sản Việt Nam</a:t>
            </a:r>
          </a:p>
        </p:txBody>
      </p:sp>
      <p:pic>
        <p:nvPicPr>
          <p:cNvPr id="9" name="Picture 6"/>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3885" y="2220804"/>
            <a:ext cx="3286595" cy="3769201"/>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248111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xmlns="" id="{5CCF7D64-FDAB-4400-84A5-F2831E087693}"/>
              </a:ext>
            </a:extLst>
          </p:cNvPr>
          <p:cNvSpPr/>
          <p:nvPr/>
        </p:nvSpPr>
        <p:spPr>
          <a:xfrm>
            <a:off x="965661" y="931723"/>
            <a:ext cx="10260678" cy="5926277"/>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45720" rIns="396000" bIns="45720" numCol="1" spcCol="0" rtlCol="0" fromWordArt="0" anchor="ctr" anchorCtr="0" forceAA="0" compatLnSpc="1">
            <a:prstTxWarp prst="textNoShape">
              <a:avLst/>
            </a:prstTxWarp>
            <a:noAutofit/>
          </a:bodyPr>
          <a:lstStyle/>
          <a:p>
            <a:pPr indent="540000" algn="just">
              <a:lnSpc>
                <a:spcPct val="150000"/>
              </a:lnSpc>
            </a:pPr>
            <a:endParaRPr lang="zh-CN" altLang="en-US" sz="3200" dirty="0">
              <a:solidFill>
                <a:srgbClr val="A70B0D"/>
              </a:solidFill>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grpSp>
        <p:nvGrpSpPr>
          <p:cNvPr id="6" name="组合 3">
            <a:extLst>
              <a:ext uri="{FF2B5EF4-FFF2-40B4-BE49-F238E27FC236}">
                <a16:creationId xmlns:a16="http://schemas.microsoft.com/office/drawing/2014/main" xmlns="" id="{1368A4F1-E0FA-4849-AA1D-45FE94CFF944}"/>
              </a:ext>
            </a:extLst>
          </p:cNvPr>
          <p:cNvGrpSpPr/>
          <p:nvPr/>
        </p:nvGrpSpPr>
        <p:grpSpPr>
          <a:xfrm>
            <a:off x="137598" y="0"/>
            <a:ext cx="1086290" cy="959565"/>
            <a:chOff x="786667" y="172511"/>
            <a:chExt cx="1918924" cy="1918924"/>
          </a:xfrm>
        </p:grpSpPr>
        <p:sp>
          <p:nvSpPr>
            <p:cNvPr id="7" name="椭圆 18">
              <a:extLst>
                <a:ext uri="{FF2B5EF4-FFF2-40B4-BE49-F238E27FC236}">
                  <a16:creationId xmlns:a16="http://schemas.microsoft.com/office/drawing/2014/main" xmlns="" id="{A2F0BFE8-A050-48A8-BC4E-4E8A5B46322A}"/>
                </a:ext>
              </a:extLst>
            </p:cNvPr>
            <p:cNvSpPr/>
            <p:nvPr/>
          </p:nvSpPr>
          <p:spPr>
            <a:xfrm>
              <a:off x="786667" y="172511"/>
              <a:ext cx="1918924" cy="1918924"/>
            </a:xfrm>
            <a:prstGeom prst="ellipse">
              <a:avLst/>
            </a:prstGeom>
            <a:solidFill>
              <a:srgbClr val="A70B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1706"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sym typeface="Source Han Serif SC" panose="02020400000000000000" pitchFamily="18" charset="-122"/>
              </a:endParaRPr>
            </a:p>
          </p:txBody>
        </p:sp>
        <p:sp>
          <p:nvSpPr>
            <p:cNvPr id="8" name="文本框 6">
              <a:extLst>
                <a:ext uri="{FF2B5EF4-FFF2-40B4-BE49-F238E27FC236}">
                  <a16:creationId xmlns:a16="http://schemas.microsoft.com/office/drawing/2014/main" xmlns="" id="{2D35ACB7-07B8-4913-B001-ABB9D931361E}"/>
                </a:ext>
              </a:extLst>
            </p:cNvPr>
            <p:cNvSpPr txBox="1"/>
            <p:nvPr/>
          </p:nvSpPr>
          <p:spPr>
            <a:xfrm>
              <a:off x="943797" y="317818"/>
              <a:ext cx="1761794" cy="934045"/>
            </a:xfrm>
            <a:prstGeom prst="rect">
              <a:avLst/>
            </a:prstGeom>
            <a:noFill/>
          </p:spPr>
          <p:txBody>
            <a:bodyPr wrap="square" lIns="0" tIns="0" rIns="0" bIns="0"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rPr>
                <a:t>01</a:t>
              </a:r>
              <a:endParaRPr kumimoji="0" lang="zh-CN" altLang="en-US" sz="4400" b="0" i="0" u="none" strike="noStrike" kern="1200" cap="none" spc="0" normalizeH="0" baseline="0" noProof="0" dirty="0">
                <a:ln>
                  <a:noFill/>
                </a:ln>
                <a:solidFill>
                  <a:prstClr val="white"/>
                </a:solidFill>
                <a:effectLst/>
                <a:uLnTx/>
                <a:uFillTx/>
                <a:latin typeface="Source Han Serif SC" panose="02020400000000000000" pitchFamily="18" charset="-122"/>
                <a:ea typeface="Source Han Serif SC" panose="02020400000000000000" pitchFamily="18" charset="-122"/>
                <a:cs typeface="+mn-ea"/>
                <a:sym typeface="Source Han Serif SC" panose="02020400000000000000" pitchFamily="18" charset="-122"/>
              </a:endParaRPr>
            </a:p>
          </p:txBody>
        </p:sp>
      </p:grpSp>
      <p:sp>
        <p:nvSpPr>
          <p:cNvPr id="3" name="TextBox 2"/>
          <p:cNvSpPr txBox="1"/>
          <p:nvPr/>
        </p:nvSpPr>
        <p:spPr>
          <a:xfrm>
            <a:off x="1434905" y="239151"/>
            <a:ext cx="9326880" cy="584775"/>
          </a:xfrm>
          <a:prstGeom prst="rect">
            <a:avLst/>
          </a:prstGeom>
          <a:noFill/>
        </p:spPr>
        <p:txBody>
          <a:bodyPr wrap="square" rtlCol="0">
            <a:spAutoFit/>
          </a:bodyPr>
          <a:lstStyle/>
          <a:p>
            <a:r>
              <a:rPr lang="en-US" sz="3200" b="1">
                <a:solidFill>
                  <a:srgbClr val="D7663A"/>
                </a:solidFill>
                <a:latin typeface="Times New Roman" panose="02020603050405020304" pitchFamily="18" charset="0"/>
                <a:cs typeface="Times New Roman" panose="02020603050405020304" pitchFamily="18" charset="0"/>
              </a:rPr>
              <a:t>Hoàn cảnh ra đời của Đảng Cộng sản Việt Nam</a:t>
            </a:r>
          </a:p>
        </p:txBody>
      </p:sp>
      <p:sp>
        <p:nvSpPr>
          <p:cNvPr id="2" name="TextBox 1"/>
          <p:cNvSpPr txBox="1"/>
          <p:nvPr/>
        </p:nvSpPr>
        <p:spPr>
          <a:xfrm>
            <a:off x="1624083" y="1215915"/>
            <a:ext cx="7806519" cy="584775"/>
          </a:xfrm>
          <a:prstGeom prst="rect">
            <a:avLst/>
          </a:prstGeom>
          <a:noFill/>
        </p:spPr>
        <p:txBody>
          <a:bodyPr wrap="square" rtlCol="0">
            <a:spAutoFit/>
          </a:bodyPr>
          <a:lstStyle/>
          <a:p>
            <a:r>
              <a:rPr lang="en-US" sz="3200" b="1" i="1">
                <a:latin typeface="Times New Roman" panose="02020603050405020304" pitchFamily="18" charset="0"/>
                <a:cs typeface="Times New Roman" panose="02020603050405020304" pitchFamily="18" charset="0"/>
              </a:rPr>
              <a:t>Quan sát video và cho biết:</a:t>
            </a:r>
          </a:p>
        </p:txBody>
      </p:sp>
      <p:sp>
        <p:nvSpPr>
          <p:cNvPr id="4" name="TextBox 3"/>
          <p:cNvSpPr txBox="1"/>
          <p:nvPr/>
        </p:nvSpPr>
        <p:spPr>
          <a:xfrm>
            <a:off x="1624083" y="1924334"/>
            <a:ext cx="9498842" cy="954107"/>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Từ tháng 6 đến tháng 9 năm 1929, Việt Nam lần lượt ra đời mấy tổ chức cộng sản? Hãy nêu tên những tổ chức đó.</a:t>
            </a:r>
          </a:p>
        </p:txBody>
      </p:sp>
      <p:pic>
        <p:nvPicPr>
          <p:cNvPr id="10" name="Picture 9"/>
          <p:cNvPicPr>
            <a:picLocks noChangeAspect="1"/>
          </p:cNvPicPr>
          <p:nvPr/>
        </p:nvPicPr>
        <p:blipFill rotWithShape="1">
          <a:blip r:embed="rId4">
            <a:extLst>
              <a:ext uri="{BEBA8EAE-BF5A-486C-A8C5-ECC9F3942E4B}">
                <a14:imgProps xmlns:a14="http://schemas.microsoft.com/office/drawing/2010/main">
                  <a14:imgLayer r:embed="rId5">
                    <a14:imgEffect>
                      <a14:backgroundRemoval t="6528" b="96667" l="32188" r="65625"/>
                    </a14:imgEffect>
                  </a14:imgLayer>
                </a14:imgProps>
              </a:ext>
              <a:ext uri="{28A0092B-C50C-407E-A947-70E740481C1C}">
                <a14:useLocalDpi xmlns:a14="http://schemas.microsoft.com/office/drawing/2010/main" val="0"/>
              </a:ext>
            </a:extLst>
          </a:blip>
          <a:srcRect l="28951" r="33846"/>
          <a:stretch/>
        </p:blipFill>
        <p:spPr>
          <a:xfrm>
            <a:off x="693784" y="3732071"/>
            <a:ext cx="2163477" cy="3271140"/>
          </a:xfrm>
          <a:prstGeom prst="rect">
            <a:avLst/>
          </a:prstGeom>
        </p:spPr>
      </p:pic>
      <p:pic>
        <p:nvPicPr>
          <p:cNvPr id="11" name="Picture 10"/>
          <p:cNvPicPr>
            <a:picLocks noChangeAspect="1"/>
          </p:cNvPicPr>
          <p:nvPr/>
        </p:nvPicPr>
        <p:blipFill>
          <a:blip r:embed="rId6" cstate="print">
            <a:extLst>
              <a:ext uri="{BEBA8EAE-BF5A-486C-A8C5-ECC9F3942E4B}">
                <a14:imgProps xmlns:a14="http://schemas.microsoft.com/office/drawing/2010/main">
                  <a14:imgLayer r:embed="rId7">
                    <a14:imgEffect>
                      <a14:backgroundRemoval t="0" b="95059" l="10000" r="90000"/>
                    </a14:imgEffect>
                  </a14:imgLayer>
                </a14:imgProps>
              </a:ext>
              <a:ext uri="{28A0092B-C50C-407E-A947-70E740481C1C}">
                <a14:useLocalDpi xmlns:a14="http://schemas.microsoft.com/office/drawing/2010/main" val="0"/>
              </a:ext>
            </a:extLst>
          </a:blip>
          <a:stretch>
            <a:fillRect/>
          </a:stretch>
        </p:blipFill>
        <p:spPr>
          <a:xfrm>
            <a:off x="9430602" y="4120110"/>
            <a:ext cx="2247771" cy="2989535"/>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t="4184"/>
          <a:stretch/>
        </p:blipFill>
        <p:spPr>
          <a:xfrm>
            <a:off x="4728175" y="3176552"/>
            <a:ext cx="2735650" cy="3681448"/>
          </a:xfrm>
          <a:prstGeom prst="rect">
            <a:avLst/>
          </a:prstGeom>
        </p:spPr>
      </p:pic>
    </p:spTree>
    <p:custDataLst>
      <p:tags r:id="rId1"/>
    </p:custDataLst>
    <p:extLst>
      <p:ext uri="{BB962C8B-B14F-4D97-AF65-F5344CB8AC3E}">
        <p14:creationId xmlns:p14="http://schemas.microsoft.com/office/powerpoint/2010/main" val="317729195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par>
                          <p:cTn id="27" fill="hold">
                            <p:stCondLst>
                              <p:cond delay="500"/>
                            </p:stCondLst>
                            <p:childTnLst>
                              <p:par>
                                <p:cTn id="28" presetID="22" presetClass="entr" presetSubtype="4"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par>
                          <p:cTn id="31" fill="hold">
                            <p:stCondLst>
                              <p:cond delay="1000"/>
                            </p:stCondLst>
                            <p:childTnLst>
                              <p:par>
                                <p:cTn id="32" presetID="2" presetClass="entr" presetSubtype="8"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0-#ppt_w/2"/>
                                          </p:val>
                                        </p:tav>
                                        <p:tav tm="100000">
                                          <p:val>
                                            <p:strVal val="#ppt_x"/>
                                          </p:val>
                                        </p:tav>
                                      </p:tavLst>
                                    </p:anim>
                                    <p:anim calcmode="lin" valueType="num">
                                      <p:cBhvr additive="base">
                                        <p:cTn id="35" dur="500" fill="hold"/>
                                        <p:tgtEl>
                                          <p:spTgt spid="10"/>
                                        </p:tgtEl>
                                        <p:attrNameLst>
                                          <p:attrName>ppt_y</p:attrName>
                                        </p:attrNameLst>
                                      </p:cBhvr>
                                      <p:tavLst>
                                        <p:tav tm="0">
                                          <p:val>
                                            <p:strVal val="#ppt_y"/>
                                          </p:val>
                                        </p:tav>
                                        <p:tav tm="100000">
                                          <p:val>
                                            <p:strVal val="#ppt_y"/>
                                          </p:val>
                                        </p:tav>
                                      </p:tavLst>
                                    </p:anim>
                                  </p:childTnLst>
                                </p:cTn>
                              </p:par>
                            </p:childTnLst>
                          </p:cTn>
                        </p:par>
                        <p:par>
                          <p:cTn id="36" fill="hold">
                            <p:stCondLst>
                              <p:cond delay="1500"/>
                            </p:stCondLst>
                            <p:childTnLst>
                              <p:par>
                                <p:cTn id="37" presetID="2" presetClass="entr" presetSubtype="2"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1+#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54549" y="729211"/>
            <a:ext cx="6877002" cy="369332"/>
          </a:xfrm>
          <a:prstGeom prst="rect">
            <a:avLst/>
          </a:prstGeom>
          <a:noFill/>
        </p:spPr>
        <p:txBody>
          <a:bodyPr wrap="square" rtlCol="0">
            <a:spAutoFit/>
          </a:bodyPr>
          <a:lstStyle/>
          <a:p>
            <a:r>
              <a:rPr lang="en-US"/>
              <a:t>Video về hoàn cảnh ra đời của Đảng Cộng sản Việt Nam</a:t>
            </a:r>
          </a:p>
        </p:txBody>
      </p:sp>
    </p:spTree>
    <p:custDataLst>
      <p:tags r:id="rId1"/>
    </p:custDataLst>
    <p:extLst>
      <p:ext uri="{BB962C8B-B14F-4D97-AF65-F5344CB8AC3E}">
        <p14:creationId xmlns:p14="http://schemas.microsoft.com/office/powerpoint/2010/main" val="127404793"/>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8A7B07A-2E18-444C-B2A1-7526723F5AC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uFFFD {62E865A0-4CF4-4E03-8BD2-2253FCCECB66}&quot;,&quot;C:\\Users\\Administrator\\Desktop\\VAN C\\thao t7 lop 5&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Lịch sử 5 - Tuần 7 - Đảng cộng sản Việt Nam ra đời"/>
</p:tagLst>
</file>

<file path=ppt/tags/tag10.xml><?xml version="1.0" encoding="utf-8"?>
<p:tagLst xmlns:a="http://schemas.openxmlformats.org/drawingml/2006/main" xmlns:r="http://schemas.openxmlformats.org/officeDocument/2006/relationships" xmlns:p="http://schemas.openxmlformats.org/presentationml/2006/main">
  <p:tag name="GENSWF_SLIDE_UID" val="{8C5526A8-D0DE-4352-9AA9-AF6C8AAE174E}:2007577460"/>
</p:tagLst>
</file>

<file path=ppt/tags/tag11.xml><?xml version="1.0" encoding="utf-8"?>
<p:tagLst xmlns:a="http://schemas.openxmlformats.org/drawingml/2006/main" xmlns:r="http://schemas.openxmlformats.org/officeDocument/2006/relationships" xmlns:p="http://schemas.openxmlformats.org/presentationml/2006/main">
  <p:tag name="GENSWF_SLIDE_UID" val="{A0380B11-DC30-4E45-AEFD-27D5AF1FA064}:9591"/>
</p:tagLst>
</file>

<file path=ppt/tags/tag12.xml><?xml version="1.0" encoding="utf-8"?>
<p:tagLst xmlns:a="http://schemas.openxmlformats.org/drawingml/2006/main" xmlns:r="http://schemas.openxmlformats.org/officeDocument/2006/relationships" xmlns:p="http://schemas.openxmlformats.org/presentationml/2006/main">
  <p:tag name="GENSWF_SLIDE_UID" val="{747D18C0-3E85-4C75-81EA-6BEA0AE887AD}:9631"/>
</p:tagLst>
</file>

<file path=ppt/tags/tag13.xml><?xml version="1.0" encoding="utf-8"?>
<p:tagLst xmlns:a="http://schemas.openxmlformats.org/drawingml/2006/main" xmlns:r="http://schemas.openxmlformats.org/officeDocument/2006/relationships" xmlns:p="http://schemas.openxmlformats.org/presentationml/2006/main">
  <p:tag name="GENSWF_SLIDE_UID" val="{3C13E50C-6CC2-4917-8852-197FC2712266}:9637"/>
</p:tagLst>
</file>

<file path=ppt/tags/tag14.xml><?xml version="1.0" encoding="utf-8"?>
<p:tagLst xmlns:a="http://schemas.openxmlformats.org/drawingml/2006/main" xmlns:r="http://schemas.openxmlformats.org/officeDocument/2006/relationships" xmlns:p="http://schemas.openxmlformats.org/presentationml/2006/main">
  <p:tag name="GENSWF_SLIDE_UID" val="{58225D83-7751-415E-9B36-3EBD2BC90C9F}:2007577461"/>
</p:tagLst>
</file>

<file path=ppt/tags/tag15.xml><?xml version="1.0" encoding="utf-8"?>
<p:tagLst xmlns:a="http://schemas.openxmlformats.org/drawingml/2006/main" xmlns:r="http://schemas.openxmlformats.org/officeDocument/2006/relationships" xmlns:p="http://schemas.openxmlformats.org/presentationml/2006/main">
  <p:tag name="GENSWF_SLIDE_UID" val="{2BC6C701-876C-422D-BB27-4E8C676EA7ED}:2007577452"/>
</p:tagLst>
</file>

<file path=ppt/tags/tag16.xml><?xml version="1.0" encoding="utf-8"?>
<p:tagLst xmlns:a="http://schemas.openxmlformats.org/drawingml/2006/main" xmlns:r="http://schemas.openxmlformats.org/officeDocument/2006/relationships" xmlns:p="http://schemas.openxmlformats.org/presentationml/2006/main">
  <p:tag name="GENSWF_SLIDE_UID" val="{F82E8447-ECC0-4D91-811B-2E2199173118}:365"/>
</p:tagLst>
</file>

<file path=ppt/tags/tag17.xml><?xml version="1.0" encoding="utf-8"?>
<p:tagLst xmlns:a="http://schemas.openxmlformats.org/drawingml/2006/main" xmlns:r="http://schemas.openxmlformats.org/officeDocument/2006/relationships" xmlns:p="http://schemas.openxmlformats.org/presentationml/2006/main">
  <p:tag name="GENSWF_SLIDE_UID" val="{9D40697E-94E4-4972-A141-F9044905B5FD}:525"/>
</p:tagLst>
</file>

<file path=ppt/tags/tag18.xml><?xml version="1.0" encoding="utf-8"?>
<p:tagLst xmlns:a="http://schemas.openxmlformats.org/drawingml/2006/main" xmlns:r="http://schemas.openxmlformats.org/officeDocument/2006/relationships" xmlns:p="http://schemas.openxmlformats.org/presentationml/2006/main">
  <p:tag name="GENSWF_SLIDE_UID" val="{57433509-B0F2-4F4F-B894-2F7C1AC26B8C}:526"/>
</p:tagLst>
</file>

<file path=ppt/tags/tag19.xml><?xml version="1.0" encoding="utf-8"?>
<p:tagLst xmlns:a="http://schemas.openxmlformats.org/drawingml/2006/main" xmlns:r="http://schemas.openxmlformats.org/officeDocument/2006/relationships" xmlns:p="http://schemas.openxmlformats.org/presentationml/2006/main">
  <p:tag name="GENSWF_SLIDE_UID" val="{F426500B-0A63-43D3-9C41-DF6450C5C141}:529"/>
</p:tagLst>
</file>

<file path=ppt/tags/tag2.xml><?xml version="1.0" encoding="utf-8"?>
<p:tagLst xmlns:a="http://schemas.openxmlformats.org/drawingml/2006/main" xmlns:r="http://schemas.openxmlformats.org/officeDocument/2006/relationships" xmlns:p="http://schemas.openxmlformats.org/presentationml/2006/main">
  <p:tag name="GENSWF_SLIDE_UID" val="{9181B87C-CC5E-4966-A5C3-D17D320B9FE8}:12520"/>
</p:tagLst>
</file>

<file path=ppt/tags/tag20.xml><?xml version="1.0" encoding="utf-8"?>
<p:tagLst xmlns:a="http://schemas.openxmlformats.org/drawingml/2006/main" xmlns:r="http://schemas.openxmlformats.org/officeDocument/2006/relationships" xmlns:p="http://schemas.openxmlformats.org/presentationml/2006/main">
  <p:tag name="GENSWF_SLIDE_UID" val="{8D123AA4-CD87-467B-AC1C-85B9A914E202}:2007577462"/>
</p:tagLst>
</file>

<file path=ppt/tags/tag21.xml><?xml version="1.0" encoding="utf-8"?>
<p:tagLst xmlns:a="http://schemas.openxmlformats.org/drawingml/2006/main" xmlns:r="http://schemas.openxmlformats.org/officeDocument/2006/relationships" xmlns:p="http://schemas.openxmlformats.org/presentationml/2006/main">
  <p:tag name="GENSWF_SLIDE_UID" val="{B955FD48-E535-4654-9A01-CAB306F3629E}:2007577453"/>
</p:tagLst>
</file>

<file path=ppt/tags/tag22.xml><?xml version="1.0" encoding="utf-8"?>
<p:tagLst xmlns:a="http://schemas.openxmlformats.org/drawingml/2006/main" xmlns:r="http://schemas.openxmlformats.org/officeDocument/2006/relationships" xmlns:p="http://schemas.openxmlformats.org/presentationml/2006/main">
  <p:tag name="GENSWF_SLIDE_UID" val="{BD37111A-4D8E-4F43-BF2E-CD8386967971}:3184"/>
</p:tagLst>
</file>

<file path=ppt/tags/tag23.xml><?xml version="1.0" encoding="utf-8"?>
<p:tagLst xmlns:a="http://schemas.openxmlformats.org/drawingml/2006/main" xmlns:r="http://schemas.openxmlformats.org/officeDocument/2006/relationships" xmlns:p="http://schemas.openxmlformats.org/presentationml/2006/main">
  <p:tag name="GENSWF_SLIDE_UID" val="{FD6EF9EE-ABEA-4238-8A2C-1BF59413F31F}:290"/>
</p:tagLst>
</file>

<file path=ppt/tags/tag24.xml><?xml version="1.0" encoding="utf-8"?>
<p:tagLst xmlns:a="http://schemas.openxmlformats.org/drawingml/2006/main" xmlns:r="http://schemas.openxmlformats.org/officeDocument/2006/relationships" xmlns:p="http://schemas.openxmlformats.org/presentationml/2006/main">
  <p:tag name="GENSWF_SLIDE_UID" val="{102E19A1-51B4-4AE1-A23F-8FE15A9B2F3F}:296"/>
</p:tagLst>
</file>

<file path=ppt/tags/tag25.xml><?xml version="1.0" encoding="utf-8"?>
<p:tagLst xmlns:a="http://schemas.openxmlformats.org/drawingml/2006/main" xmlns:r="http://schemas.openxmlformats.org/officeDocument/2006/relationships" xmlns:p="http://schemas.openxmlformats.org/presentationml/2006/main">
  <p:tag name="GENSWF_SLIDE_UID" val="{1625D457-29A3-48AB-A3B1-7BA882B0C575}:2007577463"/>
</p:tagLst>
</file>

<file path=ppt/tags/tag26.xml><?xml version="1.0" encoding="utf-8"?>
<p:tagLst xmlns:a="http://schemas.openxmlformats.org/drawingml/2006/main" xmlns:r="http://schemas.openxmlformats.org/officeDocument/2006/relationships" xmlns:p="http://schemas.openxmlformats.org/presentationml/2006/main">
  <p:tag name="GENSWF_SLIDE_UID" val="{0BF72E14-0B9E-4B2C-9B40-FCBFC9AD14F5}:2007577464"/>
</p:tagLst>
</file>

<file path=ppt/tags/tag27.xml><?xml version="1.0" encoding="utf-8"?>
<p:tagLst xmlns:a="http://schemas.openxmlformats.org/drawingml/2006/main" xmlns:r="http://schemas.openxmlformats.org/officeDocument/2006/relationships" xmlns:p="http://schemas.openxmlformats.org/presentationml/2006/main">
  <p:tag name="GENSWF_SLIDE_UID" val="{0461B139-91DE-4F50-8DE1-5141C0EBE004}:2007577465"/>
</p:tagLst>
</file>

<file path=ppt/tags/tag3.xml><?xml version="1.0" encoding="utf-8"?>
<p:tagLst xmlns:a="http://schemas.openxmlformats.org/drawingml/2006/main" xmlns:r="http://schemas.openxmlformats.org/officeDocument/2006/relationships" xmlns:p="http://schemas.openxmlformats.org/presentationml/2006/main">
  <p:tag name="GENSWF_SLIDE_UID" val="{5839BA9B-1FD4-4998-9982-244E061E0E7E}:2007577456"/>
</p:tagLst>
</file>

<file path=ppt/tags/tag4.xml><?xml version="1.0" encoding="utf-8"?>
<p:tagLst xmlns:a="http://schemas.openxmlformats.org/drawingml/2006/main" xmlns:r="http://schemas.openxmlformats.org/officeDocument/2006/relationships" xmlns:p="http://schemas.openxmlformats.org/presentationml/2006/main">
  <p:tag name="GENSWF_SLIDE_UID" val="{56C326A1-6B99-4784-9E5B-E7453E95410C}:2007577457"/>
</p:tagLst>
</file>

<file path=ppt/tags/tag5.xml><?xml version="1.0" encoding="utf-8"?>
<p:tagLst xmlns:a="http://schemas.openxmlformats.org/drawingml/2006/main" xmlns:r="http://schemas.openxmlformats.org/officeDocument/2006/relationships" xmlns:p="http://schemas.openxmlformats.org/presentationml/2006/main">
  <p:tag name="GENSWF_SLIDE_UID" val="{0E56ACE9-EA1C-45F0-BCF2-4F1AB939F2E9}:2007577458"/>
</p:tagLst>
</file>

<file path=ppt/tags/tag6.xml><?xml version="1.0" encoding="utf-8"?>
<p:tagLst xmlns:a="http://schemas.openxmlformats.org/drawingml/2006/main" xmlns:r="http://schemas.openxmlformats.org/officeDocument/2006/relationships" xmlns:p="http://schemas.openxmlformats.org/presentationml/2006/main">
  <p:tag name="GENSWF_SLIDE_UID" val="{9AE21B69-A342-424E-8BFF-95390B436091}:2007577459"/>
</p:tagLst>
</file>

<file path=ppt/tags/tag7.xml><?xml version="1.0" encoding="utf-8"?>
<p:tagLst xmlns:a="http://schemas.openxmlformats.org/drawingml/2006/main" xmlns:r="http://schemas.openxmlformats.org/officeDocument/2006/relationships" xmlns:p="http://schemas.openxmlformats.org/presentationml/2006/main">
  <p:tag name="GENSWF_SLIDE_UID" val="{E73212CF-D025-4540-AC2C-F2EFBF916CDC}:2007577451"/>
</p:tagLst>
</file>

<file path=ppt/tags/tag8.xml><?xml version="1.0" encoding="utf-8"?>
<p:tagLst xmlns:a="http://schemas.openxmlformats.org/drawingml/2006/main" xmlns:r="http://schemas.openxmlformats.org/officeDocument/2006/relationships" xmlns:p="http://schemas.openxmlformats.org/presentationml/2006/main">
  <p:tag name="GENSWF_SLIDE_UID" val="{2BCE2CCF-4964-41F0-93D9-2836ED41855F}:7622"/>
</p:tagLst>
</file>

<file path=ppt/tags/tag9.xml><?xml version="1.0" encoding="utf-8"?>
<p:tagLst xmlns:a="http://schemas.openxmlformats.org/drawingml/2006/main" xmlns:r="http://schemas.openxmlformats.org/officeDocument/2006/relationships" xmlns:p="http://schemas.openxmlformats.org/presentationml/2006/main">
  <p:tag name="GENSWF_SLIDE_UID" val="{03D1C659-83A8-48A8-903D-A7DDCA26D417}:961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776</TotalTime>
  <Words>1117</Words>
  <Application>Microsoft Office PowerPoint</Application>
  <PresentationFormat>Widescreen</PresentationFormat>
  <Paragraphs>162</Paragraphs>
  <Slides>26</Slides>
  <Notes>17</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26</vt:i4>
      </vt:variant>
    </vt:vector>
  </HeadingPairs>
  <TitlesOfParts>
    <vt:vector size="40" baseType="lpstr">
      <vt:lpstr>MS PGothic</vt:lpstr>
      <vt:lpstr>SimSun</vt:lpstr>
      <vt:lpstr>.VnTime</vt:lpstr>
      <vt:lpstr>Arial</vt:lpstr>
      <vt:lpstr>HP001 4H</vt:lpstr>
      <vt:lpstr>Source Han Serif SC</vt:lpstr>
      <vt:lpstr>Times New Roman</vt:lpstr>
      <vt:lpstr>UTM Alberta Heavy</vt:lpstr>
      <vt:lpstr>UTM Cookies</vt:lpstr>
      <vt:lpstr>Verdana</vt:lpstr>
      <vt:lpstr>Wingdings</vt:lpstr>
      <vt:lpstr>等线</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Lịch sử 5 - Tuần 7 - Đảng cộng sản Việt Nam ra đời</dc:title>
  <dc:subject>9Slide.vn</dc:subject>
  <dc:creator>HP</dc:creator>
  <dc:description>9Slide.vn</dc:description>
  <cp:lastModifiedBy>AutoBVT</cp:lastModifiedBy>
  <cp:revision>69</cp:revision>
  <dcterms:created xsi:type="dcterms:W3CDTF">2019-05-28T06:54:44Z</dcterms:created>
  <dcterms:modified xsi:type="dcterms:W3CDTF">2023-10-17T14:36:53Z</dcterms:modified>
  <cp:category>9Slide.vn</cp:category>
</cp:coreProperties>
</file>