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7" r:id="rId4"/>
    <p:sldId id="258" r:id="rId5"/>
    <p:sldId id="268" r:id="rId6"/>
    <p:sldId id="276" r:id="rId7"/>
    <p:sldId id="270" r:id="rId8"/>
    <p:sldId id="287" r:id="rId9"/>
    <p:sldId id="288" r:id="rId10"/>
    <p:sldId id="289" r:id="rId11"/>
    <p:sldId id="290" r:id="rId12"/>
    <p:sldId id="272" r:id="rId13"/>
    <p:sldId id="273" r:id="rId14"/>
    <p:sldId id="275" r:id="rId15"/>
    <p:sldId id="277" r:id="rId16"/>
    <p:sldId id="278" r:id="rId17"/>
    <p:sldId id="279" r:id="rId18"/>
    <p:sldId id="280" r:id="rId19"/>
    <p:sldId id="291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4593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43B9C-6B42-48E8-A7B1-BA375D00EF67}" type="slidenum">
              <a:rPr lang="en-US" smtClean="0">
                <a:latin typeface="VNI-Avo" pitchFamily="2" charset="0"/>
              </a:rPr>
              <a:pPr eaLnBrk="1" hangingPunct="1"/>
              <a:t>17</a:t>
            </a:fld>
            <a:endParaRPr 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3.png"/><Relationship Id="rId12" Type="http://schemas.openxmlformats.org/officeDocument/2006/relationships/image" Target="../media/image48.gif"/><Relationship Id="rId2" Type="http://schemas.openxmlformats.org/officeDocument/2006/relationships/audio" Target="file:///E:\DUYEN%20KHOA%20HOC\emlabonghongnho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audio" Target="../media/audio2.wav"/><Relationship Id="rId10" Type="http://schemas.openxmlformats.org/officeDocument/2006/relationships/image" Target="../media/image4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11.GIF"/><Relationship Id="rId10" Type="http://schemas.openxmlformats.org/officeDocument/2006/relationships/slide" Target="slide8.xml"/><Relationship Id="rId4" Type="http://schemas.openxmlformats.org/officeDocument/2006/relationships/image" Target="../media/image10.GIF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13" y="1801019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037638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459038"/>
            <a:ext cx="67056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600" i="1" dirty="0">
                <a:latin typeface="Arial" panose="020B0604020202020204" pitchFamily="34" charset="0"/>
              </a:rPr>
              <a:t>Hổ ăn thịt và sống trong rừng; Đuôi hổ dài và cứng như roi sắt.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8" y="1600200"/>
            <a:ext cx="88280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88" y="3021013"/>
            <a:ext cx="14287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38" y="3021013"/>
            <a:ext cx="14954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813" y="3044825"/>
            <a:ext cx="115252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38" y="2971800"/>
            <a:ext cx="15716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62400"/>
            <a:ext cx="5822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5" y="5029200"/>
            <a:ext cx="19145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0625" y="5064125"/>
            <a:ext cx="5519738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787 L 0.40972 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0451 0.2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9600"/>
            <a:ext cx="82661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3733800"/>
            <a:ext cx="3192463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763" y="3733800"/>
            <a:ext cx="4324350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2743200"/>
            <a:ext cx="8458200" cy="175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x-none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963" y="83661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1468438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649" y="187801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425" y="2514600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4413" y="3124200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9325" y="3581400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0275" y="4038600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0275" y="4572000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0275" y="5316538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2963" y="579755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6285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125 L 0.31615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052 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5382 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6615 0.134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4636 0.0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673 0.115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2153 L -0.26493 0.0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574 L -0.27327 0.11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1065 L 0.22622 0.0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6503196" y="2133600"/>
            <a:ext cx="144541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1143000" y="2"/>
            <a:ext cx="2049066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6762750" y="5381627"/>
            <a:ext cx="1238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os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70" y="838200"/>
            <a:ext cx="263009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019800"/>
            <a:ext cx="52030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73" y="6067427"/>
            <a:ext cx="5191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86" y="6067427"/>
            <a:ext cx="5191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61" y="6067427"/>
            <a:ext cx="5191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Picture9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1185862" y="2066927"/>
            <a:ext cx="1463279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43" y="6019802"/>
            <a:ext cx="52030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572000" y="457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1828800" y="3048000"/>
            <a:ext cx="28575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1143002" y="3505200"/>
            <a:ext cx="27503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4972050" y="6172200"/>
            <a:ext cx="17145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686052" y="6318250"/>
            <a:ext cx="37028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343650" y="6477000"/>
            <a:ext cx="3429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en-US" sz="2100">
              <a:latin typeface="Wingdings 2" pitchFamily="18" charset="2"/>
            </a:endParaRP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5257800" y="6454777"/>
            <a:ext cx="381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1771650" y="2"/>
            <a:ext cx="381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6915150" y="304802"/>
            <a:ext cx="381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1143000" y="5486402"/>
            <a:ext cx="381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7372350" y="5334002"/>
            <a:ext cx="381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1371602" y="3733800"/>
            <a:ext cx="37028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7630716" y="3200401"/>
            <a:ext cx="370284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>
            <a:off x="4343402" y="5791201"/>
            <a:ext cx="37028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4972052" y="1"/>
            <a:ext cx="37028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7658100" y="1905000"/>
            <a:ext cx="3429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1143000" y="838200"/>
            <a:ext cx="28575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6286500" y="0"/>
            <a:ext cx="17145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1143000" y="4953000"/>
            <a:ext cx="28575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143000" y="6324600"/>
            <a:ext cx="17145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7658100" y="4267200"/>
            <a:ext cx="3429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2114550" y="304800"/>
            <a:ext cx="17145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829550" y="762000"/>
            <a:ext cx="17145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3028950" y="0"/>
            <a:ext cx="17145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>
            <a:off x="1143000" y="2209800"/>
            <a:ext cx="2286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>
            <a:off x="3065860" y="5791200"/>
            <a:ext cx="17145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1" name="AutoShape 41"/>
          <p:cNvSpPr>
            <a:spLocks noChangeArrowheads="1"/>
          </p:cNvSpPr>
          <p:nvPr/>
        </p:nvSpPr>
        <p:spPr bwMode="auto">
          <a:xfrm>
            <a:off x="7829550" y="5562600"/>
            <a:ext cx="17145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2" name="AutoShape 42"/>
          <p:cNvSpPr>
            <a:spLocks noChangeArrowheads="1"/>
          </p:cNvSpPr>
          <p:nvPr/>
        </p:nvSpPr>
        <p:spPr bwMode="auto">
          <a:xfrm>
            <a:off x="7486650" y="2819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3" name="AutoShape 43"/>
          <p:cNvSpPr>
            <a:spLocks noChangeArrowheads="1"/>
          </p:cNvSpPr>
          <p:nvPr/>
        </p:nvSpPr>
        <p:spPr bwMode="auto">
          <a:xfrm>
            <a:off x="2514600" y="5562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>
            <a:off x="7143750" y="457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>
            <a:off x="3600450" y="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6" name="AutoShape 46"/>
          <p:cNvSpPr>
            <a:spLocks noChangeArrowheads="1"/>
          </p:cNvSpPr>
          <p:nvPr/>
        </p:nvSpPr>
        <p:spPr bwMode="auto">
          <a:xfrm>
            <a:off x="1143000" y="15240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>
            <a:off x="1943100" y="48768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>
            <a:off x="7029450" y="3581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5943600" y="6553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>
            <a:off x="7486651" y="1981200"/>
            <a:ext cx="289322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1" name="AutoShape 51"/>
          <p:cNvSpPr>
            <a:spLocks noChangeArrowheads="1"/>
          </p:cNvSpPr>
          <p:nvPr/>
        </p:nvSpPr>
        <p:spPr bwMode="auto">
          <a:xfrm>
            <a:off x="2686051" y="304800"/>
            <a:ext cx="289322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2" name="AutoShape 52"/>
          <p:cNvSpPr>
            <a:spLocks noChangeArrowheads="1"/>
          </p:cNvSpPr>
          <p:nvPr/>
        </p:nvSpPr>
        <p:spPr bwMode="auto">
          <a:xfrm>
            <a:off x="1371601" y="1524000"/>
            <a:ext cx="289322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3" name="AutoShape 53"/>
          <p:cNvSpPr>
            <a:spLocks noChangeArrowheads="1"/>
          </p:cNvSpPr>
          <p:nvPr/>
        </p:nvSpPr>
        <p:spPr bwMode="auto">
          <a:xfrm>
            <a:off x="5886451" y="381000"/>
            <a:ext cx="289322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4" name="AutoShape 54"/>
          <p:cNvSpPr>
            <a:spLocks noChangeArrowheads="1"/>
          </p:cNvSpPr>
          <p:nvPr/>
        </p:nvSpPr>
        <p:spPr bwMode="auto">
          <a:xfrm>
            <a:off x="1485901" y="6418265"/>
            <a:ext cx="28932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>
            <a:off x="6629401" y="5943600"/>
            <a:ext cx="289322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pic>
        <p:nvPicPr>
          <p:cNvPr id="7221" name="Picture 56" descr="anim176x220_23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2" name="Picture 57" descr="anim176x220_23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Picture 59" descr="RNBOWBT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4" y="685800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0" name="Picture 60" descr="RNBOWBT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990600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1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41" y="7315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3" name="AutoShape 63"/>
          <p:cNvSpPr>
            <a:spLocks noChangeArrowheads="1"/>
          </p:cNvSpPr>
          <p:nvPr/>
        </p:nvSpPr>
        <p:spPr bwMode="auto">
          <a:xfrm>
            <a:off x="3714750" y="6172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1428750" y="25908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WordArt 6"/>
          <p:cNvSpPr>
            <a:spLocks noChangeArrowheads="1" noChangeShapeType="1" noTextEdit="1"/>
          </p:cNvSpPr>
          <p:nvPr/>
        </p:nvSpPr>
        <p:spPr bwMode="auto">
          <a:xfrm>
            <a:off x="2286001" y="838200"/>
            <a:ext cx="4782741" cy="23622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BlackH"/>
              </a:rPr>
              <a:t>KÝnh chµo t¹m biÖt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43100" y="2895600"/>
            <a:ext cx="5143500" cy="133113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Monotype corsiva" pitchFamily="34" charset="0"/>
              </a:rPr>
              <a:t>Chóc c¸c em ch¨m ngoan , häc giái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68279"/>
      </p:ext>
    </p:extLst>
  </p:cSld>
  <p:clrMapOvr>
    <a:masterClrMapping/>
  </p:clrMapOvr>
  <p:transition>
    <p:rand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92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192" decel="100000"/>
                                        <p:tgtEl>
                                          <p:spTgt spid="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2" dur="19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4" dur="19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6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21"/>
                </p:tgtEl>
              </p:cMediaNode>
            </p:audio>
          </p:childTnLst>
        </p:cTn>
      </p:par>
    </p:tnLst>
    <p:bldLst>
      <p:bldP spid="15377" grpId="0" animBg="1"/>
      <p:bldP spid="15378" grpId="0" animBg="1"/>
      <p:bldP spid="15379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  <p:bldP spid="15387" grpId="0" animBg="1"/>
      <p:bldP spid="15388" grpId="0" animBg="1"/>
      <p:bldP spid="15389" grpId="0" animBg="1"/>
      <p:bldP spid="15396" grpId="0" animBg="1"/>
      <p:bldP spid="15397" grpId="0" animBg="1"/>
      <p:bldP spid="15398" grpId="0" animBg="1"/>
      <p:bldP spid="15399" grpId="0" animBg="1"/>
      <p:bldP spid="15400" grpId="0" animBg="1"/>
      <p:bldP spid="15401" grpId="0" animBg="1"/>
      <p:bldP spid="63" grpId="0" animBg="1"/>
      <p:bldP spid="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1623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13690" y="2968625"/>
            <a:ext cx="87433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  <a:cs typeface="+mj-lt"/>
              </a:rPr>
              <a:t>Lông vằn lông vện mắt xanh</a:t>
            </a:r>
          </a:p>
          <a:p>
            <a:r>
              <a:rPr lang="en-US" sz="3200">
                <a:latin typeface="+mj-lt"/>
                <a:cs typeface="+mj-lt"/>
              </a:rPr>
              <a:t>Dáng đi uyển chuyển nhe nanh tìm mồi</a:t>
            </a:r>
          </a:p>
          <a:p>
            <a:r>
              <a:rPr lang="en-US" sz="3200">
                <a:latin typeface="+mj-lt"/>
                <a:cs typeface="+mj-lt"/>
              </a:rPr>
              <a:t>Thỏ nai gặp phải hỡi ôi</a:t>
            </a:r>
          </a:p>
          <a:p>
            <a:r>
              <a:rPr lang="en-US" sz="3200">
                <a:latin typeface="+mj-lt"/>
                <a:cs typeface="+mj-lt"/>
              </a:rPr>
              <a:t>Muông thú khiếp sợ tôn ngôi chúa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06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38" y="1295400"/>
            <a:ext cx="8610600" cy="483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800" dirty="0">
                <a:latin typeface="Arial" panose="020B0604020202020204" pitchFamily="34" charset="0"/>
              </a:rPr>
              <a:t>Chúa tể rừng xanh</a:t>
            </a:r>
          </a:p>
          <a:p>
            <a:pPr algn="just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Hổ là loài thú dữ ăn thịt, sống trong rừng.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Lông hổ thường có màu vàng, pha những vằn đen. </a:t>
            </a:r>
            <a:r>
              <a:rPr sz="2800" dirty="0">
                <a:solidFill>
                  <a:srgbClr val="00B050"/>
                </a:solidFill>
                <a:latin typeface="Arial" panose="020B0604020202020204" pitchFamily="34" charset="0"/>
              </a:rPr>
              <a:t>Răng sắc nhọn, mắt nhìn rõ mọi vật trong đêm tối.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B0F0"/>
                </a:solidFill>
                <a:latin typeface="Arial" panose="020B0604020202020204" pitchFamily="34" charset="0"/>
              </a:rPr>
              <a:t>Bốn chân chắc khoẻ và có vuốt sắc.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Đuôi dài và cứng như roi sắt.</a:t>
            </a:r>
            <a:r>
              <a:rPr sz="2800" dirty="0">
                <a:latin typeface="Arial" panose="020B0604020202020204" pitchFamily="34" charset="0"/>
              </a:rPr>
              <a:t> Hổ có thể di chuyển nhanh, nhảy xa và săn mồi rất giỏi. Hổ rất khoẻ và hung dữ.</a:t>
            </a:r>
          </a:p>
          <a:p>
            <a:pPr algn="just"/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Hầu hết các con vật sống trong rừng đều sợ hổ. </a:t>
            </a:r>
            <a:r>
              <a:rPr sz="2800" dirty="0">
                <a:latin typeface="Arial" panose="020B0604020202020204" pitchFamily="34" charset="0"/>
              </a:rPr>
              <a:t>Vì vậy, hổ được xem là chúa tể rùng xanh.</a:t>
            </a:r>
          </a:p>
          <a:p>
            <a:pPr algn="just"/>
            <a:r>
              <a:rPr sz="2800" i="1" dirty="0">
                <a:latin typeface="Arial" panose="020B0604020202020204" pitchFamily="34" charset="0"/>
              </a:rPr>
              <a:t>                                               (Theo</a:t>
            </a:r>
            <a:r>
              <a:rPr sz="2800" dirty="0">
                <a:latin typeface="Arial" panose="020B0604020202020204" pitchFamily="34" charset="0"/>
              </a:rPr>
              <a:t> Lê Quang Long)</a:t>
            </a:r>
          </a:p>
          <a:p>
            <a:pPr algn="just"/>
            <a:r>
              <a:rPr lang="vi-VN" altLang="x-none" sz="2800" i="1" dirty="0">
                <a:solidFill>
                  <a:srgbClr val="FF0000"/>
                </a:solidFill>
                <a:latin typeface="Arial" panose="020B0604020202020204" pitchFamily="34" charset="0"/>
              </a:rPr>
              <a:t>Từ ngữ: </a:t>
            </a:r>
            <a:r>
              <a:rPr lang="vi-VN" altLang="x-none" sz="2800" dirty="0">
                <a:solidFill>
                  <a:srgbClr val="FF0000"/>
                </a:solidFill>
                <a:latin typeface="Arial" panose="020B0604020202020204" pitchFamily="34" charset="0"/>
              </a:rPr>
              <a:t>chúa tể, vuốt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D4CF4D9-B198-6052-47DC-615F75E61D2B}"/>
              </a:ext>
            </a:extLst>
          </p:cNvPr>
          <p:cNvCxnSpPr>
            <a:cxnSpLocks/>
          </p:cNvCxnSpPr>
          <p:nvPr/>
        </p:nvCxnSpPr>
        <p:spPr bwMode="auto">
          <a:xfrm flipH="1">
            <a:off x="990600" y="26670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3A3717B-EDC0-1BBC-AEA1-24FDBD53589C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5800" y="2590800"/>
            <a:ext cx="762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4CC90AB-6903-BC5D-E5AC-2A29479D774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81800" y="26670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9896018-3258-CA65-EBF5-589BBFB750FA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8000" y="26670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BDE2400-365A-8B7A-D2E1-368D2F8CB33B}"/>
              </a:ext>
            </a:extLst>
          </p:cNvPr>
          <p:cNvCxnSpPr>
            <a:cxnSpLocks/>
          </p:cNvCxnSpPr>
          <p:nvPr/>
        </p:nvCxnSpPr>
        <p:spPr bwMode="auto">
          <a:xfrm flipH="1">
            <a:off x="1524000" y="44196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940125A-5E07-423B-72BE-366E583B7552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2200" y="43434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E82D70D-53B3-05F9-FFC9-CF2D112F55B3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7200" y="43434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6643E57-37F9-0CC3-5CF4-7AC107017CE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53400" y="4343400"/>
            <a:ext cx="762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1600200"/>
            <a:ext cx="8951912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955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40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1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2954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07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4208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84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5584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42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Hổ ăn gì và sống ở đâu?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Hổ ăn thịt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và</a:t>
            </a:r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 sống trong rừng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ea"/>
              <a:sym typeface="+mn-ea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Đuôi hổ như thế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Đuôi dài và cứng như roi sắt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Hổ có những khả năng đặc biệt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just" defTabSz="914400" rtl="0" eaLnBrk="1" latinLnBrk="0" hangingPunct="1">
              <a:lnSpc>
                <a:spcPct val="100000"/>
              </a:lnSpc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Hổ có thể di chuyển nhanh, nhảy xa và săn mồi rất giỏi. Hổ rất khoẻ và hung dữ.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184CF79-8187-41F9-A51C-EC3B05897F28}"/>
  <p:tag name="GENSWF_ADVANCE_TIME" val="6.7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297</Words>
  <Application>Microsoft Office PowerPoint</Application>
  <PresentationFormat>On-screen Show (4:3)</PresentationFormat>
  <Paragraphs>36</Paragraphs>
  <Slides>17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73</cp:revision>
  <dcterms:created xsi:type="dcterms:W3CDTF">2020-08-18T11:40:00Z</dcterms:created>
  <dcterms:modified xsi:type="dcterms:W3CDTF">2023-04-04T22:28:54Z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