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sldIdLst>
    <p:sldId id="304" r:id="rId2"/>
    <p:sldId id="322" r:id="rId3"/>
    <p:sldId id="350" r:id="rId4"/>
    <p:sldId id="351" r:id="rId5"/>
    <p:sldId id="353" r:id="rId6"/>
    <p:sldId id="363" r:id="rId7"/>
    <p:sldId id="362" r:id="rId8"/>
    <p:sldId id="306" r:id="rId9"/>
    <p:sldId id="299" r:id="rId10"/>
    <p:sldId id="332" r:id="rId11"/>
    <p:sldId id="315" r:id="rId12"/>
    <p:sldId id="300" r:id="rId13"/>
    <p:sldId id="275" r:id="rId14"/>
    <p:sldId id="263" r:id="rId15"/>
    <p:sldId id="317" r:id="rId16"/>
    <p:sldId id="310" r:id="rId17"/>
    <p:sldId id="318" r:id="rId18"/>
    <p:sldId id="319" r:id="rId19"/>
    <p:sldId id="327" r:id="rId20"/>
    <p:sldId id="303" r:id="rId21"/>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F4C11"/>
    <a:srgbClr val="006600"/>
    <a:srgbClr val="003300"/>
    <a:srgbClr val="009999"/>
    <a:srgbClr val="00CC99"/>
    <a:srgbClr val="008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1" autoAdjust="0"/>
    <p:restoredTop sz="93663" autoAdjust="0"/>
  </p:normalViewPr>
  <p:slideViewPr>
    <p:cSldViewPr>
      <p:cViewPr>
        <p:scale>
          <a:sx n="66" d="100"/>
          <a:sy n="66" d="100"/>
        </p:scale>
        <p:origin x="-797" y="-91"/>
      </p:cViewPr>
      <p:guideLst>
        <p:guide orient="horz" pos="1620"/>
        <p:guide pos="2880"/>
      </p:guideLst>
    </p:cSldViewPr>
  </p:slideViewPr>
  <p:notesTextViewPr>
    <p:cViewPr>
      <p:scale>
        <a:sx n="100" d="100"/>
        <a:sy n="100" d="100"/>
      </p:scale>
      <p:origin x="0" y="0"/>
    </p:cViewPr>
  </p:notesTextViewPr>
  <p:sorterViewPr>
    <p:cViewPr>
      <p:scale>
        <a:sx n="66" d="100"/>
        <a:sy n="66" d="100"/>
      </p:scale>
      <p:origin x="0" y="3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FEC67F-D6F0-4319-BAE0-38E3C4A00F27}" type="datetimeFigureOut">
              <a:rPr lang="en-US" smtClean="0"/>
              <a:t>3/27/2023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6550E4-BA32-4581-8002-B14CBE0176E1}" type="slidenum">
              <a:rPr lang="en-US" smtClean="0"/>
              <a:t>‹#›</a:t>
            </a:fld>
            <a:endParaRPr lang="en-US"/>
          </a:p>
        </p:txBody>
      </p:sp>
    </p:spTree>
    <p:extLst>
      <p:ext uri="{BB962C8B-B14F-4D97-AF65-F5344CB8AC3E}">
        <p14:creationId xmlns:p14="http://schemas.microsoft.com/office/powerpoint/2010/main" val="76730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xfrm>
            <a:off x="381000" y="685800"/>
            <a:ext cx="6096000" cy="34290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496AD0-A548-4EFF-B8ED-686A6911B191}" type="slidenum">
              <a:rPr lang="en-US" altLang="en-US" smtClean="0"/>
              <a:pPr/>
              <a:t>12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6550E4-BA32-4581-8002-B14CBE0176E1}" type="slidenum">
              <a:rPr lang="en-US" smtClean="0"/>
              <a:t>18</a:t>
            </a:fld>
            <a:endParaRPr lang="en-US"/>
          </a:p>
        </p:txBody>
      </p:sp>
    </p:spTree>
    <p:extLst>
      <p:ext uri="{BB962C8B-B14F-4D97-AF65-F5344CB8AC3E}">
        <p14:creationId xmlns:p14="http://schemas.microsoft.com/office/powerpoint/2010/main" val="45602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55B30C-4FD9-4E5F-8A0C-D73F4EA63E9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5AAC6D-BA75-4D35-A4A0-858E58087D1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C680392-CAC5-45DA-9022-85ECB4596F7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1"/>
            <a:ext cx="8229600" cy="339447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8236D7-0B79-4CD9-9F86-AE512A254A7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3"/>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solidFill>
                  <a:srgbClr val="000000"/>
                </a:solidFill>
              </a:defRPr>
            </a:lvl1pPr>
          </a:lstStyle>
          <a:p>
            <a:pPr>
              <a:defRPr/>
            </a:pPr>
            <a:fld id="{B091729E-37B2-44FF-B629-B4E778C33915}" type="slidenum">
              <a:rPr lang="en-US"/>
              <a:pPr>
                <a:defRPr/>
              </a:pPr>
              <a:t>‹#›</a:t>
            </a:fld>
            <a:endParaRPr lang="en-US"/>
          </a:p>
        </p:txBody>
      </p:sp>
    </p:spTree>
    <p:extLst>
      <p:ext uri="{BB962C8B-B14F-4D97-AF65-F5344CB8AC3E}">
        <p14:creationId xmlns:p14="http://schemas.microsoft.com/office/powerpoint/2010/main" val="253957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7AD1C9-6CAA-4A5C-B0D9-1A4199DA11E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6186C8B-10F6-4F52-A86C-01369CBBD98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8D4625-3B7F-48CA-866A-C3D7092478E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4FCCC93-BB39-41EF-AE27-28434EC30AD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EE70A61-697A-4F27-9270-815D9CFAC7E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F1FF4EC-2E3C-4B23-8349-BEDAD268D6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37445C-959D-46C4-A93B-D39EEC3AD9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94BF2C4-BBA9-4483-AD36-1545AFD1138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6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8806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8807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776CD15-C3A8-410E-95D5-5071F990F2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8.gif"/><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11.gif"/><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99" y="-114300"/>
            <a:ext cx="9780956" cy="558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extLst>
          </p:cNvPr>
          <p:cNvSpPr/>
          <p:nvPr/>
        </p:nvSpPr>
        <p:spPr>
          <a:xfrm>
            <a:off x="1" y="1171576"/>
            <a:ext cx="9601199" cy="2431435"/>
          </a:xfrm>
          <a:prstGeom prst="rect">
            <a:avLst/>
          </a:prstGeom>
          <a:noFill/>
        </p:spPr>
        <p:txBody>
          <a:bodyPr wrap="square">
            <a:spAutoFit/>
          </a:bodyPr>
          <a:lstStyle/>
          <a:p>
            <a:pPr algn="ctr" defTabSz="457200">
              <a:defRPr/>
            </a:pPr>
            <a:r>
              <a:rPr lang="en-US" sz="5400" smtClean="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LỊCH SỬ</a:t>
            </a:r>
          </a:p>
          <a:p>
            <a:pPr algn="ctr" defTabSz="457200">
              <a:defRPr/>
            </a:pPr>
            <a:r>
              <a:rPr lang="en-US" sz="440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 </a:t>
            </a:r>
            <a:r>
              <a:rPr lang="en-US" sz="440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 và </a:t>
            </a:r>
            <a:r>
              <a:rPr lang="en-US" sz="440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khoa học thời Hậu Lê</a:t>
            </a:r>
          </a:p>
          <a:p>
            <a:pPr algn="ctr" defTabSz="457200">
              <a:defRPr/>
            </a:pPr>
            <a:endParaRPr lang="en-US" sz="5400" smtClean="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304800" y="114300"/>
            <a:ext cx="8686800" cy="1188593"/>
          </a:xfrm>
          <a:prstGeom prst="rect">
            <a:avLst/>
          </a:prstGeom>
          <a:noFill/>
        </p:spPr>
        <p:txBody>
          <a:bodyPr wrap="square" lIns="79818" tIns="39909" rIns="79818" bIns="39909">
            <a:spAutoFit/>
          </a:bodyPr>
          <a:lstStyle/>
          <a:p>
            <a:pPr algn="ctr">
              <a:defRPr/>
            </a:pPr>
            <a:r>
              <a:rPr lang="en-US" sz="360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NHIỆT LIỆT CHÀO MỪNG</a:t>
            </a:r>
          </a:p>
          <a:p>
            <a:pPr algn="ctr">
              <a:defRPr/>
            </a:pPr>
            <a:r>
              <a:rPr lang="en-US" sz="360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QUÝ </a:t>
            </a:r>
            <a:r>
              <a:rPr lang="en-US" sz="360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THẦY CÔ VỀ THĂM LỚP, DỰ GIỜ !</a:t>
            </a:r>
            <a:endParaRPr lang="en-US" sz="3600" dirty="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sp>
        <p:nvSpPr>
          <p:cNvPr id="8" name="Rectangle 7"/>
          <p:cNvSpPr/>
          <p:nvPr/>
        </p:nvSpPr>
        <p:spPr>
          <a:xfrm>
            <a:off x="294665" y="2925365"/>
            <a:ext cx="9144000" cy="449929"/>
          </a:xfrm>
          <a:prstGeom prst="rect">
            <a:avLst/>
          </a:prstGeom>
        </p:spPr>
        <p:txBody>
          <a:bodyPr lIns="79818" tIns="39909" rIns="79818" bIns="39909">
            <a:spAutoFit/>
          </a:bodyPr>
          <a:lstStyle/>
          <a:p>
            <a:pPr algn="ctr">
              <a:buFont typeface="Arial" charset="0"/>
              <a:buNone/>
              <a:defRPr/>
            </a:pPr>
            <a:r>
              <a:rPr lang="en-US" sz="2400" b="1" i="1">
                <a:effectLst>
                  <a:outerShdw blurRad="38100" dist="38100" dir="2700000" algn="tl">
                    <a:srgbClr val="000000">
                      <a:alpha val="43137"/>
                    </a:srgbClr>
                  </a:outerShdw>
                </a:effectLst>
                <a:latin typeface="Times New Roman" pitchFamily="18" charset="0"/>
                <a:cs typeface="Times New Roman" pitchFamily="18" charset="0"/>
              </a:rPr>
              <a:t>Giáo viên: Đỗ Thị Hường</a:t>
            </a:r>
            <a:endParaRPr lang="en-US" sz="2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5989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438400" y="285750"/>
            <a:ext cx="5105400" cy="646331"/>
          </a:xfrm>
          <a:prstGeom prst="rect">
            <a:avLst/>
          </a:prstGeom>
          <a:noFill/>
          <a:ln w="9525">
            <a:noFill/>
            <a:miter lim="800000"/>
            <a:headEnd/>
            <a:tailEnd/>
          </a:ln>
        </p:spPr>
        <p:txBody>
          <a:bodyPr wrap="square">
            <a:spAutoFit/>
          </a:bodyPr>
          <a:lstStyle/>
          <a:p>
            <a:pPr algn="ctr" eaLnBrk="1" hangingPunct="1">
              <a:defRPr/>
            </a:pPr>
            <a:r>
              <a:rPr lang="vi-VN" sz="3600" b="1">
                <a:solidFill>
                  <a:srgbClr val="FF0000"/>
                </a:solidFill>
                <a:latin typeface="Times New Roman" panose="02020603050405020304" pitchFamily="18" charset="0"/>
                <a:cs typeface="Times New Roman" panose="02020603050405020304" pitchFamily="18" charset="0"/>
              </a:rPr>
              <a:t>B</a:t>
            </a:r>
            <a:r>
              <a:rPr lang="en-US" sz="3600" b="1">
                <a:solidFill>
                  <a:srgbClr val="FF0000"/>
                </a:solidFill>
                <a:latin typeface="Times New Roman" panose="02020603050405020304" pitchFamily="18" charset="0"/>
                <a:cs typeface="Times New Roman" panose="02020603050405020304" pitchFamily="18" charset="0"/>
              </a:rPr>
              <a:t>ÌNH NGÔ ĐẠI CÁO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 Box 5"/>
          <p:cNvSpPr txBox="1">
            <a:spLocks noChangeArrowheads="1"/>
          </p:cNvSpPr>
          <p:nvPr/>
        </p:nvSpPr>
        <p:spPr bwMode="auto">
          <a:xfrm>
            <a:off x="228600" y="819150"/>
            <a:ext cx="8763000" cy="3908762"/>
          </a:xfrm>
          <a:prstGeom prst="rect">
            <a:avLst/>
          </a:prstGeom>
          <a:noFill/>
          <a:ln w="9525">
            <a:noFill/>
            <a:miter lim="800000"/>
            <a:headEnd/>
            <a:tailEnd/>
          </a:ln>
        </p:spPr>
        <p:txBody>
          <a:bodyPr wrap="square">
            <a:spAutoFit/>
          </a:bodyPr>
          <a:lstStyle/>
          <a:p>
            <a:pPr eaLnBrk="1" hangingPunct="1">
              <a:buFont typeface="Arial" charset="0"/>
              <a:buNone/>
            </a:pPr>
            <a:r>
              <a:rPr lang="en-US" altLang="en-US" sz="2400" b="1" smtClean="0">
                <a:latin typeface="Times New Roman" pitchFamily="18" charset="0"/>
                <a:cs typeface="Times New Roman" pitchFamily="18" charset="0"/>
              </a:rPr>
              <a:t>Việc </a:t>
            </a:r>
            <a:r>
              <a:rPr lang="en-US" altLang="en-US" sz="2400" b="1">
                <a:latin typeface="Times New Roman" pitchFamily="18" charset="0"/>
                <a:cs typeface="Times New Roman" pitchFamily="18" charset="0"/>
              </a:rPr>
              <a:t>nhân nghĩa cốt ở yên dân</a:t>
            </a:r>
          </a:p>
          <a:p>
            <a:pPr eaLnBrk="1" hangingPunct="1">
              <a:buFont typeface="Arial" charset="0"/>
              <a:buNone/>
            </a:pPr>
            <a:r>
              <a:rPr lang="en-US" altLang="en-US" sz="2400" b="1">
                <a:latin typeface="Times New Roman" pitchFamily="18" charset="0"/>
                <a:cs typeface="Times New Roman" pitchFamily="18" charset="0"/>
              </a:rPr>
              <a:t>Quân điếu phạt trước lo trừ bạo</a:t>
            </a:r>
          </a:p>
          <a:p>
            <a:pPr eaLnBrk="1" hangingPunct="1">
              <a:buFont typeface="Arial" charset="0"/>
              <a:buNone/>
            </a:pPr>
            <a:r>
              <a:rPr lang="en-US" altLang="en-US" sz="2400" b="1">
                <a:latin typeface="Times New Roman" pitchFamily="18" charset="0"/>
                <a:cs typeface="Times New Roman" pitchFamily="18" charset="0"/>
              </a:rPr>
              <a:t>Như nước Đại Việt ta từ trước</a:t>
            </a:r>
          </a:p>
          <a:p>
            <a:pPr eaLnBrk="1" hangingPunct="1">
              <a:buFont typeface="Arial" charset="0"/>
              <a:buNone/>
            </a:pPr>
            <a:r>
              <a:rPr lang="en-US" altLang="en-US" sz="2400" b="1">
                <a:latin typeface="Times New Roman" pitchFamily="18" charset="0"/>
                <a:cs typeface="Times New Roman" pitchFamily="18" charset="0"/>
              </a:rPr>
              <a:t>Vốn xưng nền văn hiến đã lâu…</a:t>
            </a:r>
          </a:p>
          <a:p>
            <a:pPr eaLnBrk="1" hangingPunct="1">
              <a:buFont typeface="Arial" charset="0"/>
              <a:buNone/>
            </a:pPr>
            <a:r>
              <a:rPr lang="en-US" altLang="en-US" sz="2400" b="1">
                <a:latin typeface="Times New Roman" pitchFamily="18" charset="0"/>
                <a:cs typeface="Times New Roman" pitchFamily="18" charset="0"/>
              </a:rPr>
              <a:t>Núi sông bờ cõi đã chia</a:t>
            </a:r>
          </a:p>
          <a:p>
            <a:pPr eaLnBrk="1" hangingPunct="1">
              <a:buFont typeface="Arial" charset="0"/>
              <a:buNone/>
            </a:pPr>
            <a:r>
              <a:rPr lang="en-US" altLang="en-US" sz="2400" b="1">
                <a:latin typeface="Times New Roman" pitchFamily="18" charset="0"/>
                <a:cs typeface="Times New Roman" pitchFamily="18" charset="0"/>
              </a:rPr>
              <a:t>Phong tục Bắc - Nam cũng khác…</a:t>
            </a:r>
          </a:p>
          <a:p>
            <a:pPr eaLnBrk="1" hangingPunct="1">
              <a:buFont typeface="Arial" charset="0"/>
              <a:buNone/>
            </a:pPr>
            <a:r>
              <a:rPr lang="en-US" altLang="en-US" sz="2400" b="1">
                <a:latin typeface="Times New Roman" pitchFamily="18" charset="0"/>
                <a:cs typeface="Times New Roman" pitchFamily="18" charset="0"/>
              </a:rPr>
              <a:t>Từ Triệu, Đinh, Lý, Trần bao đời xây nền độc lập</a:t>
            </a:r>
          </a:p>
          <a:p>
            <a:pPr eaLnBrk="1" hangingPunct="1">
              <a:buFont typeface="Arial" charset="0"/>
              <a:buNone/>
            </a:pPr>
            <a:r>
              <a:rPr lang="en-US" altLang="en-US" sz="2400" b="1">
                <a:latin typeface="Times New Roman" pitchFamily="18" charset="0"/>
                <a:cs typeface="Times New Roman" pitchFamily="18" charset="0"/>
              </a:rPr>
              <a:t>Cùng Hán, Đường, Tống, Nguyên mỗi bên hùng cứ một phương</a:t>
            </a:r>
          </a:p>
          <a:p>
            <a:pPr eaLnBrk="1" hangingPunct="1">
              <a:buFont typeface="Arial" charset="0"/>
              <a:buNone/>
            </a:pPr>
            <a:r>
              <a:rPr lang="en-US" altLang="en-US" sz="2400" b="1">
                <a:latin typeface="Times New Roman" pitchFamily="18" charset="0"/>
                <a:cs typeface="Times New Roman" pitchFamily="18" charset="0"/>
              </a:rPr>
              <a:t>Tuy mạnh yếu có lúc khác nhau</a:t>
            </a:r>
          </a:p>
          <a:p>
            <a:pPr eaLnBrk="1" hangingPunct="1">
              <a:buFont typeface="Arial" charset="0"/>
              <a:buNone/>
            </a:pPr>
            <a:r>
              <a:rPr lang="en-US" altLang="en-US" sz="2400" b="1">
                <a:latin typeface="Times New Roman" pitchFamily="18" charset="0"/>
                <a:cs typeface="Times New Roman" pitchFamily="18" charset="0"/>
              </a:rPr>
              <a:t>Song hào kiệt đời nào cũng có...</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035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627945" y="57150"/>
            <a:ext cx="437726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sz="2400" smtClean="0">
                <a:solidFill>
                  <a:srgbClr val="202122"/>
                </a:solidFill>
                <a:latin typeface="Times New Roman" panose="02020603050405020304" pitchFamily="18" charset="0"/>
                <a:cs typeface="Times New Roman" panose="02020603050405020304" pitchFamily="18" charset="0"/>
              </a:rPr>
              <a:t>    </a:t>
            </a:r>
            <a:r>
              <a:rPr lang="en-US" altLang="en-US" sz="2800" smtClean="0">
                <a:solidFill>
                  <a:srgbClr val="202122"/>
                </a:solidFill>
                <a:latin typeface="Times New Roman" panose="02020603050405020304" pitchFamily="18" charset="0"/>
                <a:cs typeface="Times New Roman" panose="02020603050405020304" pitchFamily="18" charset="0"/>
              </a:rPr>
              <a:t>Lê Thánh Tông</a:t>
            </a:r>
            <a:r>
              <a:rPr lang="vi-VN" altLang="en-US" sz="2800">
                <a:solidFill>
                  <a:srgbClr val="202122"/>
                </a:solidFill>
                <a:latin typeface="Times New Roman" panose="02020603050405020304" pitchFamily="18" charset="0"/>
                <a:cs typeface="Times New Roman" panose="02020603050405020304" pitchFamily="18" charset="0"/>
              </a:rPr>
              <a:t> </a:t>
            </a:r>
            <a:r>
              <a:rPr lang="vi-VN" altLang="en-US" sz="2800" smtClean="0">
                <a:solidFill>
                  <a:schemeClr val="accent1">
                    <a:lumMod val="50000"/>
                  </a:schemeClr>
                </a:solidFill>
                <a:latin typeface="Times New Roman" panose="02020603050405020304" pitchFamily="18" charset="0"/>
                <a:cs typeface="Times New Roman" panose="02020603050405020304" pitchFamily="18" charset="0"/>
              </a:rPr>
              <a:t>(</a:t>
            </a:r>
            <a:r>
              <a:rPr lang="en-US" altLang="en-US" sz="2800" smtClean="0">
                <a:solidFill>
                  <a:schemeClr val="accent1">
                    <a:lumMod val="50000"/>
                  </a:schemeClr>
                </a:solidFill>
                <a:latin typeface="Times New Roman" panose="02020603050405020304" pitchFamily="18" charset="0"/>
                <a:cs typeface="Times New Roman" panose="02020603050405020304" pitchFamily="18" charset="0"/>
              </a:rPr>
              <a:t>1442 - 1497 )</a:t>
            </a:r>
            <a:r>
              <a:rPr lang="en-US" altLang="en-US" sz="2800" smtClean="0">
                <a:latin typeface="Times New Roman" panose="02020603050405020304" pitchFamily="18" charset="0"/>
                <a:cs typeface="Times New Roman" panose="02020603050405020304" pitchFamily="18" charset="0"/>
              </a:rPr>
              <a:t>,</a:t>
            </a:r>
            <a:r>
              <a:rPr lang="en-US" altLang="en-US" sz="280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là vua thứ tư nhà Hậu </a:t>
            </a:r>
            <a:r>
              <a:rPr lang="en-US" altLang="en-US" sz="2800" smtClean="0">
                <a:latin typeface="Times New Roman" panose="02020603050405020304" pitchFamily="18" charset="0"/>
                <a:cs typeface="Times New Roman" panose="02020603050405020304" pitchFamily="18" charset="0"/>
              </a:rPr>
              <a:t>Lê, là vị vua trị vì đất nước lâu nhất trong lịch sử nhà Lê. Ông nổi tiếng là vị vua anh minh, một nhà cách tân vĩ đại ( bài 17). Ông còn là một nhà văn học lớn.Ông </a:t>
            </a:r>
            <a:r>
              <a:rPr lang="en-US" altLang="en-US" sz="2800">
                <a:latin typeface="Times New Roman" panose="02020603050405020304" pitchFamily="18" charset="0"/>
                <a:cs typeface="Times New Roman" panose="02020603050405020304" pitchFamily="18" charset="0"/>
              </a:rPr>
              <a:t>là người lập ra hội Tao Đàn </a:t>
            </a:r>
            <a:r>
              <a:rPr lang="en-US" altLang="en-US" sz="2800" smtClean="0">
                <a:latin typeface="Times New Roman" panose="02020603050405020304" pitchFamily="18" charset="0"/>
                <a:cs typeface="Times New Roman" panose="02020603050405020304" pitchFamily="18" charset="0"/>
              </a:rPr>
              <a:t>nên mọi người gọi ông là Tao đàn nguyên soái</a:t>
            </a:r>
            <a:r>
              <a:rPr lang="en-US" altLang="en-US" sz="2800">
                <a:latin typeface="Times New Roman" panose="02020603050405020304" pitchFamily="18" charset="0"/>
                <a:cs typeface="Times New Roman" panose="02020603050405020304" pitchFamily="18" charset="0"/>
              </a:rPr>
              <a:t>. </a:t>
            </a:r>
            <a:endParaRPr lang="en-US" altLang="en-US" sz="2800" b="1" smtClean="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80"/>
            <a:ext cx="4571999" cy="513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939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Kết quả hình ảnh cho hồng đức quốc âm thi tậ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5791200" cy="510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Kết quả hình ảnh cho hội tao đ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380"/>
            <a:ext cx="4267200" cy="510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926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30000689"/>
          <p:cNvPicPr>
            <a:picLocks noChangeAspect="1" noChangeArrowheads="1"/>
          </p:cNvPicPr>
          <p:nvPr/>
        </p:nvPicPr>
        <p:blipFill>
          <a:blip r:embed="rId2"/>
          <a:srcRect/>
          <a:stretch>
            <a:fillRect/>
          </a:stretch>
        </p:blipFill>
        <p:spPr bwMode="auto">
          <a:xfrm>
            <a:off x="0" y="171450"/>
            <a:ext cx="9144000" cy="5143500"/>
          </a:xfrm>
          <a:prstGeom prst="rect">
            <a:avLst/>
          </a:prstGeom>
          <a:noFill/>
          <a:ln w="9525">
            <a:noFill/>
            <a:miter lim="800000"/>
            <a:headEnd/>
            <a:tailEnd/>
          </a:ln>
        </p:spPr>
      </p:pic>
      <p:pic>
        <p:nvPicPr>
          <p:cNvPr id="12291" name="Picture 8" descr="4"/>
          <p:cNvPicPr>
            <a:picLocks noChangeAspect="1" noChangeArrowheads="1"/>
          </p:cNvPicPr>
          <p:nvPr/>
        </p:nvPicPr>
        <p:blipFill>
          <a:blip r:embed="rId3"/>
          <a:srcRect/>
          <a:stretch>
            <a:fillRect/>
          </a:stretch>
        </p:blipFill>
        <p:spPr bwMode="auto">
          <a:xfrm>
            <a:off x="0" y="0"/>
            <a:ext cx="4800600" cy="4171950"/>
          </a:xfrm>
          <a:prstGeom prst="rect">
            <a:avLst/>
          </a:prstGeom>
          <a:noFill/>
          <a:ln w="9525">
            <a:noFill/>
            <a:miter lim="800000"/>
            <a:headEnd/>
            <a:tailEnd/>
          </a:ln>
        </p:spPr>
      </p:pic>
      <p:pic>
        <p:nvPicPr>
          <p:cNvPr id="12292" name="Picture 9" descr="1"/>
          <p:cNvPicPr>
            <a:picLocks noChangeAspect="1" noChangeArrowheads="1"/>
          </p:cNvPicPr>
          <p:nvPr/>
        </p:nvPicPr>
        <p:blipFill>
          <a:blip r:embed="rId4"/>
          <a:srcRect/>
          <a:stretch>
            <a:fillRect/>
          </a:stretch>
        </p:blipFill>
        <p:spPr bwMode="auto">
          <a:xfrm>
            <a:off x="4800600" y="0"/>
            <a:ext cx="4343400" cy="4171950"/>
          </a:xfrm>
          <a:prstGeom prst="rect">
            <a:avLst/>
          </a:prstGeom>
          <a:noFill/>
          <a:ln w="9525">
            <a:noFill/>
            <a:miter lim="800000"/>
            <a:headEnd/>
            <a:tailEnd/>
          </a:ln>
        </p:spPr>
      </p:pic>
      <p:sp>
        <p:nvSpPr>
          <p:cNvPr id="64522" name="Rectangle 10"/>
          <p:cNvSpPr>
            <a:spLocks noChangeArrowheads="1"/>
          </p:cNvSpPr>
          <p:nvPr/>
        </p:nvSpPr>
        <p:spPr bwMode="auto">
          <a:xfrm>
            <a:off x="533400" y="4471807"/>
            <a:ext cx="9144000" cy="628650"/>
          </a:xfrm>
          <a:prstGeom prst="rect">
            <a:avLst/>
          </a:prstGeom>
          <a:noFill/>
          <a:ln w="9525">
            <a:noFill/>
            <a:miter lim="800000"/>
            <a:headEnd/>
            <a:tailEnd/>
          </a:ln>
        </p:spPr>
        <p:txBody>
          <a:bodyPr anchor="ctr"/>
          <a:lstStyle/>
          <a:p>
            <a:pPr marL="838200" indent="-838200" eaLnBrk="1" hangingPunct="1"/>
            <a:r>
              <a:rPr lang="en-US" sz="3600" smtClean="0">
                <a:solidFill>
                  <a:srgbClr val="0000FF"/>
                </a:solidFill>
              </a:rPr>
              <a:t> Tác giả tiêu </a:t>
            </a:r>
            <a:r>
              <a:rPr lang="en-US" sz="3600">
                <a:solidFill>
                  <a:srgbClr val="0000FF"/>
                </a:solidFill>
              </a:rPr>
              <a:t>biểu văn học thời Hậu Lê</a:t>
            </a:r>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rgb-on-white-01"/>
          <p:cNvPicPr>
            <a:picLocks noChangeAspect="1" noChangeArrowheads="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14339" name="Rectangle 5"/>
          <p:cNvSpPr>
            <a:spLocks noChangeArrowheads="1"/>
          </p:cNvSpPr>
          <p:nvPr/>
        </p:nvSpPr>
        <p:spPr bwMode="auto">
          <a:xfrm>
            <a:off x="762000" y="124956"/>
            <a:ext cx="4953000" cy="860822"/>
          </a:xfrm>
          <a:prstGeom prst="rect">
            <a:avLst/>
          </a:prstGeom>
          <a:noFill/>
          <a:ln w="9525">
            <a:noFill/>
            <a:miter lim="800000"/>
            <a:headEnd/>
            <a:tailEnd/>
          </a:ln>
        </p:spPr>
        <p:txBody>
          <a:bodyPr anchor="ctr"/>
          <a:lstStyle/>
          <a:p>
            <a:pPr eaLnBrk="1" hangingPunct="1"/>
            <a:endParaRPr lang="en-US" sz="3200" b="1" smtClean="0">
              <a:solidFill>
                <a:srgbClr val="E91303"/>
              </a:solidFill>
              <a:latin typeface="Times New Roman" panose="02020603050405020304" pitchFamily="18" charset="0"/>
              <a:cs typeface="Times New Roman" panose="02020603050405020304" pitchFamily="18" charset="0"/>
            </a:endParaRPr>
          </a:p>
          <a:p>
            <a:pPr eaLnBrk="1" hangingPunct="1"/>
            <a:r>
              <a:rPr lang="en-US" sz="3200" b="1" smtClean="0">
                <a:solidFill>
                  <a:srgbClr val="E91303"/>
                </a:solidFill>
                <a:latin typeface="Times New Roman" panose="02020603050405020304" pitchFamily="18" charset="0"/>
                <a:cs typeface="Times New Roman" panose="02020603050405020304" pitchFamily="18" charset="0"/>
              </a:rPr>
              <a:t>2</a:t>
            </a:r>
            <a:r>
              <a:rPr lang="en-US" sz="3200" b="1">
                <a:solidFill>
                  <a:srgbClr val="E91303"/>
                </a:solidFill>
                <a:latin typeface="Times New Roman" panose="02020603050405020304" pitchFamily="18" charset="0"/>
                <a:cs typeface="Times New Roman" panose="02020603050405020304" pitchFamily="18" charset="0"/>
              </a:rPr>
              <a:t>. Khoa học thời Hậu Lê.</a:t>
            </a:r>
            <a:br>
              <a:rPr lang="en-US" sz="3200" b="1">
                <a:solidFill>
                  <a:srgbClr val="E91303"/>
                </a:solidFill>
                <a:latin typeface="Times New Roman" panose="02020603050405020304" pitchFamily="18" charset="0"/>
                <a:cs typeface="Times New Roman" panose="02020603050405020304" pitchFamily="18" charset="0"/>
              </a:rPr>
            </a:br>
            <a:endParaRPr lang="en-US" sz="3200" b="1">
              <a:solidFill>
                <a:srgbClr val="E91303"/>
              </a:solidFill>
              <a:latin typeface="Times New Roman" panose="02020603050405020304" pitchFamily="18" charset="0"/>
              <a:cs typeface="Times New Roman" panose="02020603050405020304" pitchFamily="18" charset="0"/>
            </a:endParaRPr>
          </a:p>
        </p:txBody>
      </p:sp>
      <p:sp>
        <p:nvSpPr>
          <p:cNvPr id="14373" name="Rectangle 37"/>
          <p:cNvSpPr>
            <a:spLocks noChangeArrowheads="1"/>
          </p:cNvSpPr>
          <p:nvPr/>
        </p:nvSpPr>
        <p:spPr bwMode="auto">
          <a:xfrm>
            <a:off x="76200" y="957323"/>
            <a:ext cx="8877300" cy="2057400"/>
          </a:xfrm>
          <a:prstGeom prst="rect">
            <a:avLst/>
          </a:prstGeom>
          <a:noFill/>
          <a:ln w="9525">
            <a:noFill/>
            <a:miter lim="800000"/>
            <a:headEnd/>
            <a:tailEnd/>
          </a:ln>
        </p:spPr>
        <p:txBody>
          <a:bodyPr anchor="ctr"/>
          <a:lstStyle/>
          <a:p>
            <a:pPr eaLnBrk="1" hangingPunct="1"/>
            <a:r>
              <a:rPr lang="en-US" sz="3200">
                <a:solidFill>
                  <a:srgbClr val="0000FF"/>
                </a:solidFill>
                <a:latin typeface="Times New Roman" pitchFamily="18" charset="0"/>
              </a:rPr>
              <a:t> </a:t>
            </a:r>
            <a:r>
              <a:rPr lang="en-US" sz="3200" smtClean="0">
                <a:solidFill>
                  <a:srgbClr val="0000FF"/>
                </a:solidFill>
                <a:latin typeface="Times New Roman" pitchFamily="18" charset="0"/>
              </a:rPr>
              <a:t>     </a:t>
            </a:r>
            <a:r>
              <a:rPr lang="en-US" sz="3200" b="1" smtClean="0">
                <a:latin typeface="Times New Roman" panose="02020603050405020304" pitchFamily="18" charset="0"/>
                <a:cs typeface="Times New Roman" panose="02020603050405020304" pitchFamily="18" charset="0"/>
              </a:rPr>
              <a:t>Dựa </a:t>
            </a:r>
            <a:r>
              <a:rPr lang="en-US" sz="3200" b="1">
                <a:latin typeface="Times New Roman" pitchFamily="18" charset="0"/>
                <a:cs typeface="Times New Roman" panose="02020603050405020304" pitchFamily="18" charset="0"/>
              </a:rPr>
              <a:t>vào nội dung </a:t>
            </a:r>
            <a:r>
              <a:rPr lang="en-US" sz="3200" b="1" smtClean="0">
                <a:latin typeface="Times New Roman" pitchFamily="18" charset="0"/>
                <a:cs typeface="Times New Roman" panose="02020603050405020304" pitchFamily="18" charset="0"/>
              </a:rPr>
              <a:t>em vừa đọc, hãy nêu tên các tác </a:t>
            </a:r>
            <a:r>
              <a:rPr lang="en-US" sz="3200" b="1">
                <a:latin typeface="Times New Roman" panose="02020603050405020304" pitchFamily="18" charset="0"/>
                <a:cs typeface="Times New Roman" panose="02020603050405020304" pitchFamily="18" charset="0"/>
              </a:rPr>
              <a:t>giả của các công trình khoa học </a:t>
            </a:r>
            <a:r>
              <a:rPr lang="en-US" sz="3200" b="1" smtClean="0">
                <a:latin typeface="Times New Roman" panose="02020603050405020304" pitchFamily="18" charset="0"/>
                <a:cs typeface="Times New Roman" panose="02020603050405020304" pitchFamily="18" charset="0"/>
              </a:rPr>
              <a:t>tiêu </a:t>
            </a:r>
            <a:r>
              <a:rPr lang="en-US" sz="3200" b="1">
                <a:latin typeface="Times New Roman" panose="02020603050405020304" pitchFamily="18" charset="0"/>
                <a:cs typeface="Times New Roman" panose="02020603050405020304" pitchFamily="18" charset="0"/>
              </a:rPr>
              <a:t>biểu thời Hậu </a:t>
            </a:r>
            <a:r>
              <a:rPr lang="en-US" sz="3200" b="1" smtClean="0">
                <a:latin typeface="Times New Roman" panose="02020603050405020304" pitchFamily="18" charset="0"/>
                <a:cs typeface="Times New Roman" panose="02020603050405020304" pitchFamily="18" charset="0"/>
              </a:rPr>
              <a:t>Lê ?</a:t>
            </a:r>
            <a:endParaRPr lang="en-US" sz="3200" b="1">
              <a:latin typeface="Times New Roman" pitchFamily="18" charset="0"/>
              <a:cs typeface="Times New Roman" panose="02020603050405020304" pitchFamily="18" charset="0"/>
            </a:endParaRPr>
          </a:p>
        </p:txBody>
      </p:sp>
      <p:cxnSp>
        <p:nvCxnSpPr>
          <p:cNvPr id="5" name="Straight Connector 4"/>
          <p:cNvCxnSpPr/>
          <p:nvPr/>
        </p:nvCxnSpPr>
        <p:spPr>
          <a:xfrm>
            <a:off x="6932753" y="1657350"/>
            <a:ext cx="1220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73"/>
                                        </p:tgtEl>
                                        <p:attrNameLst>
                                          <p:attrName>style.visibility</p:attrName>
                                        </p:attrNameLst>
                                      </p:cBhvr>
                                      <p:to>
                                        <p:strVal val="visible"/>
                                      </p:to>
                                    </p:set>
                                    <p:anim calcmode="lin" valueType="num">
                                      <p:cBhvr>
                                        <p:cTn id="7" dur="500" fill="hold"/>
                                        <p:tgtEl>
                                          <p:spTgt spid="14373"/>
                                        </p:tgtEl>
                                        <p:attrNameLst>
                                          <p:attrName>ppt_w</p:attrName>
                                        </p:attrNameLst>
                                      </p:cBhvr>
                                      <p:tavLst>
                                        <p:tav tm="0">
                                          <p:val>
                                            <p:fltVal val="0"/>
                                          </p:val>
                                        </p:tav>
                                        <p:tav tm="100000">
                                          <p:val>
                                            <p:strVal val="#ppt_w"/>
                                          </p:val>
                                        </p:tav>
                                      </p:tavLst>
                                    </p:anim>
                                    <p:anim calcmode="lin" valueType="num">
                                      <p:cBhvr>
                                        <p:cTn id="8" dur="500" fill="hold"/>
                                        <p:tgtEl>
                                          <p:spTgt spid="1437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886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3886201" y="0"/>
            <a:ext cx="51815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sz="2000" b="1" i="1" smtClean="0">
                <a:solidFill>
                  <a:srgbClr val="202122"/>
                </a:solidFill>
                <a:latin typeface="Times New Roman" panose="02020603050405020304" pitchFamily="18" charset="0"/>
                <a:cs typeface="Times New Roman" panose="02020603050405020304" pitchFamily="18" charset="0"/>
              </a:rPr>
              <a:t>Ngô Sĩ Liên</a:t>
            </a:r>
            <a:r>
              <a:rPr lang="vi-VN" altLang="en-US" sz="2000" b="1">
                <a:solidFill>
                  <a:srgbClr val="202122"/>
                </a:solidFill>
                <a:latin typeface="Times New Roman" panose="02020603050405020304" pitchFamily="18" charset="0"/>
                <a:cs typeface="Times New Roman" panose="02020603050405020304" pitchFamily="18" charset="0"/>
              </a:rPr>
              <a:t> </a:t>
            </a:r>
            <a:r>
              <a:rPr lang="en-US" altLang="en-US" sz="2000" b="1" smtClean="0">
                <a:solidFill>
                  <a:schemeClr val="accent1">
                    <a:lumMod val="50000"/>
                  </a:schemeClr>
                </a:solidFill>
                <a:latin typeface="Times New Roman" panose="02020603050405020304" pitchFamily="18" charset="0"/>
                <a:cs typeface="Times New Roman" panose="02020603050405020304" pitchFamily="18" charset="0"/>
              </a:rPr>
              <a:t>( 1400 – 1499 </a:t>
            </a:r>
            <a:r>
              <a:rPr lang="en-US" altLang="en-US" sz="2000" b="1" smtClean="0">
                <a:latin typeface="Times New Roman" panose="02020603050405020304" pitchFamily="18" charset="0"/>
                <a:cs typeface="Times New Roman" panose="02020603050405020304" pitchFamily="18" charset="0"/>
              </a:rPr>
              <a:t>), quê gốc ở Hà Tây (cũ)</a:t>
            </a:r>
            <a:r>
              <a:rPr lang="en-US" sz="2000" b="1" smtClean="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là nhà sử học thời Lê sơ, sống vào thế kỷ </a:t>
            </a:r>
            <a:r>
              <a:rPr lang="en-US" sz="2000" b="1" smtClean="0">
                <a:latin typeface="Times New Roman" panose="02020603050405020304" pitchFamily="18" charset="0"/>
                <a:cs typeface="Times New Roman" panose="02020603050405020304" pitchFamily="18" charset="0"/>
              </a:rPr>
              <a:t>XV. </a:t>
            </a:r>
            <a:r>
              <a:rPr lang="en-US" sz="2000" b="1">
                <a:latin typeface="Times New Roman" panose="02020603050405020304" pitchFamily="18" charset="0"/>
                <a:cs typeface="Times New Roman" panose="02020603050405020304" pitchFamily="18" charset="0"/>
              </a:rPr>
              <a:t>Ông là người có công lớn trong việc biên soạn bộ Đại Việt sử ký toàn thư - bộ quốc sử chính thống cũ nhất của Việt Nam mà còn </a:t>
            </a:r>
            <a:r>
              <a:rPr lang="en-US" sz="2000" b="1" smtClean="0">
                <a:latin typeface="Times New Roman" panose="02020603050405020304" pitchFamily="18" charset="0"/>
                <a:cs typeface="Times New Roman" panose="02020603050405020304" pitchFamily="18" charset="0"/>
              </a:rPr>
              <a:t>nguyên vẹn và được </a:t>
            </a:r>
            <a:r>
              <a:rPr lang="en-US" sz="2000" b="1">
                <a:latin typeface="Times New Roman" panose="02020603050405020304" pitchFamily="18" charset="0"/>
                <a:cs typeface="Times New Roman" panose="02020603050405020304" pitchFamily="18" charset="0"/>
              </a:rPr>
              <a:t>lưu </a:t>
            </a:r>
            <a:r>
              <a:rPr lang="en-US" sz="2000" b="1" smtClean="0">
                <a:latin typeface="Times New Roman" panose="02020603050405020304" pitchFamily="18" charset="0"/>
                <a:cs typeface="Times New Roman" panose="02020603050405020304" pitchFamily="18" charset="0"/>
              </a:rPr>
              <a:t>truyền </a:t>
            </a:r>
            <a:r>
              <a:rPr lang="en-US" sz="2000" b="1">
                <a:latin typeface="Times New Roman" panose="02020603050405020304" pitchFamily="18" charset="0"/>
                <a:cs typeface="Times New Roman" panose="02020603050405020304" pitchFamily="18" charset="0"/>
              </a:rPr>
              <a:t>tới ngày </a:t>
            </a:r>
            <a:r>
              <a:rPr lang="en-US" sz="2000" b="1" smtClean="0">
                <a:latin typeface="Times New Roman" panose="02020603050405020304" pitchFamily="18" charset="0"/>
                <a:cs typeface="Times New Roman" panose="02020603050405020304" pitchFamily="18" charset="0"/>
              </a:rPr>
              <a:t>nay. </a:t>
            </a:r>
            <a:endParaRPr lang="en-US" altLang="en-US" sz="2000" b="1" smtClean="0">
              <a:latin typeface="Times New Roman" panose="02020603050405020304" pitchFamily="18" charset="0"/>
              <a:cs typeface="Times New Roman" panose="02020603050405020304" pitchFamily="18" charset="0"/>
            </a:endParaRPr>
          </a:p>
        </p:txBody>
      </p:sp>
      <p:pic>
        <p:nvPicPr>
          <p:cNvPr id="7" name="Picture 1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4550"/>
            <a:ext cx="426749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s://upload.wikimedia.org/wikipedia/commons/thumb/6/69/DaiVietSuKyToanThu-Vol11.jpg/220px-DaiVietSuKyToanThu-Vol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498" y="2114550"/>
            <a:ext cx="4800302" cy="296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843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Kết quả hình ảnh cho dư địa chí nguyễn tr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267201"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5105400" y="4581025"/>
            <a:ext cx="3609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smtClean="0">
                <a:latin typeface="Times New Roman" pitchFamily="18" charset="0"/>
                <a:cs typeface="Times New Roman" pitchFamily="18" charset="0"/>
              </a:rPr>
              <a:t>      </a:t>
            </a:r>
            <a:r>
              <a:rPr lang="en-US" altLang="en-US" sz="1600" b="1" smtClean="0">
                <a:latin typeface="Times New Roman" pitchFamily="18" charset="0"/>
                <a:cs typeface="Times New Roman" pitchFamily="18" charset="0"/>
              </a:rPr>
              <a:t>Cuốn </a:t>
            </a:r>
            <a:r>
              <a:rPr lang="en-US" altLang="en-US" sz="1600" b="1">
                <a:latin typeface="Times New Roman" pitchFamily="18" charset="0"/>
                <a:cs typeface="Times New Roman" pitchFamily="18" charset="0"/>
              </a:rPr>
              <a:t>địa lí đầu tiên của nước ta.</a:t>
            </a:r>
          </a:p>
        </p:txBody>
      </p:sp>
      <p:pic>
        <p:nvPicPr>
          <p:cNvPr id="6" name="Picture 5" descr="Kết quả hình ảnh cho lam sơn thực lục"/>
          <p:cNvPicPr>
            <a:picLocks noChangeAspect="1" noChangeArrowheads="1"/>
          </p:cNvPicPr>
          <p:nvPr/>
        </p:nvPicPr>
        <p:blipFill>
          <a:blip r:embed="rId3">
            <a:extLst>
              <a:ext uri="{28A0092B-C50C-407E-A947-70E740481C1C}">
                <a14:useLocalDpi xmlns:a14="http://schemas.microsoft.com/office/drawing/2010/main" val="0"/>
              </a:ext>
            </a:extLst>
          </a:blip>
          <a:srcRect l="5241" t="1659" r="6360" b="3319"/>
          <a:stretch>
            <a:fillRect/>
          </a:stretch>
        </p:blipFill>
        <p:spPr bwMode="auto">
          <a:xfrm>
            <a:off x="152400" y="-35447"/>
            <a:ext cx="419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8545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5316" y="3019391"/>
            <a:ext cx="900248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sz="2800" smtClean="0">
                <a:solidFill>
                  <a:srgbClr val="202122"/>
                </a:solidFill>
                <a:latin typeface="Times New Roman" panose="02020603050405020304" pitchFamily="18" charset="0"/>
                <a:cs typeface="Times New Roman" panose="02020603050405020304" pitchFamily="18" charset="0"/>
              </a:rPr>
              <a:t>      </a:t>
            </a:r>
            <a:r>
              <a:rPr lang="vi-VN" sz="2000" b="1" i="1">
                <a:latin typeface="Times New Roman" panose="02020603050405020304" pitchFamily="18" charset="0"/>
                <a:cs typeface="Times New Roman" panose="02020603050405020304" pitchFamily="18" charset="0"/>
              </a:rPr>
              <a:t>Lương Thế Vinh </a:t>
            </a:r>
            <a:r>
              <a:rPr lang="vi-VN" sz="2000" b="1">
                <a:solidFill>
                  <a:srgbClr val="0000FF"/>
                </a:solidFill>
                <a:latin typeface="Times New Roman" panose="02020603050405020304" pitchFamily="18" charset="0"/>
                <a:cs typeface="Times New Roman" panose="02020603050405020304" pitchFamily="18" charset="0"/>
              </a:rPr>
              <a:t>(1441-1496</a:t>
            </a:r>
            <a:r>
              <a:rPr lang="vi-VN" sz="2000" b="1" smtClean="0">
                <a:solidFill>
                  <a:srgbClr val="0000FF"/>
                </a:solidFill>
                <a:latin typeface="Times New Roman" panose="02020603050405020304" pitchFamily="18" charset="0"/>
                <a:cs typeface="Times New Roman" panose="02020603050405020304" pitchFamily="18" charset="0"/>
              </a:rPr>
              <a:t>)</a:t>
            </a:r>
            <a:r>
              <a:rPr lang="en-US" sz="2000" b="1" smtClean="0">
                <a:latin typeface="Times New Roman" panose="02020603050405020304" pitchFamily="18" charset="0"/>
                <a:cs typeface="Times New Roman" panose="02020603050405020304" pitchFamily="18" charset="0"/>
              </a:rPr>
              <a:t>, quê gốc ở Nam Định,</a:t>
            </a:r>
            <a:r>
              <a:rPr lang="vi-VN" sz="2000" b="1" smtClean="0">
                <a:latin typeface="Times New Roman" panose="02020603050405020304" pitchFamily="18" charset="0"/>
                <a:cs typeface="Times New Roman" panose="02020603050405020304" pitchFamily="18" charset="0"/>
              </a:rPr>
              <a:t> </a:t>
            </a:r>
            <a:r>
              <a:rPr lang="vi-VN" sz="2000" b="1">
                <a:latin typeface="Times New Roman" panose="02020603050405020304" pitchFamily="18" charset="0"/>
                <a:cs typeface="Times New Roman" panose="02020603050405020304" pitchFamily="18" charset="0"/>
              </a:rPr>
              <a:t>là nhà toán </a:t>
            </a:r>
            <a:r>
              <a:rPr lang="vi-VN" sz="2000" b="1" smtClean="0">
                <a:latin typeface="Times New Roman" panose="02020603050405020304" pitchFamily="18" charset="0"/>
                <a:cs typeface="Times New Roman" panose="02020603050405020304" pitchFamily="18" charset="0"/>
              </a:rPr>
              <a:t>học</a:t>
            </a:r>
            <a:r>
              <a:rPr lang="en-US" sz="2000" b="1" smtClean="0">
                <a:latin typeface="Times New Roman" panose="02020603050405020304" pitchFamily="18" charset="0"/>
                <a:cs typeface="Times New Roman" panose="02020603050405020304" pitchFamily="18" charset="0"/>
              </a:rPr>
              <a:t> </a:t>
            </a:r>
            <a:r>
              <a:rPr lang="vi-VN" sz="2000" b="1" smtClean="0">
                <a:latin typeface="Times New Roman" panose="02020603050405020304" pitchFamily="18" charset="0"/>
                <a:cs typeface="Times New Roman" panose="02020603050405020304" pitchFamily="18" charset="0"/>
              </a:rPr>
              <a:t>nổi </a:t>
            </a:r>
            <a:r>
              <a:rPr lang="vi-VN" sz="2000" b="1">
                <a:latin typeface="Times New Roman" panose="02020603050405020304" pitchFamily="18" charset="0"/>
                <a:cs typeface="Times New Roman" panose="02020603050405020304" pitchFamily="18" charset="0"/>
              </a:rPr>
              <a:t>tiếng thời Lê Sơ. </a:t>
            </a:r>
            <a:r>
              <a:rPr lang="en-US" sz="2000" b="1" smtClean="0">
                <a:latin typeface="Times New Roman" panose="02020603050405020304" pitchFamily="18" charset="0"/>
                <a:cs typeface="Times New Roman" panose="02020603050405020304" pitchFamily="18" charset="0"/>
              </a:rPr>
              <a:t>Ông còn là một nhà văn học có tài, tham gia hội Tao đàn. </a:t>
            </a:r>
            <a:r>
              <a:rPr lang="vi-VN" sz="2000" b="1" smtClean="0">
                <a:latin typeface="Times New Roman" panose="02020603050405020304" pitchFamily="18" charset="0"/>
                <a:cs typeface="Times New Roman" panose="02020603050405020304" pitchFamily="18" charset="0"/>
              </a:rPr>
              <a:t>Lương </a:t>
            </a:r>
            <a:r>
              <a:rPr lang="vi-VN" sz="2000" b="1">
                <a:latin typeface="Times New Roman" panose="02020603050405020304" pitchFamily="18" charset="0"/>
                <a:cs typeface="Times New Roman" panose="02020603050405020304" pitchFamily="18" charset="0"/>
              </a:rPr>
              <a:t>Thế Vinh vẫn được người đời quen gọi là Trạng </a:t>
            </a:r>
            <a:r>
              <a:rPr lang="vi-VN" sz="2000" b="1" smtClean="0">
                <a:latin typeface="Times New Roman" panose="02020603050405020304" pitchFamily="18" charset="0"/>
                <a:cs typeface="Times New Roman" panose="02020603050405020304" pitchFamily="18" charset="0"/>
              </a:rPr>
              <a:t>Lường</a:t>
            </a:r>
            <a:r>
              <a:rPr lang="en-US" sz="2000" b="1" smtClean="0">
                <a:latin typeface="Times New Roman" panose="02020603050405020304" pitchFamily="18" charset="0"/>
                <a:cs typeface="Times New Roman" panose="02020603050405020304" pitchFamily="18" charset="0"/>
              </a:rPr>
              <a:t>. L</a:t>
            </a:r>
            <a:r>
              <a:rPr lang="vi-VN" sz="2000" b="1" smtClean="0">
                <a:latin typeface="Times New Roman" panose="02020603050405020304" pitchFamily="18" charset="0"/>
                <a:cs typeface="Times New Roman" panose="02020603050405020304" pitchFamily="18" charset="0"/>
              </a:rPr>
              <a:t>à </a:t>
            </a:r>
            <a:r>
              <a:rPr lang="vi-VN" sz="2000" b="1">
                <a:latin typeface="Times New Roman" panose="02020603050405020304" pitchFamily="18" charset="0"/>
                <a:cs typeface="Times New Roman" panose="02020603050405020304" pitchFamily="18" charset="0"/>
              </a:rPr>
              <a:t>vì ngay từ nhỏ, ông đã tỏ ra rất giỏi trong việc đo lường. Ông đỗ Trạng nguyên năm 1463 đời vua Lê Thánh Tông. Lương Thế Vinh là tác giả cuốn "Đại thành toán </a:t>
            </a:r>
            <a:r>
              <a:rPr lang="vi-VN" sz="2000" b="1" smtClean="0">
                <a:latin typeface="Times New Roman" panose="02020603050405020304" pitchFamily="18" charset="0"/>
                <a:cs typeface="Times New Roman" panose="02020603050405020304" pitchFamily="18" charset="0"/>
              </a:rPr>
              <a:t>pháp"</a:t>
            </a:r>
            <a:r>
              <a:rPr lang="en-US" sz="2000" b="1" smtClean="0">
                <a:latin typeface="Times New Roman" panose="02020603050405020304" pitchFamily="18" charset="0"/>
                <a:cs typeface="Times New Roman" panose="02020603050405020304" pitchFamily="18" charset="0"/>
              </a:rPr>
              <a:t> - </a:t>
            </a:r>
            <a:r>
              <a:rPr lang="vi-VN" sz="2000" b="1" smtClean="0">
                <a:latin typeface="Times New Roman" panose="02020603050405020304" pitchFamily="18" charset="0"/>
                <a:cs typeface="Times New Roman" panose="02020603050405020304" pitchFamily="18" charset="0"/>
              </a:rPr>
              <a:t> </a:t>
            </a:r>
            <a:r>
              <a:rPr lang="vi-VN" sz="2000" b="1">
                <a:latin typeface="Times New Roman" panose="02020603050405020304" pitchFamily="18" charset="0"/>
                <a:cs typeface="Times New Roman" panose="02020603050405020304" pitchFamily="18" charset="0"/>
              </a:rPr>
              <a:t>cuốn sách dạy toán học đầu tiên của nước ta</a:t>
            </a:r>
            <a:r>
              <a:rPr lang="vi-VN" sz="2000" b="1" smtClean="0">
                <a:latin typeface="Times New Roman" panose="02020603050405020304" pitchFamily="18" charset="0"/>
                <a:cs typeface="Times New Roman" panose="02020603050405020304" pitchFamily="18" charset="0"/>
              </a:rPr>
              <a:t>.</a:t>
            </a:r>
            <a:r>
              <a:rPr lang="en-US" sz="2000" b="1" smtClean="0">
                <a:latin typeface="Times New Roman" panose="02020603050405020304" pitchFamily="18" charset="0"/>
                <a:cs typeface="Times New Roman" panose="02020603050405020304" pitchFamily="18" charset="0"/>
              </a:rPr>
              <a:t> </a:t>
            </a:r>
            <a:endParaRPr lang="en-US" altLang="en-US" sz="2000" b="1" smtClean="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609600" y="1600200"/>
            <a:ext cx="2133600" cy="523220"/>
          </a:xfrm>
          <a:prstGeom prst="rect">
            <a:avLst/>
          </a:prstGeom>
          <a:solidFill>
            <a:schemeClr val="tx2">
              <a:lumMod val="40000"/>
              <a:lumOff val="60000"/>
            </a:schemeClr>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altLang="en-US" sz="2800" b="1">
                <a:latin typeface="Times New Roman" pitchFamily="18" charset="0"/>
                <a:cs typeface="Times New Roman" pitchFamily="18" charset="0"/>
              </a:rPr>
              <a:t>Ngô Sĩ Liên</a:t>
            </a:r>
          </a:p>
        </p:txBody>
      </p:sp>
      <p:pic>
        <p:nvPicPr>
          <p:cNvPr id="8" name="Picture 2" descr="Lương Thế Vinh - Wikiw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9" y="24493"/>
            <a:ext cx="3657599" cy="292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Báo Đà Nẵng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029" y="65314"/>
            <a:ext cx="5072742" cy="28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4724400" y="209550"/>
            <a:ext cx="358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sz="2400" b="1" smtClean="0">
                <a:solidFill>
                  <a:srgbClr val="0000FF"/>
                </a:solidFill>
                <a:latin typeface="Times New Roman" panose="02020603050405020304" pitchFamily="18" charset="0"/>
                <a:cs typeface="Times New Roman" panose="02020603050405020304" pitchFamily="18" charset="0"/>
              </a:rPr>
              <a:t>Đại thành toán pháp</a:t>
            </a:r>
          </a:p>
        </p:txBody>
      </p:sp>
    </p:spTree>
    <p:extLst>
      <p:ext uri="{BB962C8B-B14F-4D97-AF65-F5344CB8AC3E}">
        <p14:creationId xmlns:p14="http://schemas.microsoft.com/office/powerpoint/2010/main" val="3513946114"/>
      </p:ext>
    </p:extLst>
  </p:cSld>
  <p:clrMapOvr>
    <a:masterClrMapping/>
  </p:clrMapOvr>
  <p:timing>
    <p:tnLst>
      <p:par>
        <p:cTn id="1" dur="indefinite" restart="never" nodeType="tmRoot"/>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3242" y="3553187"/>
            <a:ext cx="89383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None/>
            </a:pPr>
            <a:r>
              <a:rPr lang="en-US" sz="2400" b="1" smtClean="0">
                <a:latin typeface="Times New Roman" panose="02020603050405020304" pitchFamily="18" charset="0"/>
                <a:cs typeface="Times New Roman" panose="02020603050405020304" pitchFamily="18" charset="0"/>
              </a:rPr>
              <a:t>    </a:t>
            </a:r>
            <a:r>
              <a:rPr lang="vi-VN" sz="2400" b="1" i="1" smtClean="0">
                <a:latin typeface="Times New Roman" panose="02020603050405020304" pitchFamily="18" charset="0"/>
                <a:cs typeface="Times New Roman" panose="02020603050405020304" pitchFamily="18" charset="0"/>
              </a:rPr>
              <a:t>Lê </a:t>
            </a:r>
            <a:r>
              <a:rPr lang="vi-VN" sz="2400" b="1" i="1">
                <a:latin typeface="Times New Roman" panose="02020603050405020304" pitchFamily="18" charset="0"/>
                <a:cs typeface="Times New Roman" panose="02020603050405020304" pitchFamily="18" charset="0"/>
              </a:rPr>
              <a:t>Hữu Trác </a:t>
            </a:r>
            <a:r>
              <a:rPr lang="en-US" sz="2400" b="1" smtClean="0">
                <a:latin typeface="Times New Roman" panose="02020603050405020304" pitchFamily="18" charset="0"/>
                <a:cs typeface="Times New Roman" panose="02020603050405020304" pitchFamily="18" charset="0"/>
              </a:rPr>
              <a:t>(</a:t>
            </a:r>
            <a:r>
              <a:rPr lang="vi-VN" sz="2400" b="1">
                <a:latin typeface="Times New Roman" panose="02020603050405020304" pitchFamily="18" charset="0"/>
                <a:cs typeface="Times New Roman" panose="02020603050405020304" pitchFamily="18" charset="0"/>
              </a:rPr>
              <a:t>Lê Hữu </a:t>
            </a:r>
            <a:r>
              <a:rPr lang="en-US" sz="2400" b="1" smtClean="0">
                <a:latin typeface="Times New Roman" panose="02020603050405020304" pitchFamily="18" charset="0"/>
                <a:cs typeface="Times New Roman" panose="02020603050405020304" pitchFamily="18" charset="0"/>
              </a:rPr>
              <a:t>Huân) hiệu </a:t>
            </a:r>
            <a:r>
              <a:rPr lang="vi-VN" sz="2400" b="1" smtClean="0">
                <a:latin typeface="Times New Roman" panose="02020603050405020304" pitchFamily="18" charset="0"/>
                <a:cs typeface="Times New Roman" panose="02020603050405020304" pitchFamily="18" charset="0"/>
              </a:rPr>
              <a:t>Hải </a:t>
            </a:r>
            <a:r>
              <a:rPr lang="vi-VN" sz="2400" b="1">
                <a:latin typeface="Times New Roman" panose="02020603050405020304" pitchFamily="18" charset="0"/>
                <a:cs typeface="Times New Roman" panose="02020603050405020304" pitchFamily="18" charset="0"/>
              </a:rPr>
              <a:t>Thượng Lãn </a:t>
            </a:r>
            <a:r>
              <a:rPr lang="vi-VN" sz="2400" b="1" smtClean="0">
                <a:latin typeface="Times New Roman" panose="02020603050405020304" pitchFamily="18" charset="0"/>
                <a:cs typeface="Times New Roman" panose="02020603050405020304" pitchFamily="18" charset="0"/>
              </a:rPr>
              <a:t>Ông</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(12/11/1720 - 1791), quê gốc ở Hà Tĩnh. Ông</a:t>
            </a:r>
            <a:r>
              <a:rPr lang="vi-VN" sz="2400" b="1" smtClean="0">
                <a:latin typeface="Times New Roman" panose="02020603050405020304" pitchFamily="18" charset="0"/>
                <a:cs typeface="Times New Roman" panose="02020603050405020304" pitchFamily="18" charset="0"/>
              </a:rPr>
              <a:t> là </a:t>
            </a:r>
            <a:r>
              <a:rPr lang="vi-VN" sz="2400" b="1">
                <a:latin typeface="Times New Roman" panose="02020603050405020304" pitchFamily="18" charset="0"/>
                <a:cs typeface="Times New Roman" panose="02020603050405020304" pitchFamily="18" charset="0"/>
              </a:rPr>
              <a:t>một danh y </a:t>
            </a:r>
            <a:r>
              <a:rPr lang="en-US" sz="2400" b="1" smtClean="0">
                <a:latin typeface="Times New Roman" panose="02020603050405020304" pitchFamily="18" charset="0"/>
                <a:cs typeface="Times New Roman" panose="02020603050405020304" pitchFamily="18" charset="0"/>
              </a:rPr>
              <a:t>có đức, có tài </a:t>
            </a:r>
            <a:r>
              <a:rPr lang="vi-VN" sz="2400" b="1" smtClean="0">
                <a:latin typeface="Times New Roman" panose="02020603050405020304" pitchFamily="18" charset="0"/>
                <a:cs typeface="Times New Roman" panose="02020603050405020304" pitchFamily="18" charset="0"/>
              </a:rPr>
              <a:t>của </a:t>
            </a:r>
            <a:r>
              <a:rPr lang="vi-VN" sz="2400" b="1">
                <a:latin typeface="Times New Roman" panose="02020603050405020304" pitchFamily="18" charset="0"/>
                <a:cs typeface="Times New Roman" panose="02020603050405020304" pitchFamily="18" charset="0"/>
              </a:rPr>
              <a:t>đất nước. </a:t>
            </a:r>
            <a:r>
              <a:rPr lang="vi-VN" sz="2400" b="1" smtClean="0">
                <a:latin typeface="Times New Roman" panose="02020603050405020304" pitchFamily="18" charset="0"/>
                <a:cs typeface="Times New Roman" panose="02020603050405020304" pitchFamily="18" charset="0"/>
              </a:rPr>
              <a:t>Ông</a:t>
            </a:r>
            <a:r>
              <a:rPr lang="en-US" sz="2400" b="1" smtClean="0">
                <a:latin typeface="Times New Roman" panose="02020603050405020304" pitchFamily="18" charset="0"/>
                <a:cs typeface="Times New Roman" panose="02020603050405020304" pitchFamily="18" charset="0"/>
              </a:rPr>
              <a:t> là tác giả của cuốn sách </a:t>
            </a:r>
            <a:r>
              <a:rPr lang="en-US" sz="2400" smtClean="0">
                <a:latin typeface="Times New Roman" panose="02020603050405020304" pitchFamily="18" charset="0"/>
                <a:cs typeface="Times New Roman" panose="02020603050405020304" pitchFamily="18" charset="0"/>
              </a:rPr>
              <a:t>Hải Thượng Y Tông tâm lĩnh  </a:t>
            </a:r>
            <a:r>
              <a:rPr lang="en-US" sz="2400" b="1" smtClean="0">
                <a:latin typeface="Times New Roman" panose="02020603050405020304" pitchFamily="18" charset="0"/>
                <a:cs typeface="Times New Roman" panose="02020603050405020304" pitchFamily="18" charset="0"/>
              </a:rPr>
              <a:t>–  ghi lại những kiến thức về y học.</a:t>
            </a:r>
            <a:endParaRPr lang="vi-VN" sz="2400" b="1">
              <a:latin typeface="Times New Roman" panose="02020603050405020304" pitchFamily="18" charset="0"/>
              <a:cs typeface="Times New Roman" panose="02020603050405020304" pitchFamily="18" charset="0"/>
            </a:endParaRPr>
          </a:p>
        </p:txBody>
      </p:sp>
      <p:pic>
        <p:nvPicPr>
          <p:cNvPr id="8" name="Picture 4" descr="le-huu-trac"/>
          <p:cNvPicPr>
            <a:picLocks noChangeAspect="1" noChangeArrowheads="1"/>
          </p:cNvPicPr>
          <p:nvPr/>
        </p:nvPicPr>
        <p:blipFill>
          <a:blip r:embed="rId3"/>
          <a:srcRect/>
          <a:stretch>
            <a:fillRect/>
          </a:stretch>
        </p:blipFill>
        <p:spPr bwMode="auto">
          <a:xfrm>
            <a:off x="10886" y="-57150"/>
            <a:ext cx="3341914" cy="3467100"/>
          </a:xfrm>
          <a:prstGeom prst="rect">
            <a:avLst/>
          </a:prstGeom>
          <a:noFill/>
          <a:ln w="9525">
            <a:noFill/>
            <a:miter lim="800000"/>
            <a:headEnd/>
            <a:tailEnd/>
          </a:ln>
        </p:spPr>
      </p:pic>
      <p:sp>
        <p:nvSpPr>
          <p:cNvPr id="9" name="Text Box 4"/>
          <p:cNvSpPr txBox="1">
            <a:spLocks noChangeArrowheads="1"/>
          </p:cNvSpPr>
          <p:nvPr/>
        </p:nvSpPr>
        <p:spPr bwMode="auto">
          <a:xfrm>
            <a:off x="33951" y="2114550"/>
            <a:ext cx="8817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None/>
            </a:pPr>
            <a:r>
              <a:rPr lang="en-US" sz="2400" smtClean="0">
                <a:latin typeface="Times New Roman" panose="02020603050405020304" pitchFamily="18" charset="0"/>
                <a:cs typeface="Times New Roman" panose="02020603050405020304" pitchFamily="18" charset="0"/>
              </a:rPr>
              <a:t>    </a:t>
            </a:r>
            <a:endParaRPr lang="vi-VN" sz="200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679" y="-69850"/>
            <a:ext cx="2746455" cy="346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1" y="-50800"/>
            <a:ext cx="2892344" cy="346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860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438400" y="285750"/>
            <a:ext cx="3810000" cy="584775"/>
          </a:xfrm>
          <a:prstGeom prst="rect">
            <a:avLst/>
          </a:prstGeom>
          <a:noFill/>
          <a:ln w="9525">
            <a:noFill/>
            <a:miter lim="800000"/>
            <a:headEnd/>
            <a:tailEnd/>
          </a:ln>
        </p:spPr>
        <p:txBody>
          <a:bodyPr wrap="square">
            <a:spAutoFit/>
          </a:bodyPr>
          <a:lstStyle/>
          <a:p>
            <a:pPr algn="ctr" eaLnBrk="1" hangingPunct="1"/>
            <a:r>
              <a:rPr lang="en-US" b="1">
                <a:solidFill>
                  <a:srgbClr val="0000FF"/>
                </a:solidFill>
              </a:rPr>
              <a:t>  </a:t>
            </a:r>
            <a:r>
              <a:rPr lang="en-US" sz="3200" b="1" smtClean="0">
                <a:solidFill>
                  <a:srgbClr val="FF0000"/>
                </a:solidFill>
                <a:latin typeface="Times New Roman" panose="02020603050405020304" pitchFamily="18" charset="0"/>
                <a:cs typeface="Times New Roman" panose="02020603050405020304" pitchFamily="18" charset="0"/>
              </a:rPr>
              <a:t>GHI NHỚ/ sgk - 52</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3" name="Text Box 5"/>
          <p:cNvSpPr txBox="1">
            <a:spLocks noChangeArrowheads="1"/>
          </p:cNvSpPr>
          <p:nvPr/>
        </p:nvSpPr>
        <p:spPr bwMode="auto">
          <a:xfrm>
            <a:off x="304800" y="1104900"/>
            <a:ext cx="8763000" cy="2062103"/>
          </a:xfrm>
          <a:prstGeom prst="rect">
            <a:avLst/>
          </a:prstGeom>
          <a:noFill/>
          <a:ln w="9525">
            <a:noFill/>
            <a:miter lim="800000"/>
            <a:headEnd/>
            <a:tailEnd/>
          </a:ln>
        </p:spPr>
        <p:txBody>
          <a:bodyPr wrap="square">
            <a:spAutoFit/>
          </a:bodyPr>
          <a:lstStyle/>
          <a:p>
            <a:pPr eaLnBrk="1" hangingPunct="1"/>
            <a:r>
              <a:rPr lang="en-US" sz="3200" b="1" smtClean="0">
                <a:latin typeface="Times New Roman" panose="02020603050405020304" pitchFamily="18" charset="0"/>
                <a:cs typeface="Times New Roman" panose="02020603050405020304" pitchFamily="18" charset="0"/>
              </a:rPr>
              <a:t>       Dưới thời Hậu Lê (thế kỉ XV), văn học và khoa học của nước ta đã đạt được những thành tựu đáng kể. Nguyễn Trãi và Lê Thánh Tông là những tác giả tiêu biểu trong thời kì đó.</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D09B1A9-6F2C-42E2-BAC6-29A7B09896D4}"/>
              </a:ext>
            </a:extLst>
          </p:cNvPr>
          <p:cNvSpPr/>
          <p:nvPr/>
        </p:nvSpPr>
        <p:spPr>
          <a:xfrm>
            <a:off x="1" y="4698657"/>
            <a:ext cx="7571603" cy="176084"/>
          </a:xfrm>
          <a:prstGeom prst="rect">
            <a:avLst/>
          </a:prstGeom>
          <a:solidFill>
            <a:srgbClr val="FAF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792"/>
            <a:ext cx="9220199" cy="527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7"/>
          <p:cNvSpPr>
            <a:spLocks noChangeArrowheads="1" noChangeShapeType="1" noTextEdit="1"/>
          </p:cNvSpPr>
          <p:nvPr/>
        </p:nvSpPr>
        <p:spPr bwMode="auto">
          <a:xfrm>
            <a:off x="2623457" y="1885950"/>
            <a:ext cx="4039067" cy="581025"/>
          </a:xfrm>
          <a:prstGeom prst="rect">
            <a:avLst/>
          </a:prstGeom>
        </p:spPr>
        <p:txBody>
          <a:bodyPr wrap="none" fromWordArt="1">
            <a:prstTxWarp prst="textPlain">
              <a:avLst>
                <a:gd name="adj" fmla="val 50000"/>
              </a:avLst>
            </a:prstTxWarp>
          </a:bodyPr>
          <a:lstStyle/>
          <a:p>
            <a:pPr algn="ctr"/>
            <a:endParaRPr lang="en-US" sz="54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
        <p:nvSpPr>
          <p:cNvPr id="14" name="Text Box 4"/>
          <p:cNvSpPr txBox="1">
            <a:spLocks noChangeArrowheads="1"/>
          </p:cNvSpPr>
          <p:nvPr/>
        </p:nvSpPr>
        <p:spPr bwMode="auto">
          <a:xfrm>
            <a:off x="1470949" y="2178029"/>
            <a:ext cx="8458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5400" b="1" smtClean="0">
                <a:solidFill>
                  <a:srgbClr val="FF0000"/>
                </a:solidFill>
                <a:latin typeface="Times New Roman" pitchFamily="18" charset="0"/>
              </a:rPr>
              <a:t>KIỂM TRA BÀI CŨ</a:t>
            </a:r>
            <a:endParaRPr lang="en-US" altLang="en-US" sz="5400" b="1">
              <a:solidFill>
                <a:srgbClr val="FF0000"/>
              </a:solidFill>
              <a:latin typeface="Times New Roman" pitchFamily="18" charset="0"/>
            </a:endParaRPr>
          </a:p>
        </p:txBody>
      </p:sp>
    </p:spTree>
    <p:extLst>
      <p:ext uri="{BB962C8B-B14F-4D97-AF65-F5344CB8AC3E}">
        <p14:creationId xmlns:p14="http://schemas.microsoft.com/office/powerpoint/2010/main" val="187416778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76201" y="100122"/>
            <a:ext cx="161260" cy="4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18" tIns="39909" rIns="79818" bIns="39909"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vi-VN" sz="2500">
              <a:latin typeface="Calibri" pitchFamily="34" charset="0"/>
            </a:endParaRPr>
          </a:p>
        </p:txBody>
      </p:sp>
      <p:sp>
        <p:nvSpPr>
          <p:cNvPr id="10243" name="Rectangle 6"/>
          <p:cNvSpPr>
            <a:spLocks noChangeArrowheads="1"/>
          </p:cNvSpPr>
          <p:nvPr/>
        </p:nvSpPr>
        <p:spPr bwMode="auto">
          <a:xfrm>
            <a:off x="76201" y="100122"/>
            <a:ext cx="161260" cy="4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18" tIns="39909" rIns="79818" bIns="39909"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vi-VN" sz="2500">
              <a:latin typeface="Calibri" pitchFamily="34" charset="0"/>
            </a:endParaRPr>
          </a:p>
        </p:txBody>
      </p:sp>
      <p:sp>
        <p:nvSpPr>
          <p:cNvPr id="10244" name="Rectangle 9"/>
          <p:cNvSpPr>
            <a:spLocks noChangeArrowheads="1"/>
          </p:cNvSpPr>
          <p:nvPr/>
        </p:nvSpPr>
        <p:spPr bwMode="auto">
          <a:xfrm>
            <a:off x="76201" y="100122"/>
            <a:ext cx="161260" cy="4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18" tIns="39909" rIns="79818" bIns="39909"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vi-VN" sz="2500">
              <a:latin typeface="Calibri" pitchFamily="34" charset="0"/>
            </a:endParaRPr>
          </a:p>
        </p:txBody>
      </p:sp>
      <p:sp>
        <p:nvSpPr>
          <p:cNvPr id="10245" name="Rectangle 12"/>
          <p:cNvSpPr>
            <a:spLocks noChangeArrowheads="1"/>
          </p:cNvSpPr>
          <p:nvPr/>
        </p:nvSpPr>
        <p:spPr bwMode="auto">
          <a:xfrm>
            <a:off x="76201" y="248354"/>
            <a:ext cx="161260" cy="4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18" tIns="39909" rIns="79818" bIns="39909"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vi-VN" sz="2500">
              <a:latin typeface="Calibri" pitchFamily="34" charset="0"/>
            </a:endParaRPr>
          </a:p>
        </p:txBody>
      </p:sp>
      <p:sp>
        <p:nvSpPr>
          <p:cNvPr id="10246" name="Rectangle 15"/>
          <p:cNvSpPr>
            <a:spLocks noChangeArrowheads="1"/>
          </p:cNvSpPr>
          <p:nvPr/>
        </p:nvSpPr>
        <p:spPr bwMode="auto">
          <a:xfrm>
            <a:off x="76201" y="100122"/>
            <a:ext cx="161260" cy="4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18" tIns="39909" rIns="79818" bIns="39909"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vi-VN" sz="2500">
              <a:latin typeface="Calibri" pitchFamily="34" charset="0"/>
            </a:endParaRPr>
          </a:p>
        </p:txBody>
      </p:sp>
      <p:pic>
        <p:nvPicPr>
          <p:cNvPr id="615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464" y="4564857"/>
            <a:ext cx="3203575"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30"/>
          <p:cNvGrpSpPr>
            <a:grpSpLocks/>
          </p:cNvGrpSpPr>
          <p:nvPr/>
        </p:nvGrpSpPr>
        <p:grpSpPr bwMode="auto">
          <a:xfrm>
            <a:off x="1" y="0"/>
            <a:ext cx="9172575" cy="5143500"/>
            <a:chOff x="0" y="0"/>
            <a:chExt cx="9144000" cy="7010400"/>
          </a:xfrm>
        </p:grpSpPr>
        <p:pic>
          <p:nvPicPr>
            <p:cNvPr id="10253" name="Picture 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02768"/>
              <a:ext cx="2209800" cy="290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3962400"/>
              <a:ext cx="1981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6" descr="BELLBRD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447800" y="32004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16" descr="BELLBRD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7315200" y="32004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6760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9" name="Rectangle 28"/>
          <p:cNvSpPr>
            <a:spLocks noChangeArrowheads="1"/>
          </p:cNvSpPr>
          <p:nvPr/>
        </p:nvSpPr>
        <p:spPr bwMode="auto">
          <a:xfrm>
            <a:off x="76201" y="100122"/>
            <a:ext cx="161260" cy="4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18" tIns="39909" rIns="79818" bIns="39909"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vi-VN" sz="2500">
              <a:latin typeface="Calibri" pitchFamily="34" charset="0"/>
            </a:endParaRPr>
          </a:p>
        </p:txBody>
      </p:sp>
      <p:sp>
        <p:nvSpPr>
          <p:cNvPr id="2" name="Rectangle 1"/>
          <p:cNvSpPr/>
          <p:nvPr/>
        </p:nvSpPr>
        <p:spPr>
          <a:xfrm>
            <a:off x="627448" y="224362"/>
            <a:ext cx="7917680" cy="1311704"/>
          </a:xfrm>
          <a:prstGeom prst="rect">
            <a:avLst/>
          </a:prstGeom>
          <a:noFill/>
        </p:spPr>
        <p:txBody>
          <a:bodyPr lIns="79818" tIns="39909" rIns="79818" bIns="39909">
            <a:spAutoFit/>
          </a:bodyPr>
          <a:lstStyle/>
          <a:p>
            <a:pPr algn="ctr">
              <a:defRPr/>
            </a:pPr>
            <a:r>
              <a:rPr lang="en-US" sz="400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TRÂN TRỌNG CẢM </a:t>
            </a:r>
            <a:r>
              <a:rPr lang="en-US" sz="400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ƠN QÚY THẦY CÔ VÀ CÁC EM !</a:t>
            </a:r>
            <a:endParaRPr lang="en-US" sz="4000" dirty="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sp>
        <p:nvSpPr>
          <p:cNvPr id="3" name="Rectangle 2"/>
          <p:cNvSpPr/>
          <p:nvPr/>
        </p:nvSpPr>
        <p:spPr>
          <a:xfrm>
            <a:off x="1766888" y="2613423"/>
            <a:ext cx="5727700" cy="357596"/>
          </a:xfrm>
          <a:prstGeom prst="rect">
            <a:avLst/>
          </a:prstGeom>
        </p:spPr>
        <p:txBody>
          <a:bodyPr lIns="79818" tIns="39909" rIns="79818" bIns="39909">
            <a:spAutoFit/>
          </a:bodyPr>
          <a:lstStyle/>
          <a:p>
            <a:pPr algn="ctr">
              <a:defRPr/>
            </a:pPr>
            <a:endParaRPr lang="vi-VN" kern="10" dirty="0">
              <a:ln w="9525">
                <a:solidFill>
                  <a:srgbClr val="0000FF"/>
                </a:solidFill>
                <a:round/>
                <a:headEnd/>
                <a:tailEnd/>
              </a:ln>
              <a:solidFill>
                <a:srgbClr val="000000"/>
              </a:solidFill>
              <a:effectLst>
                <a:outerShdw dist="45791" dir="2021404" algn="ctr" rotWithShape="0">
                  <a:srgbClr val="B2B2B2">
                    <a:alpha val="79999"/>
                  </a:srgbClr>
                </a:outerShdw>
              </a:effectLst>
            </a:endParaRPr>
          </a:p>
        </p:txBody>
      </p:sp>
      <p:sp>
        <p:nvSpPr>
          <p:cNvPr id="4" name="Rectangle 3"/>
          <p:cNvSpPr/>
          <p:nvPr/>
        </p:nvSpPr>
        <p:spPr>
          <a:xfrm>
            <a:off x="427038" y="1693069"/>
            <a:ext cx="8407400" cy="2912142"/>
          </a:xfrm>
          <a:prstGeom prst="rect">
            <a:avLst/>
          </a:prstGeom>
        </p:spPr>
        <p:txBody>
          <a:bodyPr lIns="79818" tIns="39909" rIns="79818" bIns="39909">
            <a:spAutoFit/>
          </a:bodyPr>
          <a:lstStyle/>
          <a:p>
            <a:pPr algn="ctr">
              <a:buFont typeface="Arial" charset="0"/>
              <a:buNone/>
              <a:defRPr/>
            </a:pPr>
            <a:r>
              <a:rPr lang="en-US" sz="320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KÍNH CHÚC </a:t>
            </a:r>
            <a:r>
              <a:rPr lang="en-US" sz="320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QUÝ THẦY CÔ CÙNG </a:t>
            </a:r>
            <a:r>
              <a:rPr lang="en-US" sz="320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GIA ĐINH LUÔN LUÔN MẠNH KHỎE, HẠNH PHÚC, AN KHANG, THỊNH VƯỢNG! </a:t>
            </a:r>
          </a:p>
          <a:p>
            <a:pPr algn="ctr">
              <a:buFont typeface="Arial" charset="0"/>
              <a:buNone/>
              <a:defRPr/>
            </a:pPr>
            <a:endParaRPr lang="en-US" sz="320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Font typeface="Arial" charset="0"/>
              <a:buNone/>
              <a:defRPr/>
            </a:pPr>
            <a:r>
              <a:rPr lang="en-US" sz="28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CHÚC CÁC EM </a:t>
            </a:r>
            <a:r>
              <a:rPr lang="en-US" sz="280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LUÔN CHĂM </a:t>
            </a:r>
            <a:r>
              <a:rPr lang="en-US" sz="28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NGOAN </a:t>
            </a:r>
          </a:p>
          <a:p>
            <a:pPr algn="ctr">
              <a:buFont typeface="Arial" charset="0"/>
              <a:buNone/>
              <a:defRPr/>
            </a:pPr>
            <a:r>
              <a:rPr lang="en-US" sz="280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HỌC GIỎI !</a:t>
            </a:r>
            <a:endParaRPr lang="en-US" sz="28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026333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51"/>
                                        </p:tgtEl>
                                        <p:attrNameLst>
                                          <p:attrName>style.visibility</p:attrName>
                                        </p:attrNameLst>
                                      </p:cBhvr>
                                      <p:to>
                                        <p:strVal val="visible"/>
                                      </p:to>
                                    </p:set>
                                    <p:anim calcmode="lin" valueType="num">
                                      <p:cBhvr additive="base">
                                        <p:cTn id="19" dur="500" fill="hold"/>
                                        <p:tgtEl>
                                          <p:spTgt spid="6151"/>
                                        </p:tgtEl>
                                        <p:attrNameLst>
                                          <p:attrName>ppt_x</p:attrName>
                                        </p:attrNameLst>
                                      </p:cBhvr>
                                      <p:tavLst>
                                        <p:tav tm="0">
                                          <p:val>
                                            <p:strVal val="#ppt_x"/>
                                          </p:val>
                                        </p:tav>
                                        <p:tav tm="100000">
                                          <p:val>
                                            <p:strVal val="#ppt_x"/>
                                          </p:val>
                                        </p:tav>
                                      </p:tavLst>
                                    </p:anim>
                                    <p:anim calcmode="lin" valueType="num">
                                      <p:cBhvr additive="base">
                                        <p:cTn id="20" dur="500" fill="hold"/>
                                        <p:tgtEl>
                                          <p:spTgt spid="615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52"/>
                                        </p:tgtEl>
                                        <p:attrNameLst>
                                          <p:attrName>style.visibility</p:attrName>
                                        </p:attrNameLst>
                                      </p:cBhvr>
                                      <p:to>
                                        <p:strVal val="visible"/>
                                      </p:to>
                                    </p:set>
                                    <p:anim calcmode="lin" valueType="num">
                                      <p:cBhvr additive="base">
                                        <p:cTn id="23" dur="500" fill="hold"/>
                                        <p:tgtEl>
                                          <p:spTgt spid="6152"/>
                                        </p:tgtEl>
                                        <p:attrNameLst>
                                          <p:attrName>ppt_x</p:attrName>
                                        </p:attrNameLst>
                                      </p:cBhvr>
                                      <p:tavLst>
                                        <p:tav tm="0">
                                          <p:val>
                                            <p:strVal val="#ppt_x"/>
                                          </p:val>
                                        </p:tav>
                                        <p:tav tm="100000">
                                          <p:val>
                                            <p:strVal val="#ppt_x"/>
                                          </p:val>
                                        </p:tav>
                                      </p:tavLst>
                                    </p:anim>
                                    <p:anim calcmode="lin" valueType="num">
                                      <p:cBhvr additive="base">
                                        <p:cTn id="24"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kids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231" y="2934891"/>
            <a:ext cx="3846902"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descr="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46362" y="3569494"/>
            <a:ext cx="222602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ani-17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04587" y="1113235"/>
            <a:ext cx="2023114"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WordArt 7"/>
          <p:cNvSpPr>
            <a:spLocks noChangeArrowheads="1" noChangeShapeType="1" noTextEdit="1"/>
          </p:cNvSpPr>
          <p:nvPr/>
        </p:nvSpPr>
        <p:spPr bwMode="auto">
          <a:xfrm>
            <a:off x="735244" y="283369"/>
            <a:ext cx="7703351" cy="1977629"/>
          </a:xfrm>
          <a:prstGeom prst="rect">
            <a:avLst/>
          </a:prstGeom>
        </p:spPr>
        <p:txBody>
          <a:bodyPr wrap="none" lIns="68681" tIns="34340" rIns="68681" bIns="34340" fromWordArt="1">
            <a:prstTxWarp prst="textDeflate">
              <a:avLst>
                <a:gd name="adj" fmla="val 18750"/>
              </a:avLst>
            </a:prstTxWarp>
          </a:bodyPr>
          <a:lstStyle/>
          <a:p>
            <a:pPr algn="ctr"/>
            <a:r>
              <a:rPr lang="vi-VN" sz="2100" b="1" kern="10">
                <a:ln w="19050">
                  <a:solidFill>
                    <a:srgbClr val="FF0000"/>
                  </a:solidFill>
                  <a:round/>
                  <a:headEnd/>
                  <a:tailEnd/>
                </a:ln>
                <a:solidFill>
                  <a:srgbClr val="0000CC">
                    <a:alpha val="63136"/>
                  </a:srgbClr>
                </a:solidFill>
                <a:effectLst>
                  <a:outerShdw dist="53882" dir="2700000" algn="ctr" rotWithShape="0">
                    <a:srgbClr val="9999FF">
                      <a:alpha val="79999"/>
                    </a:srgbClr>
                  </a:outerShdw>
                </a:effectLst>
                <a:latin typeface="Times New Roman"/>
                <a:cs typeface="Times New Roman"/>
              </a:rPr>
              <a:t>TRÒ CHƠI: </a:t>
            </a:r>
            <a:endParaRPr lang="en-US" sz="2100" b="1" kern="10">
              <a:ln w="19050">
                <a:solidFill>
                  <a:srgbClr val="FF0000"/>
                </a:solidFill>
                <a:round/>
                <a:headEnd/>
                <a:tailEnd/>
              </a:ln>
              <a:solidFill>
                <a:srgbClr val="0000CC">
                  <a:alpha val="63136"/>
                </a:srgbClr>
              </a:solidFill>
              <a:effectLst>
                <a:outerShdw dist="53882" dir="2700000" algn="ctr" rotWithShape="0">
                  <a:srgbClr val="9999FF">
                    <a:alpha val="79999"/>
                  </a:srgbClr>
                </a:outerShdw>
              </a:effectLst>
              <a:latin typeface="Times New Roman"/>
              <a:cs typeface="Times New Roman"/>
            </a:endParaRPr>
          </a:p>
        </p:txBody>
      </p:sp>
      <p:pic>
        <p:nvPicPr>
          <p:cNvPr id="16390" name="Picture 8" descr="!danc_c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5244" y="3037285"/>
            <a:ext cx="1782012"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zs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03610"/>
            <a:ext cx="2555450" cy="14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3" descr="ani-17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04587" y="-182166"/>
            <a:ext cx="2023114" cy="101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
          <p:cNvSpPr txBox="1">
            <a:spLocks noChangeArrowheads="1"/>
          </p:cNvSpPr>
          <p:nvPr/>
        </p:nvSpPr>
        <p:spPr bwMode="auto">
          <a:xfrm>
            <a:off x="1424952" y="2140594"/>
            <a:ext cx="7733190" cy="99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6000" b="1" smtClean="0">
                <a:solidFill>
                  <a:srgbClr val="FF0000"/>
                </a:solidFill>
                <a:latin typeface="Times New Roman" pitchFamily="18" charset="0"/>
                <a:cs typeface="Times New Roman" pitchFamily="18" charset="0"/>
              </a:rPr>
              <a:t>Ai nhanh – Ai đúng</a:t>
            </a:r>
            <a:endParaRPr lang="en-US" altLang="en-US" sz="6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7131439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62696" y="571500"/>
            <a:ext cx="7494475"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b="1" u="sng">
                <a:solidFill>
                  <a:srgbClr val="0000FF"/>
                </a:solidFill>
                <a:latin typeface="Times New Roman" pitchFamily="18" charset="0"/>
                <a:cs typeface="Times New Roman" pitchFamily="18" charset="0"/>
              </a:rPr>
              <a:t>Câu 1</a:t>
            </a:r>
            <a:r>
              <a:rPr lang="en-US" altLang="en-US" sz="2700" b="1" smtClean="0">
                <a:solidFill>
                  <a:srgbClr val="0000FF"/>
                </a:solidFill>
                <a:latin typeface="Times New Roman" pitchFamily="18" charset="0"/>
                <a:cs typeface="Times New Roman" pitchFamily="18" charset="0"/>
              </a:rPr>
              <a:t> : Lê Lợi lên ngôi vua vào năm nào   ?</a:t>
            </a:r>
            <a:endParaRPr lang="en-US" altLang="en-US" sz="2700" b="1">
              <a:solidFill>
                <a:srgbClr val="0000FF"/>
              </a:solidFill>
              <a:latin typeface="Times New Roman" pitchFamily="18" charset="0"/>
              <a:cs typeface="Times New Roman" pitchFamily="18" charset="0"/>
            </a:endParaRPr>
          </a:p>
        </p:txBody>
      </p:sp>
      <p:sp>
        <p:nvSpPr>
          <p:cNvPr id="20483" name="Text Box 4"/>
          <p:cNvSpPr txBox="1">
            <a:spLocks noChangeArrowheads="1"/>
          </p:cNvSpPr>
          <p:nvPr/>
        </p:nvSpPr>
        <p:spPr bwMode="auto">
          <a:xfrm>
            <a:off x="3124200" y="2246708"/>
            <a:ext cx="1933181" cy="4845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b="1">
                <a:solidFill>
                  <a:srgbClr val="000000"/>
                </a:solidFill>
                <a:latin typeface="Times New Roman" pitchFamily="18" charset="0"/>
                <a:cs typeface="Times New Roman" pitchFamily="18" charset="0"/>
              </a:rPr>
              <a:t>      </a:t>
            </a:r>
            <a:r>
              <a:rPr lang="en-US" altLang="en-US" sz="2700" b="1" smtClean="0">
                <a:solidFill>
                  <a:srgbClr val="000000"/>
                </a:solidFill>
                <a:latin typeface="Times New Roman" pitchFamily="18" charset="0"/>
                <a:cs typeface="Times New Roman" pitchFamily="18" charset="0"/>
              </a:rPr>
              <a:t>  </a:t>
            </a:r>
            <a:r>
              <a:rPr lang="en-US" altLang="en-US" sz="2400" b="1" smtClean="0">
                <a:solidFill>
                  <a:srgbClr val="000000"/>
                </a:solidFill>
                <a:latin typeface="Times New Roman" pitchFamily="18" charset="0"/>
                <a:cs typeface="Times New Roman" pitchFamily="18" charset="0"/>
              </a:rPr>
              <a:t>B</a:t>
            </a:r>
            <a:r>
              <a:rPr lang="en-US" altLang="en-US" sz="2400" b="1">
                <a:solidFill>
                  <a:srgbClr val="000000"/>
                </a:solidFill>
                <a:latin typeface="Times New Roman" pitchFamily="18" charset="0"/>
                <a:cs typeface="Times New Roman" pitchFamily="18" charset="0"/>
              </a:rPr>
              <a:t>.  </a:t>
            </a:r>
            <a:r>
              <a:rPr lang="en-US" altLang="en-US" sz="2400" b="1" smtClean="0">
                <a:solidFill>
                  <a:srgbClr val="000000"/>
                </a:solidFill>
                <a:latin typeface="Times New Roman" pitchFamily="18" charset="0"/>
                <a:cs typeface="Times New Roman" pitchFamily="18" charset="0"/>
              </a:rPr>
              <a:t>1482</a:t>
            </a:r>
            <a:endParaRPr lang="en-US" altLang="en-US" sz="2400" b="1">
              <a:solidFill>
                <a:srgbClr val="000000"/>
              </a:solidFill>
              <a:latin typeface="Times New Roman" pitchFamily="18" charset="0"/>
              <a:cs typeface="Times New Roman" pitchFamily="18" charset="0"/>
            </a:endParaRPr>
          </a:p>
        </p:txBody>
      </p:sp>
      <p:sp>
        <p:nvSpPr>
          <p:cNvPr id="20484" name="Text Box 5"/>
          <p:cNvSpPr txBox="1">
            <a:spLocks noChangeArrowheads="1"/>
          </p:cNvSpPr>
          <p:nvPr/>
        </p:nvSpPr>
        <p:spPr bwMode="auto">
          <a:xfrm>
            <a:off x="5959997" y="2168511"/>
            <a:ext cx="1497374" cy="4845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b="1">
                <a:solidFill>
                  <a:srgbClr val="000000"/>
                </a:solidFill>
                <a:latin typeface="Times New Roman" pitchFamily="18" charset="0"/>
                <a:cs typeface="Times New Roman" pitchFamily="18" charset="0"/>
              </a:rPr>
              <a:t>  </a:t>
            </a:r>
            <a:r>
              <a:rPr lang="en-US" altLang="en-US" sz="2400" b="1">
                <a:solidFill>
                  <a:srgbClr val="000000"/>
                </a:solidFill>
                <a:latin typeface="Times New Roman" pitchFamily="18" charset="0"/>
                <a:cs typeface="Times New Roman" pitchFamily="18" charset="0"/>
              </a:rPr>
              <a:t>C.  </a:t>
            </a:r>
            <a:r>
              <a:rPr lang="en-US" altLang="en-US" sz="2400" b="1" smtClean="0">
                <a:solidFill>
                  <a:srgbClr val="000000"/>
                </a:solidFill>
                <a:latin typeface="Times New Roman" pitchFamily="18" charset="0"/>
                <a:cs typeface="Times New Roman" pitchFamily="18" charset="0"/>
              </a:rPr>
              <a:t>1248</a:t>
            </a:r>
            <a:endParaRPr lang="en-US" altLang="en-US" sz="2400" b="1">
              <a:solidFill>
                <a:srgbClr val="000000"/>
              </a:solidFill>
              <a:latin typeface="Times New Roman" pitchFamily="18" charset="0"/>
              <a:cs typeface="Times New Roman" pitchFamily="18" charset="0"/>
            </a:endParaRPr>
          </a:p>
        </p:txBody>
      </p:sp>
      <p:sp>
        <p:nvSpPr>
          <p:cNvPr id="20485" name="Text Box 8"/>
          <p:cNvSpPr txBox="1">
            <a:spLocks noChangeArrowheads="1"/>
          </p:cNvSpPr>
          <p:nvPr/>
        </p:nvSpPr>
        <p:spPr bwMode="auto">
          <a:xfrm>
            <a:off x="1268774" y="2246710"/>
            <a:ext cx="1626826" cy="4845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b="1">
                <a:solidFill>
                  <a:srgbClr val="000000"/>
                </a:solidFill>
                <a:latin typeface="Times New Roman" pitchFamily="18" charset="0"/>
                <a:cs typeface="Times New Roman" pitchFamily="18" charset="0"/>
              </a:rPr>
              <a:t> </a:t>
            </a:r>
            <a:r>
              <a:rPr lang="en-US" altLang="en-US" sz="2400" b="1">
                <a:solidFill>
                  <a:srgbClr val="000000"/>
                </a:solidFill>
                <a:latin typeface="Times New Roman" pitchFamily="18" charset="0"/>
                <a:cs typeface="Times New Roman" pitchFamily="18" charset="0"/>
              </a:rPr>
              <a:t>A.    </a:t>
            </a:r>
            <a:r>
              <a:rPr lang="en-US" altLang="en-US" sz="2400" b="1" smtClean="0">
                <a:solidFill>
                  <a:srgbClr val="000000"/>
                </a:solidFill>
                <a:latin typeface="Times New Roman" pitchFamily="18" charset="0"/>
                <a:cs typeface="Times New Roman" pitchFamily="18" charset="0"/>
              </a:rPr>
              <a:t>1428</a:t>
            </a:r>
            <a:endParaRPr lang="en-US" altLang="en-US" sz="2400" b="1">
              <a:solidFill>
                <a:srgbClr val="000000"/>
              </a:solidFill>
              <a:latin typeface="Times New Roman" pitchFamily="18" charset="0"/>
              <a:cs typeface="Times New Roman" pitchFamily="18" charset="0"/>
            </a:endParaRPr>
          </a:p>
        </p:txBody>
      </p:sp>
      <p:sp>
        <p:nvSpPr>
          <p:cNvPr id="36886" name="AutoShape 22"/>
          <p:cNvSpPr>
            <a:spLocks noChangeArrowheads="1"/>
          </p:cNvSpPr>
          <p:nvPr/>
        </p:nvSpPr>
        <p:spPr bwMode="auto">
          <a:xfrm rot="-238644">
            <a:off x="1290258" y="2295525"/>
            <a:ext cx="627822" cy="457200"/>
          </a:xfrm>
          <a:prstGeom prst="wedgeEllipseCallout">
            <a:avLst>
              <a:gd name="adj1" fmla="val -10037"/>
              <a:gd name="adj2" fmla="val -151565"/>
            </a:avLst>
          </a:prstGeom>
          <a:solidFill>
            <a:srgbClr val="00FFFF"/>
          </a:solidFill>
          <a:ln w="9525">
            <a:solidFill>
              <a:schemeClr val="tx1"/>
            </a:solidFill>
            <a:miter lim="800000"/>
            <a:headEnd/>
            <a:tailEnd/>
          </a:ln>
        </p:spPr>
        <p:txBody>
          <a:bodyPr lIns="68681" tIns="34340" rIns="68681" bIns="3434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solidFill>
                  <a:srgbClr val="FF0000"/>
                </a:solidFill>
                <a:latin typeface="Times New Roman" pitchFamily="18" charset="0"/>
                <a:cs typeface="Times New Roman" pitchFamily="18" charset="0"/>
              </a:rPr>
              <a:t>A</a:t>
            </a:r>
          </a:p>
        </p:txBody>
      </p:sp>
      <p:pic>
        <p:nvPicPr>
          <p:cNvPr id="9" name="Picture 19" descr="bunny_thumping_foot_md_clr"/>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390301" y="1190625"/>
            <a:ext cx="1062284"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10 GIÂ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58000" y="3105150"/>
            <a:ext cx="487363" cy="487363"/>
          </a:xfrm>
          <a:prstGeom prst="rect">
            <a:avLst/>
          </a:prstGeom>
        </p:spPr>
      </p:pic>
    </p:spTree>
    <p:extLst>
      <p:ext uri="{BB962C8B-B14F-4D97-AF65-F5344CB8AC3E}">
        <p14:creationId xmlns:p14="http://schemas.microsoft.com/office/powerpoint/2010/main" val="2185421862"/>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86"/>
                                        </p:tgtEl>
                                        <p:attrNameLst>
                                          <p:attrName>style.visibility</p:attrName>
                                        </p:attrNameLst>
                                      </p:cBhvr>
                                      <p:to>
                                        <p:strVal val="visible"/>
                                      </p:to>
                                    </p:set>
                                    <p:animEffect transition="in" filter="diamond(in)">
                                      <p:cBhvr>
                                        <p:cTn id="7" dur="2000"/>
                                        <p:tgtEl>
                                          <p:spTgt spid="36886"/>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par>
                                <p:cTn id="8" presetID="8"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3609"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368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 y="285750"/>
            <a:ext cx="8763000" cy="5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b="1" u="sng" smtClean="0">
                <a:solidFill>
                  <a:srgbClr val="0000FF"/>
                </a:solidFill>
                <a:latin typeface="Times New Roman" pitchFamily="18" charset="0"/>
                <a:cs typeface="Times New Roman" pitchFamily="18" charset="0"/>
              </a:rPr>
              <a:t>Câu 2</a:t>
            </a:r>
            <a:r>
              <a:rPr lang="en-US" altLang="en-US" sz="2700" b="1" smtClean="0">
                <a:solidFill>
                  <a:srgbClr val="0000FF"/>
                </a:solidFill>
                <a:latin typeface="Times New Roman" pitchFamily="18" charset="0"/>
                <a:cs typeface="Times New Roman" pitchFamily="18" charset="0"/>
              </a:rPr>
              <a:t>: </a:t>
            </a:r>
            <a:r>
              <a:rPr lang="en-US" sz="2800" b="1" smtClean="0">
                <a:solidFill>
                  <a:srgbClr val="0000FF"/>
                </a:solidFill>
                <a:latin typeface="Times New Roman" panose="02020603050405020304" pitchFamily="18" charset="0"/>
                <a:cs typeface="Times New Roman" panose="02020603050405020304" pitchFamily="18" charset="0"/>
              </a:rPr>
              <a:t>Bản </a:t>
            </a:r>
            <a:r>
              <a:rPr lang="en-US" sz="2800" b="1">
                <a:solidFill>
                  <a:srgbClr val="0000FF"/>
                </a:solidFill>
                <a:latin typeface="Times New Roman" panose="02020603050405020304" pitchFamily="18" charset="0"/>
                <a:cs typeface="Times New Roman" panose="02020603050405020304" pitchFamily="18" charset="0"/>
              </a:rPr>
              <a:t>đồ đầu tiên của nước ta có tên là gì</a:t>
            </a:r>
            <a:r>
              <a:rPr lang="en-US" sz="2800" b="1" smtClean="0">
                <a:solidFill>
                  <a:srgbClr val="0000FF"/>
                </a:solidFill>
                <a:latin typeface="Times New Roman" panose="02020603050405020304" pitchFamily="18" charset="0"/>
                <a:cs typeface="Times New Roman" panose="02020603050405020304" pitchFamily="18" charset="0"/>
              </a:rPr>
              <a:t>?</a:t>
            </a:r>
            <a:endParaRPr lang="en-US" sz="2800">
              <a:solidFill>
                <a:srgbClr val="0000FF"/>
              </a:solidFill>
              <a:latin typeface="Times New Roman" panose="02020603050405020304" pitchFamily="18" charset="0"/>
              <a:cs typeface="Times New Roman" panose="02020603050405020304" pitchFamily="18" charset="0"/>
            </a:endParaRPr>
          </a:p>
        </p:txBody>
      </p:sp>
      <p:sp>
        <p:nvSpPr>
          <p:cNvPr id="21507" name="Text Box 4"/>
          <p:cNvSpPr txBox="1">
            <a:spLocks noChangeArrowheads="1"/>
          </p:cNvSpPr>
          <p:nvPr/>
        </p:nvSpPr>
        <p:spPr bwMode="auto">
          <a:xfrm>
            <a:off x="571500" y="1123950"/>
            <a:ext cx="7924800" cy="43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a:solidFill>
                  <a:srgbClr val="000000"/>
                </a:solidFill>
                <a:latin typeface="Times New Roman" pitchFamily="18" charset="0"/>
                <a:cs typeface="Times New Roman" pitchFamily="18" charset="0"/>
              </a:rPr>
              <a:t>A. </a:t>
            </a:r>
            <a:r>
              <a:rPr lang="en-US" sz="2400" b="1">
                <a:latin typeface="Times New Roman" panose="02020603050405020304" pitchFamily="18" charset="0"/>
                <a:cs typeface="Times New Roman" panose="02020603050405020304" pitchFamily="18" charset="0"/>
              </a:rPr>
              <a:t>Bản đồ Việt Nam.</a:t>
            </a:r>
          </a:p>
        </p:txBody>
      </p:sp>
      <p:sp>
        <p:nvSpPr>
          <p:cNvPr id="21508" name="Text Box 5"/>
          <p:cNvSpPr txBox="1">
            <a:spLocks noChangeArrowheads="1"/>
          </p:cNvSpPr>
          <p:nvPr/>
        </p:nvSpPr>
        <p:spPr bwMode="auto">
          <a:xfrm>
            <a:off x="2548842" y="3616194"/>
            <a:ext cx="5943600" cy="43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a:solidFill>
                  <a:srgbClr val="000000"/>
                </a:solidFill>
                <a:latin typeface="Times New Roman" pitchFamily="18" charset="0"/>
                <a:cs typeface="Times New Roman" pitchFamily="18" charset="0"/>
              </a:rPr>
              <a:t>C. </a:t>
            </a:r>
            <a:r>
              <a:rPr lang="en-US" sz="2400" b="1">
                <a:latin typeface="Times New Roman" panose="02020603050405020304" pitchFamily="18" charset="0"/>
                <a:cs typeface="Times New Roman" panose="02020603050405020304" pitchFamily="18" charset="0"/>
              </a:rPr>
              <a:t>Bản đồ </a:t>
            </a:r>
            <a:r>
              <a:rPr lang="en-US" sz="2400" b="1" smtClean="0">
                <a:latin typeface="Times New Roman" panose="02020603050405020304" pitchFamily="18" charset="0"/>
                <a:cs typeface="Times New Roman" panose="02020603050405020304" pitchFamily="18" charset="0"/>
              </a:rPr>
              <a:t>Đại Việt</a:t>
            </a:r>
            <a:r>
              <a:rPr lang="en-US" sz="2400" b="1">
                <a:latin typeface="Times New Roman" panose="02020603050405020304" pitchFamily="18" charset="0"/>
                <a:cs typeface="Times New Roman" panose="02020603050405020304" pitchFamily="18" charset="0"/>
              </a:rPr>
              <a:t>.</a:t>
            </a:r>
            <a:endParaRPr lang="en-US" altLang="en-US" sz="2400" b="1">
              <a:solidFill>
                <a:srgbClr val="000000"/>
              </a:solidFill>
              <a:latin typeface="Times New Roman" pitchFamily="18" charset="0"/>
              <a:cs typeface="Times New Roman" pitchFamily="18" charset="0"/>
            </a:endParaRPr>
          </a:p>
        </p:txBody>
      </p:sp>
      <p:sp>
        <p:nvSpPr>
          <p:cNvPr id="21509" name="Text Box 6"/>
          <p:cNvSpPr txBox="1">
            <a:spLocks noChangeArrowheads="1"/>
          </p:cNvSpPr>
          <p:nvPr/>
        </p:nvSpPr>
        <p:spPr bwMode="auto">
          <a:xfrm>
            <a:off x="1782466" y="2434828"/>
            <a:ext cx="6843349" cy="43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smtClean="0">
                <a:latin typeface="Times New Roman" panose="02020603050405020304" pitchFamily="18" charset="0"/>
                <a:cs typeface="Times New Roman" panose="02020603050405020304" pitchFamily="18" charset="0"/>
              </a:rPr>
              <a:t>B.  Bản </a:t>
            </a:r>
            <a:r>
              <a:rPr lang="en-US" sz="2400" b="1">
                <a:latin typeface="Times New Roman" panose="02020603050405020304" pitchFamily="18" charset="0"/>
                <a:cs typeface="Times New Roman" panose="02020603050405020304" pitchFamily="18" charset="0"/>
              </a:rPr>
              <a:t>đồ Hồng Đức.</a:t>
            </a:r>
            <a:endParaRPr lang="en-US" altLang="en-US" sz="2400" b="1">
              <a:solidFill>
                <a:srgbClr val="000000"/>
              </a:solidFill>
              <a:latin typeface="Times New Roman" pitchFamily="18" charset="0"/>
              <a:cs typeface="Times New Roman" pitchFamily="18" charset="0"/>
            </a:endParaRPr>
          </a:p>
        </p:txBody>
      </p:sp>
      <p:pic>
        <p:nvPicPr>
          <p:cNvPr id="37907" name="Picture 19" descr="bunny_thumping_foot_md_clr"/>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563266" y="1683438"/>
            <a:ext cx="1219200" cy="156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8" name="AutoShape 20"/>
          <p:cNvSpPr>
            <a:spLocks noChangeArrowheads="1"/>
          </p:cNvSpPr>
          <p:nvPr/>
        </p:nvSpPr>
        <p:spPr bwMode="auto">
          <a:xfrm>
            <a:off x="1600200" y="2357703"/>
            <a:ext cx="556207" cy="592931"/>
          </a:xfrm>
          <a:prstGeom prst="wedgeEllipseCallout">
            <a:avLst>
              <a:gd name="adj1" fmla="val -78634"/>
              <a:gd name="adj2" fmla="val 74699"/>
            </a:avLst>
          </a:prstGeom>
          <a:solidFill>
            <a:srgbClr val="00FFFF"/>
          </a:solidFill>
          <a:ln w="9525">
            <a:solidFill>
              <a:schemeClr val="tx1"/>
            </a:solidFill>
            <a:miter lim="800000"/>
            <a:headEnd/>
            <a:tailEnd/>
          </a:ln>
        </p:spPr>
        <p:txBody>
          <a:bodyPr lIns="68681" tIns="34340" rIns="68681" bIns="3434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700" b="1">
                <a:solidFill>
                  <a:srgbClr val="000000"/>
                </a:solidFill>
                <a:latin typeface="Times New Roman" pitchFamily="18" charset="0"/>
                <a:cs typeface="Times New Roman" pitchFamily="18" charset="0"/>
              </a:rPr>
              <a:t>B</a:t>
            </a:r>
          </a:p>
        </p:txBody>
      </p:sp>
      <p:pic>
        <p:nvPicPr>
          <p:cNvPr id="3" name="10 GIÂ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8937" y="1683438"/>
            <a:ext cx="487363" cy="487363"/>
          </a:xfrm>
          <a:prstGeom prst="rect">
            <a:avLst/>
          </a:prstGeom>
        </p:spPr>
      </p:pic>
    </p:spTree>
    <p:extLst>
      <p:ext uri="{BB962C8B-B14F-4D97-AF65-F5344CB8AC3E}">
        <p14:creationId xmlns:p14="http://schemas.microsoft.com/office/powerpoint/2010/main" val="428008728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908"/>
                                        </p:tgtEl>
                                        <p:attrNameLst>
                                          <p:attrName>style.visibility</p:attrName>
                                        </p:attrNameLst>
                                      </p:cBhvr>
                                      <p:to>
                                        <p:strVal val="visible"/>
                                      </p:to>
                                    </p:set>
                                    <p:animEffect transition="in" filter="diamond(in)">
                                      <p:cBhvr>
                                        <p:cTn id="7" dur="2000"/>
                                        <p:tgtEl>
                                          <p:spTgt spid="37908"/>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par>
                                <p:cTn id="8" presetID="8" presetClass="entr" presetSubtype="16" fill="hold" nodeType="withEffect">
                                  <p:stCondLst>
                                    <p:cond delay="0"/>
                                  </p:stCondLst>
                                  <p:childTnLst>
                                    <p:set>
                                      <p:cBhvr>
                                        <p:cTn id="9" dur="1" fill="hold">
                                          <p:stCondLst>
                                            <p:cond delay="0"/>
                                          </p:stCondLst>
                                        </p:cTn>
                                        <p:tgtEl>
                                          <p:spTgt spid="37907"/>
                                        </p:tgtEl>
                                        <p:attrNameLst>
                                          <p:attrName>style.visibility</p:attrName>
                                        </p:attrNameLst>
                                      </p:cBhvr>
                                      <p:to>
                                        <p:strVal val="visible"/>
                                      </p:to>
                                    </p:set>
                                    <p:animEffect transition="in" filter="diamond(in)">
                                      <p:cBhvr>
                                        <p:cTn id="10" dur="20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3609"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379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349316" y="1338100"/>
            <a:ext cx="8382133" cy="80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smtClean="0">
                <a:latin typeface="Times New Roman" panose="02020603050405020304" pitchFamily="18" charset="0"/>
                <a:cs typeface="Times New Roman" panose="02020603050405020304" pitchFamily="18" charset="0"/>
              </a:rPr>
              <a:t>A. Mở </a:t>
            </a:r>
            <a:r>
              <a:rPr lang="en-US" sz="2400" b="1">
                <a:latin typeface="Times New Roman" panose="02020603050405020304" pitchFamily="18" charset="0"/>
                <a:cs typeface="Times New Roman" panose="02020603050405020304" pitchFamily="18" charset="0"/>
              </a:rPr>
              <a:t>trường đón nhận cả con cháu vua, quan lại và cả con em thường dân.</a:t>
            </a:r>
          </a:p>
        </p:txBody>
      </p:sp>
      <p:sp>
        <p:nvSpPr>
          <p:cNvPr id="19459" name="Text Box 4"/>
          <p:cNvSpPr txBox="1">
            <a:spLocks noChangeArrowheads="1"/>
          </p:cNvSpPr>
          <p:nvPr/>
        </p:nvSpPr>
        <p:spPr bwMode="auto">
          <a:xfrm>
            <a:off x="2153214" y="3259931"/>
            <a:ext cx="5372294" cy="43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a:solidFill>
                  <a:srgbClr val="000000"/>
                </a:solidFill>
                <a:latin typeface="Times New Roman" pitchFamily="18" charset="0"/>
                <a:cs typeface="Times New Roman" pitchFamily="18" charset="0"/>
              </a:rPr>
              <a:t>C.   </a:t>
            </a:r>
            <a:r>
              <a:rPr lang="en-US" altLang="en-US" sz="2400" b="1" smtClean="0">
                <a:solidFill>
                  <a:srgbClr val="000000"/>
                </a:solidFill>
                <a:latin typeface="Times New Roman" pitchFamily="18" charset="0"/>
                <a:cs typeface="Times New Roman" pitchFamily="18" charset="0"/>
              </a:rPr>
              <a:t>Cả hai ý trên</a:t>
            </a:r>
            <a:endParaRPr lang="en-US" altLang="en-US" sz="2700" b="1">
              <a:solidFill>
                <a:srgbClr val="000000"/>
              </a:solidFill>
              <a:latin typeface="Times New Roman" pitchFamily="18" charset="0"/>
              <a:cs typeface="Times New Roman" pitchFamily="18" charset="0"/>
            </a:endParaRPr>
          </a:p>
        </p:txBody>
      </p:sp>
      <p:sp>
        <p:nvSpPr>
          <p:cNvPr id="19460" name="Text Box 5"/>
          <p:cNvSpPr txBox="1">
            <a:spLocks noChangeArrowheads="1"/>
          </p:cNvSpPr>
          <p:nvPr/>
        </p:nvSpPr>
        <p:spPr bwMode="auto">
          <a:xfrm>
            <a:off x="1447800" y="2419350"/>
            <a:ext cx="8640876" cy="43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smtClean="0">
                <a:latin typeface="Times New Roman" panose="02020603050405020304" pitchFamily="18" charset="0"/>
                <a:cs typeface="Times New Roman" panose="02020603050405020304" pitchFamily="18" charset="0"/>
              </a:rPr>
              <a:t>B. Mở </a:t>
            </a:r>
            <a:r>
              <a:rPr lang="en-US" sz="2400" b="1">
                <a:latin typeface="Times New Roman" panose="02020603050405020304" pitchFamily="18" charset="0"/>
                <a:cs typeface="Times New Roman" panose="02020603050405020304" pitchFamily="18" charset="0"/>
              </a:rPr>
              <a:t>trường công bên cạnh các lớp học tư của thầy đồ.</a:t>
            </a:r>
          </a:p>
        </p:txBody>
      </p:sp>
      <p:sp>
        <p:nvSpPr>
          <p:cNvPr id="50182" name="Oval 6"/>
          <p:cNvSpPr>
            <a:spLocks noChangeArrowheads="1"/>
          </p:cNvSpPr>
          <p:nvPr/>
        </p:nvSpPr>
        <p:spPr bwMode="auto">
          <a:xfrm>
            <a:off x="2062503" y="3214688"/>
            <a:ext cx="570530" cy="571500"/>
          </a:xfrm>
          <a:prstGeom prst="ellipse">
            <a:avLst/>
          </a:prstGeom>
          <a:solidFill>
            <a:srgbClr val="00FFFF"/>
          </a:solidFill>
          <a:ln w="9525" algn="ctr">
            <a:solidFill>
              <a:srgbClr val="000000"/>
            </a:solidFill>
            <a:round/>
            <a:headEnd/>
            <a:tailEnd/>
          </a:ln>
        </p:spPr>
        <p:txBody>
          <a:bodyPr wrap="none" lIns="68681" tIns="34340" rIns="68681" bIns="3434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solidFill>
                  <a:srgbClr val="FF0000"/>
                </a:solidFill>
                <a:latin typeface="Times New Roman" pitchFamily="18" charset="0"/>
                <a:cs typeface="Times New Roman" pitchFamily="18" charset="0"/>
              </a:rPr>
              <a:t>C</a:t>
            </a:r>
          </a:p>
        </p:txBody>
      </p:sp>
      <p:pic>
        <p:nvPicPr>
          <p:cNvPr id="50183" name="Picture 7" descr="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64295" y="2942096"/>
            <a:ext cx="799697" cy="130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2"/>
          <p:cNvSpPr txBox="1">
            <a:spLocks noChangeArrowheads="1"/>
          </p:cNvSpPr>
          <p:nvPr/>
        </p:nvSpPr>
        <p:spPr bwMode="auto">
          <a:xfrm>
            <a:off x="161133" y="571500"/>
            <a:ext cx="8708344" cy="5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81" tIns="34340" rIns="68681" bIns="343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700" b="1" u="sng">
                <a:solidFill>
                  <a:srgbClr val="0000FF"/>
                </a:solidFill>
                <a:latin typeface="Times New Roman" pitchFamily="18" charset="0"/>
                <a:cs typeface="Times New Roman" pitchFamily="18" charset="0"/>
              </a:rPr>
              <a:t>Câu </a:t>
            </a:r>
            <a:r>
              <a:rPr lang="en-US" altLang="en-US" sz="2700" b="1" u="sng" smtClean="0">
                <a:solidFill>
                  <a:srgbClr val="0000FF"/>
                </a:solidFill>
                <a:latin typeface="Times New Roman" pitchFamily="18" charset="0"/>
                <a:cs typeface="Times New Roman" pitchFamily="18" charset="0"/>
              </a:rPr>
              <a:t>3</a:t>
            </a:r>
            <a:r>
              <a:rPr lang="en-US" altLang="en-US" sz="2700" b="1" smtClean="0">
                <a:solidFill>
                  <a:srgbClr val="0000FF"/>
                </a:solidFill>
                <a:latin typeface="Times New Roman" pitchFamily="18" charset="0"/>
                <a:cs typeface="Times New Roman" pitchFamily="18" charset="0"/>
              </a:rPr>
              <a:t> : </a:t>
            </a:r>
            <a:r>
              <a:rPr lang="en-US" sz="2800" b="1" smtClean="0">
                <a:solidFill>
                  <a:srgbClr val="0000FF"/>
                </a:solidFill>
                <a:latin typeface="Times New Roman" panose="02020603050405020304" pitchFamily="18" charset="0"/>
                <a:cs typeface="Times New Roman" panose="02020603050405020304" pitchFamily="18" charset="0"/>
              </a:rPr>
              <a:t>Nhà </a:t>
            </a:r>
            <a:r>
              <a:rPr lang="en-US" sz="2800" b="1">
                <a:solidFill>
                  <a:srgbClr val="0000FF"/>
                </a:solidFill>
                <a:latin typeface="Times New Roman" panose="02020603050405020304" pitchFamily="18" charset="0"/>
                <a:cs typeface="Times New Roman" panose="02020603050405020304" pitchFamily="18" charset="0"/>
              </a:rPr>
              <a:t>Hậu Lê đã làm gì để phát triển giáo dục</a:t>
            </a:r>
            <a:r>
              <a:rPr lang="en-US" sz="2800" b="1" smtClean="0">
                <a:solidFill>
                  <a:srgbClr val="0000FF"/>
                </a:solidFill>
                <a:latin typeface="Times New Roman" panose="02020603050405020304" pitchFamily="18" charset="0"/>
                <a:cs typeface="Times New Roman" panose="02020603050405020304" pitchFamily="18" charset="0"/>
              </a:rPr>
              <a:t>?</a:t>
            </a:r>
            <a:endParaRPr lang="en-US" sz="2800">
              <a:solidFill>
                <a:srgbClr val="0000FF"/>
              </a:solidFill>
              <a:latin typeface="Times New Roman" panose="02020603050405020304" pitchFamily="18" charset="0"/>
              <a:cs typeface="Times New Roman" panose="02020603050405020304" pitchFamily="18" charset="0"/>
            </a:endParaRPr>
          </a:p>
        </p:txBody>
      </p:sp>
      <p:pic>
        <p:nvPicPr>
          <p:cNvPr id="3" name="10 GIÂ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67599" y="3351440"/>
            <a:ext cx="487363" cy="487363"/>
          </a:xfrm>
          <a:prstGeom prst="rect">
            <a:avLst/>
          </a:prstGeom>
        </p:spPr>
      </p:pic>
    </p:spTree>
    <p:extLst>
      <p:ext uri="{BB962C8B-B14F-4D97-AF65-F5344CB8AC3E}">
        <p14:creationId xmlns:p14="http://schemas.microsoft.com/office/powerpoint/2010/main" val="398665493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wedge">
                                      <p:cBhvr>
                                        <p:cTn id="7" dur="2000"/>
                                        <p:tgtEl>
                                          <p:spTgt spid="50182"/>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par>
                                <p:cTn id="8" presetID="20" presetClass="entr" presetSubtype="0" fill="hold" nodeType="withEffect">
                                  <p:stCondLst>
                                    <p:cond delay="0"/>
                                  </p:stCondLst>
                                  <p:childTnLst>
                                    <p:set>
                                      <p:cBhvr>
                                        <p:cTn id="9" dur="1" fill="hold">
                                          <p:stCondLst>
                                            <p:cond delay="0"/>
                                          </p:stCondLst>
                                        </p:cTn>
                                        <p:tgtEl>
                                          <p:spTgt spid="50183"/>
                                        </p:tgtEl>
                                        <p:attrNameLst>
                                          <p:attrName>style.visibility</p:attrName>
                                        </p:attrNameLst>
                                      </p:cBhvr>
                                      <p:to>
                                        <p:strVal val="visible"/>
                                      </p:to>
                                    </p:set>
                                    <p:animEffect transition="in" filter="wedge">
                                      <p:cBhvr>
                                        <p:cTn id="10" dur="20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3609"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501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8"/>
          <p:cNvSpPr>
            <a:spLocks noChangeArrowheads="1"/>
          </p:cNvSpPr>
          <p:nvPr/>
        </p:nvSpPr>
        <p:spPr bwMode="auto">
          <a:xfrm>
            <a:off x="1694880" y="613084"/>
            <a:ext cx="6001319" cy="5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81" tIns="34340" rIns="68681" bIns="3434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a:solidFill>
                  <a:srgbClr val="FF0000"/>
                </a:solidFill>
                <a:latin typeface="Times New Roman" pitchFamily="18" charset="0"/>
              </a:rPr>
              <a:t>Văn học và khoa học thời Hậu Lê</a:t>
            </a:r>
            <a:endParaRPr lang="en-US" altLang="en-US" b="1">
              <a:solidFill>
                <a:srgbClr val="0000FF"/>
              </a:solidFill>
              <a:latin typeface="Times New Roman" pitchFamily="18" charset="0"/>
            </a:endParaRPr>
          </a:p>
        </p:txBody>
      </p:sp>
      <p:sp>
        <p:nvSpPr>
          <p:cNvPr id="5" name="Text Box 7"/>
          <p:cNvSpPr txBox="1">
            <a:spLocks noChangeArrowheads="1"/>
          </p:cNvSpPr>
          <p:nvPr/>
        </p:nvSpPr>
        <p:spPr bwMode="auto">
          <a:xfrm>
            <a:off x="160536" y="1714500"/>
            <a:ext cx="8880219" cy="99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81" tIns="34340" rIns="68681" bIns="3434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smtClean="0">
                <a:solidFill>
                  <a:srgbClr val="0000FF"/>
                </a:solidFill>
                <a:latin typeface="Times New Roman" pitchFamily="18" charset="0"/>
              </a:rPr>
              <a:t>      </a:t>
            </a:r>
            <a:r>
              <a:rPr lang="en-US" altLang="en-US" sz="2800" b="1" smtClean="0">
                <a:solidFill>
                  <a:srgbClr val="0000FF"/>
                </a:solidFill>
                <a:latin typeface="Times New Roman" pitchFamily="18" charset="0"/>
              </a:rPr>
              <a:t>Dựa vào nội dung em vừa đọc, hãy gạch dưới </a:t>
            </a:r>
            <a:r>
              <a:rPr lang="en-US" altLang="en-US" sz="2800" b="1">
                <a:solidFill>
                  <a:srgbClr val="0000FF"/>
                </a:solidFill>
                <a:latin typeface="Times New Roman" pitchFamily="18" charset="0"/>
              </a:rPr>
              <a:t>tên các tác giả </a:t>
            </a:r>
            <a:r>
              <a:rPr lang="en-US" altLang="en-US" sz="2800" b="1" smtClean="0">
                <a:solidFill>
                  <a:srgbClr val="0000FF"/>
                </a:solidFill>
                <a:latin typeface="Times New Roman" pitchFamily="18" charset="0"/>
              </a:rPr>
              <a:t>và các </a:t>
            </a:r>
            <a:r>
              <a:rPr lang="en-US" altLang="en-US" sz="2800" b="1">
                <a:solidFill>
                  <a:srgbClr val="0000FF"/>
                </a:solidFill>
                <a:latin typeface="Times New Roman" pitchFamily="18" charset="0"/>
              </a:rPr>
              <a:t>tác phẩm </a:t>
            </a:r>
            <a:r>
              <a:rPr lang="en-US" altLang="en-US" sz="2800" b="1" smtClean="0">
                <a:solidFill>
                  <a:srgbClr val="0000FF"/>
                </a:solidFill>
                <a:latin typeface="Times New Roman" pitchFamily="18" charset="0"/>
              </a:rPr>
              <a:t>văn </a:t>
            </a:r>
            <a:r>
              <a:rPr lang="en-US" altLang="en-US" sz="2800" b="1">
                <a:solidFill>
                  <a:srgbClr val="0000FF"/>
                </a:solidFill>
                <a:latin typeface="Times New Roman" pitchFamily="18" charset="0"/>
              </a:rPr>
              <a:t>học </a:t>
            </a:r>
            <a:r>
              <a:rPr lang="en-US" altLang="en-US" sz="2800" b="1" smtClean="0">
                <a:solidFill>
                  <a:srgbClr val="0000FF"/>
                </a:solidFill>
                <a:latin typeface="Times New Roman" pitchFamily="18" charset="0"/>
              </a:rPr>
              <a:t>tiêu biểu thời </a:t>
            </a:r>
            <a:r>
              <a:rPr lang="en-US" altLang="en-US" sz="2800" b="1">
                <a:solidFill>
                  <a:srgbClr val="0000FF"/>
                </a:solidFill>
                <a:latin typeface="Times New Roman" pitchFamily="18" charset="0"/>
              </a:rPr>
              <a:t>Hậu </a:t>
            </a:r>
            <a:r>
              <a:rPr lang="en-US" altLang="en-US" sz="2800" b="1" smtClean="0">
                <a:solidFill>
                  <a:srgbClr val="0000FF"/>
                </a:solidFill>
                <a:latin typeface="Times New Roman" pitchFamily="18" charset="0"/>
              </a:rPr>
              <a:t>Lê ? </a:t>
            </a:r>
            <a:endParaRPr lang="en-US" altLang="en-US" sz="2800" b="1">
              <a:solidFill>
                <a:srgbClr val="0000FF"/>
              </a:solidFill>
              <a:latin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63925180"/>
              </p:ext>
            </p:extLst>
          </p:nvPr>
        </p:nvGraphicFramePr>
        <p:xfrm>
          <a:off x="1295400" y="2876550"/>
          <a:ext cx="6639462" cy="2057400"/>
        </p:xfrm>
        <a:graphic>
          <a:graphicData uri="http://schemas.openxmlformats.org/drawingml/2006/table">
            <a:tbl>
              <a:tblPr firstRow="1" bandRow="1">
                <a:tableStyleId>{00A15C55-8517-42AA-B614-E9B94910E393}</a:tableStyleId>
              </a:tblPr>
              <a:tblGrid>
                <a:gridCol w="3437504">
                  <a:extLst>
                    <a:ext uri="{9D8B030D-6E8A-4147-A177-3AD203B41FA5}">
                      <a16:colId xmlns:a16="http://schemas.microsoft.com/office/drawing/2014/main" xmlns="" val="20000"/>
                    </a:ext>
                  </a:extLst>
                </a:gridCol>
                <a:gridCol w="3201958">
                  <a:extLst>
                    <a:ext uri="{9D8B030D-6E8A-4147-A177-3AD203B41FA5}">
                      <a16:colId xmlns:a16="http://schemas.microsoft.com/office/drawing/2014/main" xmlns="" val="20001"/>
                    </a:ext>
                  </a:extLst>
                </a:gridCol>
              </a:tblGrid>
              <a:tr h="708660">
                <a:tc>
                  <a:txBody>
                    <a:bodyPr/>
                    <a:lstStyle/>
                    <a:p>
                      <a:pPr algn="ctr"/>
                      <a:r>
                        <a:rPr lang="en-US" sz="2800" err="1" smtClean="0">
                          <a:solidFill>
                            <a:srgbClr val="FF0000"/>
                          </a:solidFill>
                          <a:latin typeface="Times New Roman" panose="02020603050405020304" pitchFamily="18" charset="0"/>
                          <a:cs typeface="Times New Roman" panose="02020603050405020304" pitchFamily="18" charset="0"/>
                        </a:rPr>
                        <a:t>Tác</a:t>
                      </a:r>
                      <a:r>
                        <a:rPr lang="en-US" sz="2800" baseline="0" smtClean="0">
                          <a:solidFill>
                            <a:srgbClr val="FF0000"/>
                          </a:solidFill>
                          <a:latin typeface="Times New Roman" panose="02020603050405020304" pitchFamily="18" charset="0"/>
                          <a:cs typeface="Times New Roman" panose="02020603050405020304" pitchFamily="18" charset="0"/>
                        </a:rPr>
                        <a:t> giả</a:t>
                      </a:r>
                    </a:p>
                    <a:p>
                      <a:pPr algn="ctr"/>
                      <a:endParaRPr lang="en-US" sz="2800" dirty="0">
                        <a:solidFill>
                          <a:srgbClr val="FF0000"/>
                        </a:solidFill>
                        <a:latin typeface="Times New Roman" panose="02020603050405020304" pitchFamily="18" charset="0"/>
                        <a:cs typeface="Times New Roman" panose="02020603050405020304" pitchFamily="18" charset="0"/>
                      </a:endParaRPr>
                    </a:p>
                  </a:txBody>
                  <a:tcPr marL="68769" marR="6876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Tác</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phẩm</a:t>
                      </a:r>
                      <a:endParaRPr lang="en-US" sz="2800" dirty="0">
                        <a:solidFill>
                          <a:srgbClr val="FF0000"/>
                        </a:solidFill>
                        <a:latin typeface="Times New Roman" panose="02020603050405020304" pitchFamily="18" charset="0"/>
                        <a:cs typeface="Times New Roman" panose="02020603050405020304" pitchFamily="18" charset="0"/>
                      </a:endParaRPr>
                    </a:p>
                  </a:txBody>
                  <a:tcPr marL="68769" marR="6876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97280">
                <a:tc>
                  <a:txBody>
                    <a:bodyPr/>
                    <a:lstStyle/>
                    <a:p>
                      <a:endParaRPr lang="en-US" sz="1400" smtClean="0">
                        <a:latin typeface="Times New Roman" panose="02020603050405020304" pitchFamily="18" charset="0"/>
                        <a:cs typeface="Times New Roman" panose="02020603050405020304" pitchFamily="18" charset="0"/>
                      </a:endParaRPr>
                    </a:p>
                    <a:p>
                      <a:endParaRPr lang="en-US" sz="1400" smtClean="0">
                        <a:latin typeface="Times New Roman" panose="02020603050405020304" pitchFamily="18" charset="0"/>
                        <a:cs typeface="Times New Roman" panose="02020603050405020304" pitchFamily="18" charset="0"/>
                      </a:endParaRPr>
                    </a:p>
                    <a:p>
                      <a:endParaRPr lang="en-US" sz="1400" smtClean="0">
                        <a:latin typeface="Times New Roman" panose="02020603050405020304" pitchFamily="18" charset="0"/>
                        <a:cs typeface="Times New Roman" panose="02020603050405020304" pitchFamily="18" charset="0"/>
                      </a:endParaRPr>
                    </a:p>
                    <a:p>
                      <a:endParaRPr lang="en-US" sz="140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txBody>
                  <a:tcPr marL="68769" marR="6876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Times New Roman" panose="02020603050405020304" pitchFamily="18" charset="0"/>
                        <a:cs typeface="Times New Roman" panose="02020603050405020304" pitchFamily="18" charset="0"/>
                      </a:endParaRPr>
                    </a:p>
                  </a:txBody>
                  <a:tcPr marL="68769" marR="68769"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6" name="Rectangle 8"/>
          <p:cNvSpPr>
            <a:spLocks noChangeArrowheads="1"/>
          </p:cNvSpPr>
          <p:nvPr/>
        </p:nvSpPr>
        <p:spPr bwMode="auto">
          <a:xfrm>
            <a:off x="389703" y="1251146"/>
            <a:ext cx="5776917" cy="5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81" tIns="34340" rIns="68681" bIns="3434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smtClean="0">
                <a:latin typeface="Times New Roman" pitchFamily="18" charset="0"/>
              </a:rPr>
              <a:t>1. </a:t>
            </a:r>
            <a:r>
              <a:rPr lang="en-US" altLang="en-US" b="1">
                <a:latin typeface="Times New Roman" pitchFamily="18" charset="0"/>
              </a:rPr>
              <a:t>Văn học thời hậu Lê</a:t>
            </a:r>
          </a:p>
        </p:txBody>
      </p:sp>
      <p:sp>
        <p:nvSpPr>
          <p:cNvPr id="7" name="Rectangle 8"/>
          <p:cNvSpPr>
            <a:spLocks noChangeArrowheads="1"/>
          </p:cNvSpPr>
          <p:nvPr/>
        </p:nvSpPr>
        <p:spPr bwMode="auto">
          <a:xfrm>
            <a:off x="3581400" y="51291"/>
            <a:ext cx="1914499" cy="5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81" tIns="34340" rIns="68681" bIns="3434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smtClean="0">
                <a:solidFill>
                  <a:srgbClr val="0000FF"/>
                </a:solidFill>
                <a:latin typeface="Times New Roman" pitchFamily="18" charset="0"/>
              </a:rPr>
              <a:t>LỊCH SỬ</a:t>
            </a:r>
            <a:endParaRPr lang="en-US" altLang="en-US" b="1">
              <a:solidFill>
                <a:srgbClr val="0000FF"/>
              </a:solidFill>
              <a:latin typeface="Times New Roman" pitchFamily="18" charset="0"/>
            </a:endParaRPr>
          </a:p>
        </p:txBody>
      </p:sp>
      <p:cxnSp>
        <p:nvCxnSpPr>
          <p:cNvPr id="8" name="Straight Connector 7"/>
          <p:cNvCxnSpPr/>
          <p:nvPr/>
        </p:nvCxnSpPr>
        <p:spPr>
          <a:xfrm>
            <a:off x="6166620" y="2210840"/>
            <a:ext cx="152957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821862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8" y="57150"/>
            <a:ext cx="4474062"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483262" y="438150"/>
            <a:ext cx="4648199"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sz="2400" b="1" smtClean="0">
                <a:solidFill>
                  <a:srgbClr val="202122"/>
                </a:solidFill>
                <a:latin typeface="Times New Roman" panose="02020603050405020304" pitchFamily="18" charset="0"/>
                <a:cs typeface="Times New Roman" panose="02020603050405020304" pitchFamily="18" charset="0"/>
              </a:rPr>
              <a:t>    </a:t>
            </a:r>
            <a:r>
              <a:rPr lang="vi-VN" altLang="en-US" sz="2800" b="1" smtClean="0">
                <a:solidFill>
                  <a:srgbClr val="202122"/>
                </a:solidFill>
                <a:latin typeface="Times New Roman" panose="02020603050405020304" pitchFamily="18" charset="0"/>
                <a:cs typeface="Times New Roman" panose="02020603050405020304" pitchFamily="18" charset="0"/>
              </a:rPr>
              <a:t>Nguyễn </a:t>
            </a:r>
            <a:r>
              <a:rPr lang="vi-VN" altLang="en-US" sz="2800" b="1">
                <a:solidFill>
                  <a:srgbClr val="202122"/>
                </a:solidFill>
                <a:latin typeface="Times New Roman" panose="02020603050405020304" pitchFamily="18" charset="0"/>
                <a:cs typeface="Times New Roman" panose="02020603050405020304" pitchFamily="18" charset="0"/>
              </a:rPr>
              <a:t>Trãi</a:t>
            </a:r>
            <a:r>
              <a:rPr lang="vi-VN" altLang="en-US" sz="2800">
                <a:solidFill>
                  <a:srgbClr val="202122"/>
                </a:solidFill>
                <a:latin typeface="Times New Roman" panose="02020603050405020304" pitchFamily="18" charset="0"/>
                <a:cs typeface="Times New Roman" panose="02020603050405020304" pitchFamily="18" charset="0"/>
              </a:rPr>
              <a:t> </a:t>
            </a:r>
            <a:r>
              <a:rPr lang="vi-VN" altLang="en-US" sz="2800" smtClean="0">
                <a:solidFill>
                  <a:schemeClr val="accent1">
                    <a:lumMod val="50000"/>
                  </a:schemeClr>
                </a:solidFill>
                <a:latin typeface="Times New Roman" panose="02020603050405020304" pitchFamily="18" charset="0"/>
                <a:cs typeface="Times New Roman" panose="02020603050405020304" pitchFamily="18" charset="0"/>
              </a:rPr>
              <a:t>(</a:t>
            </a:r>
            <a:r>
              <a:rPr lang="en-US" altLang="en-US" sz="2800" smtClean="0">
                <a:solidFill>
                  <a:schemeClr val="accent1">
                    <a:lumMod val="50000"/>
                  </a:schemeClr>
                </a:solidFill>
                <a:latin typeface="Times New Roman" panose="02020603050405020304" pitchFamily="18" charset="0"/>
                <a:cs typeface="Times New Roman" panose="02020603050405020304" pitchFamily="18" charset="0"/>
              </a:rPr>
              <a:t>1380 - 1442 )</a:t>
            </a:r>
            <a:r>
              <a:rPr lang="en-US" altLang="en-US" sz="2800" smtClean="0">
                <a:latin typeface="Times New Roman" panose="02020603050405020304" pitchFamily="18" charset="0"/>
                <a:cs typeface="Times New Roman" panose="02020603050405020304" pitchFamily="18" charset="0"/>
              </a:rPr>
              <a:t>,</a:t>
            </a:r>
            <a:r>
              <a:rPr lang="en-US" altLang="en-US" sz="2800" smtClean="0">
                <a:solidFill>
                  <a:schemeClr val="accent1">
                    <a:lumMod val="50000"/>
                  </a:schemeClr>
                </a:solidFill>
                <a:latin typeface="Times New Roman" panose="02020603050405020304" pitchFamily="18" charset="0"/>
                <a:cs typeface="Times New Roman" panose="02020603050405020304" pitchFamily="18" charset="0"/>
              </a:rPr>
              <a:t> </a:t>
            </a:r>
            <a:r>
              <a:rPr lang="vi-VN" altLang="en-US" sz="2800" smtClean="0">
                <a:solidFill>
                  <a:srgbClr val="202122"/>
                </a:solidFill>
                <a:latin typeface="Times New Roman" panose="02020603050405020304" pitchFamily="18" charset="0"/>
                <a:cs typeface="Times New Roman" panose="02020603050405020304" pitchFamily="18" charset="0"/>
              </a:rPr>
              <a:t>hiệu </a:t>
            </a:r>
            <a:r>
              <a:rPr lang="vi-VN" altLang="en-US" sz="2800">
                <a:solidFill>
                  <a:srgbClr val="202122"/>
                </a:solidFill>
                <a:latin typeface="Times New Roman" panose="02020603050405020304" pitchFamily="18" charset="0"/>
                <a:cs typeface="Times New Roman" panose="02020603050405020304" pitchFamily="18" charset="0"/>
              </a:rPr>
              <a:t>là </a:t>
            </a:r>
            <a:r>
              <a:rPr lang="vi-VN" altLang="en-US" sz="2800" b="1">
                <a:solidFill>
                  <a:srgbClr val="202122"/>
                </a:solidFill>
                <a:latin typeface="Times New Roman" panose="02020603050405020304" pitchFamily="18" charset="0"/>
                <a:cs typeface="Times New Roman" panose="02020603050405020304" pitchFamily="18" charset="0"/>
              </a:rPr>
              <a:t>Ức </a:t>
            </a:r>
            <a:r>
              <a:rPr lang="vi-VN" altLang="en-US" sz="2800" b="1" smtClean="0">
                <a:solidFill>
                  <a:srgbClr val="202122"/>
                </a:solidFill>
                <a:latin typeface="Times New Roman" panose="02020603050405020304" pitchFamily="18" charset="0"/>
                <a:cs typeface="Times New Roman" panose="02020603050405020304" pitchFamily="18" charset="0"/>
              </a:rPr>
              <a:t>Trai</a:t>
            </a:r>
            <a:r>
              <a:rPr lang="en-US" altLang="en-US" sz="2800" smtClean="0">
                <a:solidFill>
                  <a:srgbClr val="202122"/>
                </a:solidFill>
                <a:latin typeface="Times New Roman" panose="02020603050405020304" pitchFamily="18" charset="0"/>
                <a:cs typeface="Times New Roman" panose="02020603050405020304" pitchFamily="18" charset="0"/>
              </a:rPr>
              <a:t>, quê gốc ở Hải Dương. </a:t>
            </a:r>
            <a:r>
              <a:rPr lang="vi-VN" altLang="en-US" sz="2800" smtClean="0">
                <a:solidFill>
                  <a:srgbClr val="202122"/>
                </a:solidFill>
                <a:latin typeface="Times New Roman" panose="02020603050405020304" pitchFamily="18" charset="0"/>
                <a:cs typeface="Times New Roman" panose="02020603050405020304" pitchFamily="18" charset="0"/>
              </a:rPr>
              <a:t>Ông là </a:t>
            </a:r>
            <a:r>
              <a:rPr lang="vi-VN" altLang="en-US" sz="2800">
                <a:solidFill>
                  <a:srgbClr val="202122"/>
                </a:solidFill>
                <a:latin typeface="Times New Roman" panose="02020603050405020304" pitchFamily="18" charset="0"/>
                <a:cs typeface="Times New Roman" panose="02020603050405020304" pitchFamily="18" charset="0"/>
              </a:rPr>
              <a:t>1 trong 14 </a:t>
            </a:r>
            <a:r>
              <a:rPr lang="en-US" altLang="en-US" sz="2800" smtClean="0">
                <a:solidFill>
                  <a:srgbClr val="202122"/>
                </a:solidFill>
                <a:latin typeface="Times New Roman" panose="02020603050405020304" pitchFamily="18" charset="0"/>
                <a:cs typeface="Times New Roman" panose="02020603050405020304" pitchFamily="18" charset="0"/>
              </a:rPr>
              <a:t>vị </a:t>
            </a:r>
            <a:r>
              <a:rPr lang="vi-VN" altLang="en-US" sz="2800" smtClean="0">
                <a:solidFill>
                  <a:srgbClr val="202122"/>
                </a:solidFill>
                <a:latin typeface="Times New Roman" panose="02020603050405020304" pitchFamily="18" charset="0"/>
                <a:cs typeface="Times New Roman" panose="02020603050405020304" pitchFamily="18" charset="0"/>
              </a:rPr>
              <a:t>anh </a:t>
            </a:r>
            <a:r>
              <a:rPr lang="vi-VN" altLang="en-US" sz="2800">
                <a:solidFill>
                  <a:srgbClr val="202122"/>
                </a:solidFill>
                <a:latin typeface="Times New Roman" panose="02020603050405020304" pitchFamily="18" charset="0"/>
                <a:cs typeface="Times New Roman" panose="02020603050405020304" pitchFamily="18" charset="0"/>
              </a:rPr>
              <a:t>hùng tiêu biểu của dân tộc Việt </a:t>
            </a:r>
            <a:r>
              <a:rPr lang="vi-VN" altLang="en-US" sz="2800" smtClean="0">
                <a:solidFill>
                  <a:srgbClr val="202122"/>
                </a:solidFill>
                <a:latin typeface="Times New Roman" panose="02020603050405020304" pitchFamily="18" charset="0"/>
                <a:cs typeface="Times New Roman" panose="02020603050405020304" pitchFamily="18" charset="0"/>
              </a:rPr>
              <a:t>Nam</a:t>
            </a:r>
            <a:r>
              <a:rPr lang="en-US" altLang="en-US" sz="2800">
                <a:solidFill>
                  <a:srgbClr val="202122"/>
                </a:solidFill>
                <a:latin typeface="Times New Roman" panose="02020603050405020304" pitchFamily="18" charset="0"/>
                <a:cs typeface="Times New Roman" panose="02020603050405020304" pitchFamily="18" charset="0"/>
              </a:rPr>
              <a:t> </a:t>
            </a:r>
            <a:r>
              <a:rPr lang="en-US" altLang="en-US" sz="2800" smtClean="0">
                <a:solidFill>
                  <a:srgbClr val="202122"/>
                </a:solidFill>
                <a:latin typeface="Times New Roman" panose="02020603050405020304" pitchFamily="18" charset="0"/>
                <a:cs typeface="Times New Roman" panose="02020603050405020304" pitchFamily="18" charset="0"/>
              </a:rPr>
              <a:t>ta. Năm 1980, ông là người Việt Nam đầu tiên </a:t>
            </a:r>
            <a:r>
              <a:rPr lang="vi-VN" altLang="en-US" sz="2800" smtClean="0">
                <a:solidFill>
                  <a:srgbClr val="202122"/>
                </a:solidFill>
                <a:latin typeface="Times New Roman" panose="02020603050405020304" pitchFamily="18" charset="0"/>
                <a:cs typeface="Times New Roman" panose="02020603050405020304" pitchFamily="18" charset="0"/>
              </a:rPr>
              <a:t>được</a:t>
            </a:r>
            <a:r>
              <a:rPr lang="vi-VN" altLang="en-US" sz="2800">
                <a:solidFill>
                  <a:srgbClr val="202122"/>
                </a:solidFill>
                <a:latin typeface="Times New Roman" panose="02020603050405020304" pitchFamily="18" charset="0"/>
                <a:cs typeface="Times New Roman" panose="02020603050405020304" pitchFamily="18" charset="0"/>
              </a:rPr>
              <a:t> </a:t>
            </a:r>
            <a:r>
              <a:rPr lang="en-US" altLang="en-US" sz="2800" smtClean="0">
                <a:solidFill>
                  <a:srgbClr val="202122"/>
                </a:solidFill>
                <a:latin typeface="Times New Roman" panose="02020603050405020304" pitchFamily="18" charset="0"/>
                <a:cs typeface="Times New Roman" panose="02020603050405020304" pitchFamily="18" charset="0"/>
              </a:rPr>
              <a:t>UNESCO</a:t>
            </a:r>
            <a:r>
              <a:rPr lang="vi-VN" altLang="en-US" sz="2800">
                <a:solidFill>
                  <a:srgbClr val="202122"/>
                </a:solidFill>
                <a:latin typeface="Times New Roman" panose="02020603050405020304" pitchFamily="18" charset="0"/>
                <a:cs typeface="Times New Roman" panose="02020603050405020304" pitchFamily="18" charset="0"/>
              </a:rPr>
              <a:t> vinh danh là </a:t>
            </a:r>
            <a:r>
              <a:rPr lang="vi-VN" altLang="en-US" sz="2800" b="1">
                <a:solidFill>
                  <a:srgbClr val="202122"/>
                </a:solidFill>
                <a:latin typeface="Times New Roman" panose="02020603050405020304" pitchFamily="18" charset="0"/>
                <a:cs typeface="Times New Roman" panose="02020603050405020304" pitchFamily="18" charset="0"/>
              </a:rPr>
              <a:t>"Danh nhân văn hóa thế </a:t>
            </a:r>
            <a:r>
              <a:rPr lang="vi-VN" altLang="en-US" sz="2800" b="1" smtClean="0">
                <a:solidFill>
                  <a:srgbClr val="202122"/>
                </a:solidFill>
                <a:latin typeface="Times New Roman" panose="02020603050405020304" pitchFamily="18" charset="0"/>
                <a:cs typeface="Times New Roman" panose="02020603050405020304" pitchFamily="18" charset="0"/>
              </a:rPr>
              <a:t>giới</a:t>
            </a:r>
            <a:r>
              <a:rPr lang="en-US" altLang="en-US" sz="2800" b="1" smtClean="0">
                <a:solidFill>
                  <a:srgbClr val="202122"/>
                </a:solidFill>
                <a:latin typeface="Times New Roman" panose="02020603050405020304" pitchFamily="18" charset="0"/>
                <a:cs typeface="Times New Roman" panose="02020603050405020304" pitchFamily="18" charset="0"/>
              </a:rPr>
              <a:t>”</a:t>
            </a:r>
            <a:r>
              <a:rPr lang="en-US" altLang="en-US" sz="2800" smtClean="0">
                <a:latin typeface="Times New Roman" panose="02020603050405020304" pitchFamily="18" charset="0"/>
                <a:cs typeface="Times New Roman" panose="02020603050405020304" pitchFamily="18" charset="0"/>
              </a:rPr>
              <a:t>.</a:t>
            </a:r>
          </a:p>
          <a:p>
            <a:pPr>
              <a:spcBef>
                <a:spcPct val="0"/>
              </a:spcBef>
              <a:buNone/>
            </a:pPr>
            <a:endParaRPr lang="en-US" altLang="en-US" sz="2400" b="1" smtClean="0">
              <a:solidFill>
                <a:srgbClr val="2021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235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battrang14"/>
          <p:cNvPicPr>
            <a:picLocks noChangeAspect="1" noChangeArrowheads="1"/>
          </p:cNvPicPr>
          <p:nvPr/>
        </p:nvPicPr>
        <p:blipFill>
          <a:blip r:embed="rId2"/>
          <a:srcRect/>
          <a:stretch>
            <a:fillRect/>
          </a:stretch>
        </p:blipFill>
        <p:spPr bwMode="auto">
          <a:xfrm>
            <a:off x="0" y="0"/>
            <a:ext cx="4572000" cy="4057650"/>
          </a:xfrm>
          <a:prstGeom prst="rect">
            <a:avLst/>
          </a:prstGeom>
          <a:noFill/>
          <a:ln w="9525">
            <a:noFill/>
            <a:miter lim="800000"/>
            <a:headEnd/>
            <a:tailEnd/>
          </a:ln>
        </p:spPr>
      </p:pic>
      <p:pic>
        <p:nvPicPr>
          <p:cNvPr id="30723" name="Picture 5" descr="QuocAmThiTap-bia"/>
          <p:cNvPicPr>
            <a:picLocks noChangeAspect="1" noChangeArrowheads="1"/>
          </p:cNvPicPr>
          <p:nvPr/>
        </p:nvPicPr>
        <p:blipFill>
          <a:blip r:embed="rId3"/>
          <a:srcRect/>
          <a:stretch>
            <a:fillRect/>
          </a:stretch>
        </p:blipFill>
        <p:spPr bwMode="auto">
          <a:xfrm>
            <a:off x="5030788" y="0"/>
            <a:ext cx="4113212" cy="4171950"/>
          </a:xfrm>
          <a:prstGeom prst="rect">
            <a:avLst/>
          </a:prstGeom>
          <a:noFill/>
          <a:ln w="9525">
            <a:noFill/>
            <a:miter lim="800000"/>
            <a:headEnd/>
            <a:tailEnd/>
          </a:ln>
        </p:spPr>
      </p:pic>
      <p:sp>
        <p:nvSpPr>
          <p:cNvPr id="30724" name="Text Box 7"/>
          <p:cNvSpPr txBox="1">
            <a:spLocks noChangeArrowheads="1"/>
          </p:cNvSpPr>
          <p:nvPr/>
        </p:nvSpPr>
        <p:spPr bwMode="auto">
          <a:xfrm>
            <a:off x="304800" y="4229100"/>
            <a:ext cx="4343400" cy="830997"/>
          </a:xfrm>
          <a:prstGeom prst="rect">
            <a:avLst/>
          </a:prstGeom>
          <a:noFill/>
          <a:ln w="9525">
            <a:noFill/>
            <a:miter lim="800000"/>
            <a:headEnd/>
            <a:tailEnd/>
          </a:ln>
        </p:spPr>
        <p:txBody>
          <a:bodyPr wrap="square">
            <a:spAutoFit/>
          </a:bodyPr>
          <a:lstStyle/>
          <a:p>
            <a:pPr eaLnBrk="1" hangingPunct="1"/>
            <a:r>
              <a:rPr lang="en-US" sz="2400" b="1" smtClean="0">
                <a:solidFill>
                  <a:srgbClr val="0000FF"/>
                </a:solidFill>
                <a:latin typeface="Times New Roman" panose="02020603050405020304" pitchFamily="18" charset="0"/>
                <a:cs typeface="Times New Roman" panose="02020603050405020304" pitchFamily="18" charset="0"/>
              </a:rPr>
              <a:t>  Bình ngô đại cáo </a:t>
            </a:r>
          </a:p>
          <a:p>
            <a:pPr eaLnBrk="1" hangingPunct="1"/>
            <a:r>
              <a:rPr lang="en-US" sz="2400" b="1" smtClean="0">
                <a:solidFill>
                  <a:srgbClr val="0000FF"/>
                </a:solidFill>
                <a:latin typeface="Times New Roman" panose="02020603050405020304" pitchFamily="18" charset="0"/>
                <a:cs typeface="Times New Roman" panose="02020603050405020304" pitchFamily="18" charset="0"/>
              </a:rPr>
              <a:t>viết bằng chữ Hán</a:t>
            </a:r>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30725" name="Text Box 8"/>
          <p:cNvSpPr txBox="1">
            <a:spLocks noChangeArrowheads="1"/>
          </p:cNvSpPr>
          <p:nvPr/>
        </p:nvSpPr>
        <p:spPr bwMode="auto">
          <a:xfrm>
            <a:off x="5638800" y="4119597"/>
            <a:ext cx="3200003" cy="954107"/>
          </a:xfrm>
          <a:prstGeom prst="rect">
            <a:avLst/>
          </a:prstGeom>
          <a:noFill/>
          <a:ln w="9525">
            <a:noFill/>
            <a:miter lim="800000"/>
            <a:headEnd/>
            <a:tailEnd/>
          </a:ln>
        </p:spPr>
        <p:txBody>
          <a:bodyPr wrap="square">
            <a:spAutoFit/>
          </a:bodyPr>
          <a:lstStyle/>
          <a:p>
            <a:pPr eaLnBrk="1" hangingPunct="1">
              <a:spcBef>
                <a:spcPts val="0"/>
              </a:spcBef>
            </a:pPr>
            <a:r>
              <a:rPr lang="en-US" sz="3200" b="1">
                <a:solidFill>
                  <a:srgbClr val="0000FF"/>
                </a:solidFill>
              </a:rPr>
              <a:t> </a:t>
            </a:r>
            <a:r>
              <a:rPr lang="en-US" sz="2400" b="1" smtClean="0">
                <a:solidFill>
                  <a:srgbClr val="0000FF"/>
                </a:solidFill>
                <a:latin typeface="Times New Roman" panose="02020603050405020304" pitchFamily="18" charset="0"/>
                <a:cs typeface="Times New Roman" panose="02020603050405020304" pitchFamily="18" charset="0"/>
              </a:rPr>
              <a:t>Quốc âm thi tập </a:t>
            </a:r>
          </a:p>
          <a:p>
            <a:pPr eaLnBrk="1" hangingPunct="1">
              <a:spcBef>
                <a:spcPts val="0"/>
              </a:spcBef>
            </a:pPr>
            <a:r>
              <a:rPr lang="en-US" sz="2400" b="1" smtClean="0">
                <a:solidFill>
                  <a:srgbClr val="0000FF"/>
                </a:solidFill>
                <a:latin typeface="Times New Roman" panose="02020603050405020304" pitchFamily="18" charset="0"/>
                <a:cs typeface="Times New Roman" panose="02020603050405020304" pitchFamily="18" charset="0"/>
              </a:rPr>
              <a:t>viết bằng chữ Nôm</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260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3283</TotalTime>
  <Words>658</Words>
  <Application>Microsoft Office PowerPoint</Application>
  <PresentationFormat>On-screen Show (16:9)</PresentationFormat>
  <Paragraphs>69</Paragraphs>
  <Slides>20</Slides>
  <Notes>2</Notes>
  <HiddenSlides>0</HiddenSlides>
  <MMClips>3</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hoainam</dc:creator>
  <cp:lastModifiedBy>STD</cp:lastModifiedBy>
  <cp:revision>277</cp:revision>
  <dcterms:created xsi:type="dcterms:W3CDTF">2006-12-07T17:34:29Z</dcterms:created>
  <dcterms:modified xsi:type="dcterms:W3CDTF">2023-03-27T12:16:28Z</dcterms:modified>
</cp:coreProperties>
</file>