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2"/>
  </p:notesMasterIdLst>
  <p:sldIdLst>
    <p:sldId id="270" r:id="rId2"/>
    <p:sldId id="258" r:id="rId3"/>
    <p:sldId id="259" r:id="rId4"/>
    <p:sldId id="261" r:id="rId5"/>
    <p:sldId id="271" r:id="rId6"/>
    <p:sldId id="272" r:id="rId7"/>
    <p:sldId id="260" r:id="rId8"/>
    <p:sldId id="263" r:id="rId9"/>
    <p:sldId id="268" r:id="rId10"/>
    <p:sldId id="267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72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A05A3F-0EC6-4789-ABE1-1FB196B441C7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4B7058-DC1A-4572-BBA1-70BCDF5FC7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1980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HS </a:t>
            </a:r>
            <a:r>
              <a:rPr lang="en-US" dirty="0" err="1" smtClean="0"/>
              <a:t>để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vở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lên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góc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bàn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bảng</a:t>
            </a:r>
            <a:r>
              <a:rPr lang="en-US" baseline="0" dirty="0" smtClean="0"/>
              <a:t> con </a:t>
            </a:r>
            <a:r>
              <a:rPr lang="en-US" baseline="0" dirty="0" err="1" smtClean="0"/>
              <a:t>trước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mặt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FA3137F-CD6A-42D0-9461-896F6E2FD300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218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733E-F88F-48EA-8531-67C80268A631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307CB-7984-42E5-ACD4-FAAC864BE4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67604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733E-F88F-48EA-8531-67C80268A631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307CB-7984-42E5-ACD4-FAAC864BE4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0789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733E-F88F-48EA-8531-67C80268A631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307CB-7984-42E5-ACD4-FAAC864BE4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4687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733E-F88F-48EA-8531-67C80268A631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307CB-7984-42E5-ACD4-FAAC864BE4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3317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733E-F88F-48EA-8531-67C80268A631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307CB-7984-42E5-ACD4-FAAC864BE4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6971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733E-F88F-48EA-8531-67C80268A631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307CB-7984-42E5-ACD4-FAAC864BE4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0428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733E-F88F-48EA-8531-67C80268A631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307CB-7984-42E5-ACD4-FAAC864BE4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5301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733E-F88F-48EA-8531-67C80268A631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307CB-7984-42E5-ACD4-FAAC864BE4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3791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733E-F88F-48EA-8531-67C80268A631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307CB-7984-42E5-ACD4-FAAC864BE4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2423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733E-F88F-48EA-8531-67C80268A631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307CB-7984-42E5-ACD4-FAAC864BE4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97525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733E-F88F-48EA-8531-67C80268A631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307CB-7984-42E5-ACD4-FAAC864BE4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7111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82733E-F88F-48EA-8531-67C80268A631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F307CB-7984-42E5-ACD4-FAAC864BE4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161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5304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0" y="14515"/>
            <a:ext cx="12192000" cy="6858000"/>
          </a:xfrm>
          <a:prstGeom prst="rect">
            <a:avLst/>
          </a:prstGeom>
          <a:noFill/>
        </p:spPr>
      </p:pic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3048000" y="1852185"/>
            <a:ext cx="48006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spcBef>
                <a:spcPct val="50000"/>
              </a:spcBef>
            </a:pPr>
            <a:r>
              <a:rPr lang="en-US" sz="8000" b="1" dirty="0" err="1">
                <a:ln w="11430"/>
                <a:solidFill>
                  <a:schemeClr val="accent6">
                    <a:lumMod val="75000"/>
                  </a:schemeClr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6350" stA="50000" endA="300" endPos="50000" dist="60007" dir="5400000" sy="-100000" algn="bl" rotWithShape="0"/>
                </a:effectLst>
              </a:rPr>
              <a:t>Chính</a:t>
            </a:r>
            <a:r>
              <a:rPr lang="en-US" sz="8000" b="1" dirty="0">
                <a:ln w="11430"/>
                <a:solidFill>
                  <a:schemeClr val="accent6">
                    <a:lumMod val="75000"/>
                  </a:schemeClr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6350" stA="50000" endA="300" endPos="50000" dist="60007" dir="5400000" sy="-100000" algn="bl" rotWithShape="0"/>
                </a:effectLst>
              </a:rPr>
              <a:t> </a:t>
            </a:r>
            <a:r>
              <a:rPr lang="en-US" sz="8000" b="1" dirty="0" err="1">
                <a:ln w="11430"/>
                <a:solidFill>
                  <a:schemeClr val="accent6">
                    <a:lumMod val="75000"/>
                  </a:schemeClr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6350" stA="50000" endA="300" endPos="50000" dist="60007" dir="5400000" sy="-100000" algn="bl" rotWithShape="0"/>
                </a:effectLst>
              </a:rPr>
              <a:t>tả</a:t>
            </a:r>
            <a:endParaRPr lang="en-US" sz="8000" b="1" dirty="0">
              <a:ln w="11430"/>
              <a:solidFill>
                <a:schemeClr val="accent6">
                  <a:lumMod val="75000"/>
                </a:schemeClr>
              </a:solidFill>
              <a:effectLst>
                <a:glow rad="139700">
                  <a:schemeClr val="accent1">
                    <a:satMod val="175000"/>
                    <a:alpha val="40000"/>
                  </a:schemeClr>
                </a:glow>
                <a:outerShdw blurRad="50800" dist="38100" algn="l" rotWithShape="0">
                  <a:prstClr val="black">
                    <a:alpha val="40000"/>
                  </a:prstClr>
                </a:outerShdw>
                <a:reflection blurRad="6350" stA="50000" endA="300" endPos="50000" dist="60007" dir="5400000" sy="-100000" algn="bl" rotWithShape="0"/>
              </a:effectLst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752600" y="14515"/>
            <a:ext cx="6934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4400" b="1" dirty="0">
                <a:solidFill>
                  <a:srgbClr val="FF0000"/>
                </a:solidFill>
                <a:latin typeface="+mj-lt"/>
              </a:rPr>
              <a:t>Trường </a:t>
            </a:r>
            <a:r>
              <a:rPr lang="vi-VN" sz="4400" b="1">
                <a:solidFill>
                  <a:srgbClr val="FF0000"/>
                </a:solidFill>
                <a:latin typeface="+mj-lt"/>
              </a:rPr>
              <a:t>Tiểu </a:t>
            </a:r>
            <a:r>
              <a:rPr lang="en-US" sz="4400" b="1">
                <a:solidFill>
                  <a:srgbClr val="FF0000"/>
                </a:solidFill>
                <a:latin typeface="+mj-lt"/>
              </a:rPr>
              <a:t>học Quốc Tuấn</a:t>
            </a:r>
            <a:endParaRPr lang="en-US" sz="4400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35400" y="3356449"/>
            <a:ext cx="487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Lớp 3</a:t>
            </a:r>
            <a:endParaRPr lang="en-US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114800" y="4154269"/>
            <a:ext cx="6629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/>
              <a:t>Giáo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viên</a:t>
            </a:r>
            <a:r>
              <a:rPr lang="en-US" sz="3600" b="1" dirty="0" smtClean="0"/>
              <a:t>: </a:t>
            </a:r>
            <a:r>
              <a:rPr lang="en-US" sz="3600" b="1" dirty="0" err="1" smtClean="0"/>
              <a:t>Phạm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Hồng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Liên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630461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5000"/>
                <a:lumOff val="95000"/>
              </a:schemeClr>
            </a:gs>
            <a:gs pos="74000">
              <a:schemeClr val="accent6">
                <a:lumMod val="45000"/>
                <a:lumOff val="55000"/>
              </a:schemeClr>
            </a:gs>
            <a:gs pos="83000">
              <a:schemeClr val="accent6">
                <a:lumMod val="45000"/>
                <a:lumOff val="55000"/>
              </a:schemeClr>
            </a:gs>
            <a:gs pos="100000">
              <a:schemeClr val="accent6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8135" name="Rectangle 7"/>
          <p:cNvSpPr>
            <a:spLocks noGrp="1" noChangeArrowheads="1"/>
          </p:cNvSpPr>
          <p:nvPr>
            <p:ph type="title"/>
          </p:nvPr>
        </p:nvSpPr>
        <p:spPr>
          <a:xfrm>
            <a:off x="2095500" y="685800"/>
            <a:ext cx="5410200" cy="1143000"/>
          </a:xfrm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Chúc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tốt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!</a:t>
            </a:r>
          </a:p>
        </p:txBody>
      </p:sp>
    </p:spTree>
    <p:extLst>
      <p:ext uri="{BB962C8B-B14F-4D97-AF65-F5344CB8AC3E}">
        <p14:creationId xmlns:p14="http://schemas.microsoft.com/office/powerpoint/2010/main" val="1091216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8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9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8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48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" dur="1000"/>
                                        <p:tgtEl>
                                          <p:spTgt spid="48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5" presetClass="entr" presetSubtype="0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81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81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481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5" grpId="0" animBg="1"/>
      <p:bldP spid="48135" grpId="1" animBg="1"/>
      <p:bldP spid="48135" grpId="2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2579914"/>
            <a:ext cx="10744200" cy="42672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</a:p>
          <a:p>
            <a:pPr marL="0" indent="0" algn="just">
              <a:buNone/>
            </a:pP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trì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giặc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lượt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sụp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đổ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chân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đoàn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quân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khởi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nghĩa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Tô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ôm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chạy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Đất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sạch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bóng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quân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thù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Bà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Trưng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trở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anh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hùng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chống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ngoại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xâm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tiên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lịch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sử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buNone/>
            </a:pPr>
            <a:r>
              <a:rPr lang="en-US" sz="3600" b="1" dirty="0" smtClean="0"/>
              <a:t>                                                             </a:t>
            </a:r>
            <a:r>
              <a:rPr lang="en-US" sz="3600" i="1" dirty="0" smtClean="0">
                <a:latin typeface="Times New Roman" pitchFamily="18" charset="0"/>
                <a:cs typeface="Times New Roman" pitchFamily="18" charset="0"/>
              </a:rPr>
              <a:t>Theo </a:t>
            </a:r>
            <a:r>
              <a:rPr lang="en-US" sz="3600" i="1" dirty="0" err="1" smtClean="0"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3600" i="1" dirty="0" smtClean="0">
                <a:latin typeface="Times New Roman" pitchFamily="18" charset="0"/>
                <a:cs typeface="Times New Roman" pitchFamily="18" charset="0"/>
              </a:rPr>
              <a:t> Lang</a:t>
            </a:r>
            <a:endParaRPr lang="en-US" sz="36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943100" y="192314"/>
            <a:ext cx="8229600" cy="914400"/>
          </a:xfrm>
        </p:spPr>
        <p:txBody>
          <a:bodyPr>
            <a:noAutofit/>
          </a:bodyPr>
          <a:lstStyle/>
          <a:p>
            <a:r>
              <a:rPr lang="en-US" sz="3600" b="1">
                <a:latin typeface="Times New Roman" pitchFamily="18" charset="0"/>
                <a:cs typeface="Times New Roman" pitchFamily="18" charset="0"/>
              </a:rPr>
              <a:t>Thứ tư ngày 12 tháng 1 </a:t>
            </a:r>
            <a:r>
              <a:rPr lang="en-US" sz="3600" b="1" err="1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3600" b="1">
                <a:latin typeface="Times New Roman" pitchFamily="18" charset="0"/>
                <a:cs typeface="Times New Roman" pitchFamily="18" charset="0"/>
              </a:rPr>
              <a:t> 2022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b="1" dirty="0">
                <a:latin typeface="Times New Roman" pitchFamily="18" charset="0"/>
                <a:cs typeface="Times New Roman" pitchFamily="18" charset="0"/>
              </a:rPr>
            </a:b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Chính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tả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>
                <a:latin typeface="Times New Roman" pitchFamily="18" charset="0"/>
                <a:cs typeface="Times New Roman" pitchFamily="18" charset="0"/>
              </a:rPr>
              <a:t>(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3600" b="1">
                <a:latin typeface="Times New Roman" pitchFamily="18" charset="0"/>
                <a:cs typeface="Times New Roman" pitchFamily="18" charset="0"/>
              </a:rPr>
              <a:t>ghe –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3600" b="1">
                <a:latin typeface="Times New Roman" pitchFamily="18" charset="0"/>
                <a:cs typeface="Times New Roman" pitchFamily="18" charset="0"/>
              </a:rPr>
              <a:t>iết 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114800" y="1157514"/>
            <a:ext cx="3886200" cy="609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HAI BÀ TRƯNG</a:t>
            </a:r>
          </a:p>
        </p:txBody>
      </p:sp>
      <p:sp>
        <p:nvSpPr>
          <p:cNvPr id="8" name="Explosion 1 7"/>
          <p:cNvSpPr/>
          <p:nvPr/>
        </p:nvSpPr>
        <p:spPr>
          <a:xfrm>
            <a:off x="1752600" y="1143000"/>
            <a:ext cx="2743200" cy="1905000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/>
              <a:t>GIÁO VIÊN ĐỌC MẪU</a:t>
            </a:r>
          </a:p>
        </p:txBody>
      </p:sp>
    </p:spTree>
    <p:extLst>
      <p:ext uri="{BB962C8B-B14F-4D97-AF65-F5344CB8AC3E}">
        <p14:creationId xmlns:p14="http://schemas.microsoft.com/office/powerpoint/2010/main" val="3889135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981199" y="266700"/>
            <a:ext cx="8229600" cy="914400"/>
          </a:xfrm>
        </p:spPr>
        <p:txBody>
          <a:bodyPr>
            <a:noAutofit/>
          </a:bodyPr>
          <a:lstStyle/>
          <a:p>
            <a:r>
              <a:rPr lang="en-US" sz="3600" b="1" err="1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3600" b="1">
                <a:latin typeface="Times New Roman" pitchFamily="18" charset="0"/>
                <a:cs typeface="Times New Roman" pitchFamily="18" charset="0"/>
              </a:rPr>
              <a:t> tư ngày 13 </a:t>
            </a:r>
            <a:r>
              <a:rPr lang="en-US" sz="3600" b="1" smtClean="0">
                <a:latin typeface="Times New Roman" pitchFamily="18" charset="0"/>
                <a:cs typeface="Times New Roman" pitchFamily="18" charset="0"/>
              </a:rPr>
              <a:t>tháng 1 năm </a:t>
            </a:r>
            <a:r>
              <a:rPr lang="en-US" sz="3600" b="1">
                <a:latin typeface="Times New Roman" pitchFamily="18" charset="0"/>
                <a:cs typeface="Times New Roman" pitchFamily="18" charset="0"/>
              </a:rPr>
              <a:t>2022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b="1" dirty="0">
                <a:latin typeface="Times New Roman" pitchFamily="18" charset="0"/>
                <a:cs typeface="Times New Roman" pitchFamily="18" charset="0"/>
              </a:rPr>
            </a:b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Chính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tả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>
                <a:latin typeface="Times New Roman" pitchFamily="18" charset="0"/>
                <a:cs typeface="Times New Roman" pitchFamily="18" charset="0"/>
              </a:rPr>
              <a:t>(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3600" b="1">
                <a:latin typeface="Times New Roman" pitchFamily="18" charset="0"/>
                <a:cs typeface="Times New Roman" pitchFamily="18" charset="0"/>
              </a:rPr>
              <a:t>ghe – </a:t>
            </a:r>
            <a:r>
              <a:rPr lang="en-US" sz="3600" b="1" err="1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3600" b="1">
                <a:latin typeface="Times New Roman" pitchFamily="18" charset="0"/>
                <a:cs typeface="Times New Roman" pitchFamily="18" charset="0"/>
              </a:rPr>
              <a:t>iết ) 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152899" y="1181100"/>
            <a:ext cx="3886200" cy="609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HAI BÀ TRƯNG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04800" y="1981200"/>
            <a:ext cx="11734800" cy="1066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600" b="1" smtClean="0">
                <a:latin typeface="Times New Roman" pitchFamily="18" charset="0"/>
                <a:cs typeface="Times New Roman" pitchFamily="18" charset="0"/>
              </a:rPr>
              <a:t>Các </a:t>
            </a:r>
            <a:r>
              <a:rPr lang="en-US" sz="3600" b="1" err="1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3600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smtClean="0">
                <a:latin typeface="Times New Roman" pitchFamily="18" charset="0"/>
                <a:cs typeface="Times New Roman" pitchFamily="18" charset="0"/>
              </a:rPr>
              <a:t>: Hai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Bà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600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smtClean="0">
                <a:latin typeface="Times New Roman" pitchFamily="18" charset="0"/>
                <a:cs typeface="Times New Roman" pitchFamily="18" charset="0"/>
              </a:rPr>
              <a:t>từ Hai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Bà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Trưng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err="1"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3600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smtClean="0">
                <a:latin typeface="Times New Roman" pitchFamily="18" charset="0"/>
                <a:cs typeface="Times New Roman" pitchFamily="18" charset="0"/>
              </a:rPr>
              <a:t>nào?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3200399" y="2857500"/>
            <a:ext cx="7010400" cy="685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600" b="1" i="1" dirty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36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3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hoa</a:t>
            </a:r>
            <a:r>
              <a:rPr lang="en-US" sz="3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sz="3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3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3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</a:t>
            </a:r>
            <a:endParaRPr lang="en-US" sz="36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304800" y="3619500"/>
            <a:ext cx="11506199" cy="914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riêng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chính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tả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riêng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?</a:t>
            </a: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571499" y="4876800"/>
            <a:ext cx="11048999" cy="914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600" b="1" i="1" dirty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sz="36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Tô</a:t>
            </a:r>
            <a:r>
              <a:rPr lang="en-US" sz="3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3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</a:t>
            </a:r>
            <a:r>
              <a:rPr lang="en-US" sz="3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Trưng</a:t>
            </a:r>
            <a:r>
              <a:rPr lang="en-US" sz="3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sz="36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sz="3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riêng</a:t>
            </a:r>
            <a:r>
              <a:rPr lang="en-US" sz="3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3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3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6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3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hoa</a:t>
            </a:r>
            <a:r>
              <a:rPr lang="en-US" sz="3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tất</a:t>
            </a:r>
            <a:r>
              <a:rPr lang="en-US" sz="3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sz="3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3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sz="3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3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3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3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47685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5000"/>
                <a:lumOff val="95000"/>
              </a:schemeClr>
            </a:gs>
            <a:gs pos="74000">
              <a:schemeClr val="accent6">
                <a:lumMod val="45000"/>
                <a:lumOff val="55000"/>
              </a:schemeClr>
            </a:gs>
            <a:gs pos="83000">
              <a:schemeClr val="accent6">
                <a:lumMod val="45000"/>
                <a:lumOff val="55000"/>
              </a:schemeClr>
            </a:gs>
            <a:gs pos="100000">
              <a:schemeClr val="accent6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 txBox="1">
            <a:spLocks/>
          </p:cNvSpPr>
          <p:nvPr/>
        </p:nvSpPr>
        <p:spPr>
          <a:xfrm>
            <a:off x="4250509" y="1719789"/>
            <a:ext cx="3886200" cy="609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HAI BÀ TRƯNG</a:t>
            </a: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2924629" y="2733012"/>
            <a:ext cx="2590800" cy="718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sz="4000" b="1" dirty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sz="4000" b="1" dirty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lượt</a:t>
            </a:r>
            <a:endParaRPr lang="en-US" sz="4000" b="1" dirty="0">
              <a:solidFill>
                <a:srgbClr val="66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5867400" y="2730824"/>
            <a:ext cx="2590800" cy="718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sz="4000" b="1" dirty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sụp</a:t>
            </a:r>
            <a:r>
              <a:rPr lang="en-US" sz="4000" b="1" dirty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đổ</a:t>
            </a:r>
            <a:endParaRPr lang="en-US" sz="4000" b="1" dirty="0">
              <a:solidFill>
                <a:srgbClr val="66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2667000" y="3805769"/>
            <a:ext cx="3886200" cy="718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sz="4000" b="1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4000" b="1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hởi </a:t>
            </a:r>
            <a:r>
              <a:rPr lang="en-US" sz="4000" b="1" dirty="0" err="1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nghĩa</a:t>
            </a:r>
            <a:endParaRPr lang="en-US" sz="4000" b="1" dirty="0">
              <a:solidFill>
                <a:srgbClr val="66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 Box 8"/>
          <p:cNvSpPr txBox="1">
            <a:spLocks noChangeArrowheads="1"/>
          </p:cNvSpPr>
          <p:nvPr/>
        </p:nvSpPr>
        <p:spPr bwMode="auto">
          <a:xfrm>
            <a:off x="5867400" y="3803581"/>
            <a:ext cx="2590800" cy="718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sz="4000" b="1" dirty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lịch</a:t>
            </a:r>
            <a:r>
              <a:rPr lang="en-US" sz="4000" b="1" dirty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sử</a:t>
            </a:r>
            <a:endParaRPr lang="en-US" sz="4000" b="1" dirty="0">
              <a:solidFill>
                <a:srgbClr val="66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1126309" y="551073"/>
            <a:ext cx="101346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>
                <a:latin typeface="Times New Roman" pitchFamily="18" charset="0"/>
                <a:cs typeface="Times New Roman" pitchFamily="18" charset="0"/>
              </a:rPr>
              <a:t>Thứ tư ngày 12 tháng 1 năm 2022</a:t>
            </a:r>
            <a:br>
              <a:rPr lang="en-US" sz="3600" b="1">
                <a:latin typeface="Times New Roman" pitchFamily="18" charset="0"/>
                <a:cs typeface="Times New Roman" pitchFamily="18" charset="0"/>
              </a:rPr>
            </a:br>
            <a:r>
              <a:rPr lang="en-US" sz="3600" b="1">
                <a:latin typeface="Times New Roman" pitchFamily="18" charset="0"/>
                <a:cs typeface="Times New Roman" pitchFamily="18" charset="0"/>
              </a:rPr>
              <a:t>Chính tả ( nghe – viết )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3733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5000"/>
                <a:lumOff val="95000"/>
              </a:schemeClr>
            </a:gs>
            <a:gs pos="74000">
              <a:schemeClr val="accent6">
                <a:lumMod val="45000"/>
                <a:lumOff val="55000"/>
              </a:schemeClr>
            </a:gs>
            <a:gs pos="83000">
              <a:schemeClr val="accent6">
                <a:lumMod val="45000"/>
                <a:lumOff val="55000"/>
              </a:schemeClr>
            </a:gs>
            <a:gs pos="100000">
              <a:schemeClr val="accent6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1 (23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1963400" cy="6858000"/>
          </a:xfrm>
          <a:prstGeom prst="rect">
            <a:avLst/>
          </a:prstGeom>
        </p:spPr>
      </p:pic>
      <p:pic>
        <p:nvPicPr>
          <p:cNvPr id="7170" name="Picture 5" descr="tu_the_ngoi_viet%20(1)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81600" y="4114800"/>
            <a:ext cx="2133600" cy="2489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3352800" y="457201"/>
            <a:ext cx="5715000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3600" b="1" dirty="0" err="1">
                <a:effectLst>
                  <a:glow rad="101600">
                    <a:srgbClr val="FFFF00">
                      <a:alpha val="60000"/>
                    </a:srgbClr>
                  </a:glo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Tư</a:t>
            </a:r>
            <a:r>
              <a:rPr lang="en-US" sz="3600" b="1" dirty="0">
                <a:effectLst>
                  <a:glow rad="101600">
                    <a:srgbClr val="FFFF00">
                      <a:alpha val="60000"/>
                    </a:srgbClr>
                  </a:glo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600" b="1" dirty="0" err="1">
                <a:effectLst>
                  <a:glow rad="101600">
                    <a:srgbClr val="FFFF00">
                      <a:alpha val="60000"/>
                    </a:srgbClr>
                  </a:glo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thế</a:t>
            </a:r>
            <a:r>
              <a:rPr lang="en-US" sz="3600" b="1" dirty="0">
                <a:effectLst>
                  <a:glow rad="101600">
                    <a:srgbClr val="FFFF00">
                      <a:alpha val="60000"/>
                    </a:srgbClr>
                  </a:glo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600" b="1" dirty="0" err="1">
                <a:effectLst>
                  <a:glow rad="101600">
                    <a:srgbClr val="FFFF00">
                      <a:alpha val="60000"/>
                    </a:srgbClr>
                  </a:glo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ngồi</a:t>
            </a:r>
            <a:r>
              <a:rPr lang="en-US" sz="3600" b="1" dirty="0">
                <a:effectLst>
                  <a:glow rad="101600">
                    <a:srgbClr val="FFFF00">
                      <a:alpha val="60000"/>
                    </a:srgbClr>
                  </a:glo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600" b="1" dirty="0" err="1">
                <a:effectLst>
                  <a:glow rad="101600">
                    <a:srgbClr val="FFFF00">
                      <a:alpha val="60000"/>
                    </a:srgbClr>
                  </a:glo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khi</a:t>
            </a:r>
            <a:r>
              <a:rPr lang="en-US" sz="3600" b="1" dirty="0">
                <a:effectLst>
                  <a:glow rad="101600">
                    <a:srgbClr val="FFFF00">
                      <a:alpha val="60000"/>
                    </a:srgbClr>
                  </a:glo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600" b="1" dirty="0" err="1">
                <a:effectLst>
                  <a:glow rad="101600">
                    <a:srgbClr val="FFFF00">
                      <a:alpha val="60000"/>
                    </a:srgbClr>
                  </a:glo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viết</a:t>
            </a:r>
            <a:r>
              <a:rPr lang="en-US" sz="3600" b="1" dirty="0">
                <a:effectLst>
                  <a:glow rad="101600">
                    <a:srgbClr val="FFFF00">
                      <a:alpha val="60000"/>
                    </a:srgbClr>
                  </a:glo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600" b="1" dirty="0" err="1">
                <a:effectLst>
                  <a:glow rad="101600">
                    <a:srgbClr val="FFFF00">
                      <a:alpha val="60000"/>
                    </a:srgbClr>
                  </a:glo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bài</a:t>
            </a:r>
            <a:endParaRPr lang="en-US" sz="3600" b="1" dirty="0">
              <a:effectLst>
                <a:glow rad="101600">
                  <a:srgbClr val="FFFF00">
                    <a:alpha val="60000"/>
                  </a:srgbClr>
                </a:glo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1371600"/>
            <a:ext cx="8458200" cy="2819400"/>
          </a:xfrm>
        </p:spPr>
        <p:txBody>
          <a:bodyPr>
            <a:noAutofit/>
          </a:bodyPr>
          <a:lstStyle/>
          <a:p>
            <a:pPr algn="l" eaLnBrk="1" hangingPunct="1">
              <a:lnSpc>
                <a:spcPct val="150000"/>
              </a:lnSpc>
            </a:pPr>
            <a:r>
              <a:rPr lang="en-US" sz="36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600" b="1" dirty="0" err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Lưng</a:t>
            </a:r>
            <a:r>
              <a:rPr lang="en-US" sz="36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thẳng</a:t>
            </a:r>
            <a:r>
              <a:rPr lang="en-US" sz="36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dirty="0" err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36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</a:t>
            </a:r>
            <a:r>
              <a:rPr lang="en-US" sz="36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ngực</a:t>
            </a:r>
            <a:r>
              <a:rPr lang="en-US" sz="36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36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bàn</a:t>
            </a:r>
            <a:r>
              <a:rPr lang="en-US" sz="36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en-US" sz="36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600" b="1" dirty="0" err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36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hơi</a:t>
            </a:r>
            <a:r>
              <a:rPr lang="en-US" sz="36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cúi</a:t>
            </a:r>
            <a:r>
              <a:rPr lang="en-US" sz="36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600" b="1" dirty="0" err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Mắt</a:t>
            </a:r>
            <a:r>
              <a:rPr lang="en-US" sz="36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36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vở</a:t>
            </a:r>
            <a:r>
              <a:rPr lang="en-US" sz="36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khoảng</a:t>
            </a:r>
            <a:r>
              <a:rPr lang="en-US" sz="36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25cm.</a:t>
            </a:r>
            <a:br>
              <a:rPr lang="en-US" sz="36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600" b="1" dirty="0" err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Tay</a:t>
            </a:r>
            <a:r>
              <a:rPr lang="en-US" sz="36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trái</a:t>
            </a:r>
            <a:r>
              <a:rPr lang="en-US" sz="36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</a:t>
            </a:r>
            <a:r>
              <a:rPr lang="en-US" sz="36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nhẹ</a:t>
            </a:r>
            <a:r>
              <a:rPr lang="en-US" sz="36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sz="36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mép</a:t>
            </a:r>
            <a:r>
              <a:rPr lang="en-US" sz="36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vở</a:t>
            </a:r>
            <a:r>
              <a:rPr lang="en-US" sz="36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36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giữ</a:t>
            </a:r>
            <a:r>
              <a:rPr lang="en-US" sz="36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en-US" sz="36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600" b="1" dirty="0" err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36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chân</a:t>
            </a:r>
            <a:r>
              <a:rPr lang="en-US" sz="36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36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song </a:t>
            </a:r>
            <a:r>
              <a:rPr lang="en-US" sz="3600" b="1" dirty="0" err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song</a:t>
            </a:r>
            <a:r>
              <a:rPr lang="en-US" sz="36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dirty="0" err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thoải</a:t>
            </a:r>
            <a:r>
              <a:rPr lang="en-US" sz="36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mái</a:t>
            </a:r>
            <a:r>
              <a:rPr lang="en-US" sz="36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90452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5000"/>
                <a:lumOff val="95000"/>
              </a:schemeClr>
            </a:gs>
            <a:gs pos="74000">
              <a:schemeClr val="accent6">
                <a:lumMod val="45000"/>
                <a:lumOff val="55000"/>
              </a:schemeClr>
            </a:gs>
            <a:gs pos="83000">
              <a:schemeClr val="accent6">
                <a:lumMod val="45000"/>
                <a:lumOff val="55000"/>
              </a:schemeClr>
            </a:gs>
            <a:gs pos="100000">
              <a:schemeClr val="accent6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10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3657600" y="1630502"/>
            <a:ext cx="4800600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spcBef>
                <a:spcPct val="50000"/>
              </a:spcBef>
            </a:pPr>
            <a:r>
              <a:rPr lang="en-US" sz="8000" b="1" dirty="0" err="1">
                <a:ln w="11430"/>
                <a:solidFill>
                  <a:schemeClr val="accent6">
                    <a:lumMod val="75000"/>
                  </a:schemeClr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Bài</a:t>
            </a:r>
            <a:r>
              <a:rPr lang="en-US" sz="8000" b="1" dirty="0">
                <a:ln w="11430"/>
                <a:solidFill>
                  <a:schemeClr val="accent6">
                    <a:lumMod val="75000"/>
                  </a:schemeClr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8000" b="1" dirty="0" err="1">
                <a:ln w="11430"/>
                <a:solidFill>
                  <a:schemeClr val="accent6">
                    <a:lumMod val="75000"/>
                  </a:schemeClr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tập</a:t>
            </a:r>
            <a:endParaRPr lang="en-US" sz="8000" b="1" dirty="0">
              <a:ln w="11430"/>
              <a:solidFill>
                <a:schemeClr val="accent6">
                  <a:lumMod val="75000"/>
                </a:schemeClr>
              </a:solidFill>
              <a:effectLst>
                <a:glow rad="139700">
                  <a:schemeClr val="accent1">
                    <a:satMod val="175000"/>
                    <a:alpha val="40000"/>
                  </a:schemeClr>
                </a:glow>
                <a:outerShdw blurRad="50800" dist="38100" algn="l" rotWithShape="0">
                  <a:prstClr val="black">
                    <a:alpha val="40000"/>
                  </a:prstClr>
                </a:outerShdw>
              </a:effectLst>
            </a:endParaRPr>
          </a:p>
          <a:p>
            <a:pPr algn="ctr">
              <a:spcBef>
                <a:spcPct val="50000"/>
              </a:spcBef>
            </a:pPr>
            <a:r>
              <a:rPr lang="en-US" sz="8000" b="1" dirty="0" err="1">
                <a:ln w="11430"/>
                <a:solidFill>
                  <a:schemeClr val="accent6">
                    <a:lumMod val="75000"/>
                  </a:schemeClr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Chính</a:t>
            </a:r>
            <a:r>
              <a:rPr lang="en-US" sz="8000" b="1" dirty="0">
                <a:ln w="11430"/>
                <a:solidFill>
                  <a:schemeClr val="accent6">
                    <a:lumMod val="75000"/>
                  </a:schemeClr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8000" b="1" dirty="0" err="1">
                <a:ln w="11430"/>
                <a:solidFill>
                  <a:schemeClr val="accent6">
                    <a:lumMod val="75000"/>
                  </a:schemeClr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tả</a:t>
            </a:r>
            <a:endParaRPr lang="en-US" sz="8000" b="1" dirty="0">
              <a:ln w="11430"/>
              <a:solidFill>
                <a:schemeClr val="accent6">
                  <a:lumMod val="75000"/>
                </a:schemeClr>
              </a:solidFill>
              <a:effectLst>
                <a:glow rad="139700">
                  <a:schemeClr val="accent1">
                    <a:satMod val="175000"/>
                    <a:alpha val="40000"/>
                  </a:schemeClr>
                </a:glow>
                <a:outerShdw blurRad="50800" dist="38100" algn="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10146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5000"/>
                <a:lumOff val="95000"/>
              </a:schemeClr>
            </a:gs>
            <a:gs pos="74000">
              <a:schemeClr val="accent6">
                <a:lumMod val="45000"/>
                <a:lumOff val="55000"/>
              </a:schemeClr>
            </a:gs>
            <a:gs pos="83000">
              <a:schemeClr val="accent6">
                <a:lumMod val="45000"/>
                <a:lumOff val="55000"/>
              </a:schemeClr>
            </a:gs>
            <a:gs pos="100000">
              <a:schemeClr val="accent6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00" y="431795"/>
            <a:ext cx="8229600" cy="213359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000" b="1" i="1" u="sng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4000" b="1" i="1" u="sng" dirty="0">
                <a:latin typeface="Times New Roman" pitchFamily="18" charset="0"/>
                <a:cs typeface="Times New Roman" pitchFamily="18" charset="0"/>
              </a:rPr>
              <a:t> 2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4000" b="1" i="1" dirty="0" err="1">
                <a:latin typeface="Times New Roman" pitchFamily="18" charset="0"/>
                <a:cs typeface="Times New Roman" pitchFamily="18" charset="0"/>
              </a:rPr>
              <a:t>Điền</a:t>
            </a:r>
            <a:r>
              <a:rPr lang="en-US" sz="4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4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>
                <a:latin typeface="Times New Roman" pitchFamily="18" charset="0"/>
                <a:cs typeface="Times New Roman" pitchFamily="18" charset="0"/>
              </a:rPr>
              <a:t>chỗ</a:t>
            </a:r>
            <a:r>
              <a:rPr lang="en-US" sz="4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>
                <a:latin typeface="Times New Roman" pitchFamily="18" charset="0"/>
                <a:cs typeface="Times New Roman" pitchFamily="18" charset="0"/>
              </a:rPr>
              <a:t>trống</a:t>
            </a:r>
            <a:r>
              <a:rPr lang="en-US" sz="4000" b="1" i="1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>
              <a:buNone/>
            </a:pPr>
            <a:r>
              <a:rPr lang="en-US" sz="4000" b="1" i="1" dirty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   a)  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 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hay 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?</a:t>
            </a:r>
          </a:p>
          <a:p>
            <a:pPr marL="0" indent="0">
              <a:buNone/>
            </a:pP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             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lành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…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ặn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 ;  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nao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…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úng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 ;  …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anh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lảnh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505200" y="2590800"/>
            <a:ext cx="6400800" cy="914400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82296" indent="0">
              <a:buNone/>
            </a:pPr>
            <a:r>
              <a:rPr lang="en-US" dirty="0">
                <a:solidFill>
                  <a:srgbClr val="FF0000"/>
                </a:solidFill>
              </a:rPr>
              <a:t>        </a:t>
            </a:r>
          </a:p>
          <a:p>
            <a:pPr marL="82296" indent="0">
              <a:buNone/>
            </a:pPr>
            <a:r>
              <a:rPr lang="en-US" dirty="0">
                <a:solidFill>
                  <a:srgbClr val="FF0000"/>
                </a:solidFill>
              </a:rPr>
              <a:t>      </a:t>
            </a:r>
          </a:p>
          <a:p>
            <a:pPr marL="82296" indent="0">
              <a:buNone/>
            </a:pP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4971144" y="1884725"/>
            <a:ext cx="5334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 b="1" dirty="0">
                <a:solidFill>
                  <a:srgbClr val="0000CC"/>
                </a:solidFill>
              </a:rPr>
              <a:t> </a:t>
            </a:r>
            <a:r>
              <a:rPr lang="en-US" sz="4000" b="1" dirty="0">
                <a:solidFill>
                  <a:srgbClr val="FF0000"/>
                </a:solidFill>
              </a:rPr>
              <a:t>l 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7620000" y="1892576"/>
            <a:ext cx="6096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 b="1" dirty="0">
                <a:solidFill>
                  <a:srgbClr val="0000CC"/>
                </a:solidFill>
              </a:rPr>
              <a:t> 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4000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091871" y="2485254"/>
            <a:ext cx="6096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 b="1" dirty="0">
                <a:solidFill>
                  <a:srgbClr val="0000CC"/>
                </a:solidFill>
              </a:rPr>
              <a:t> </a:t>
            </a:r>
            <a:r>
              <a:rPr lang="en-US" sz="4000" b="1" dirty="0">
                <a:solidFill>
                  <a:srgbClr val="FF0000"/>
                </a:solidFill>
              </a:rPr>
              <a:t>l </a:t>
            </a:r>
          </a:p>
        </p:txBody>
      </p:sp>
    </p:spTree>
    <p:extLst>
      <p:ext uri="{BB962C8B-B14F-4D97-AF65-F5344CB8AC3E}">
        <p14:creationId xmlns:p14="http://schemas.microsoft.com/office/powerpoint/2010/main" val="2840390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9" grpId="0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5000"/>
                <a:lumOff val="95000"/>
              </a:schemeClr>
            </a:gs>
            <a:gs pos="74000">
              <a:schemeClr val="accent6">
                <a:lumMod val="45000"/>
                <a:lumOff val="55000"/>
              </a:schemeClr>
            </a:gs>
            <a:gs pos="83000">
              <a:schemeClr val="accent6">
                <a:lumMod val="45000"/>
                <a:lumOff val="55000"/>
              </a:schemeClr>
            </a:gs>
            <a:gs pos="100000">
              <a:schemeClr val="accent6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9"/>
          <p:cNvSpPr txBox="1">
            <a:spLocks noChangeArrowheads="1"/>
          </p:cNvSpPr>
          <p:nvPr/>
        </p:nvSpPr>
        <p:spPr bwMode="auto">
          <a:xfrm>
            <a:off x="609600" y="270573"/>
            <a:ext cx="74676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b="1" u="sng" dirty="0" err="1">
                <a:latin typeface="Times New Roman" panose="02020603050405020304" pitchFamily="18" charset="0"/>
                <a:cs typeface="Times New Roman" pitchFamily="18" charset="0"/>
              </a:rPr>
              <a:t>Bài</a:t>
            </a:r>
            <a:r>
              <a:rPr lang="en-US" sz="3600" b="1" u="sng" dirty="0">
                <a:latin typeface="Times New Roman" pitchFamily="18" charset="0"/>
                <a:cs typeface="Times New Roman" pitchFamily="18" charset="0"/>
              </a:rPr>
              <a:t> 3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6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Thi</a:t>
            </a:r>
            <a:r>
              <a:rPr lang="en-US" sz="3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3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nhanh</a:t>
            </a:r>
            <a:r>
              <a:rPr lang="en-US" sz="3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3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ngữ</a:t>
            </a:r>
            <a:r>
              <a:rPr lang="en-US" sz="3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:</a:t>
            </a:r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609600" y="961570"/>
            <a:ext cx="62484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3600" b="1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3600" b="1" smtClean="0">
                <a:latin typeface="Times New Roman" pitchFamily="18" charset="0"/>
                <a:cs typeface="Times New Roman" pitchFamily="18" charset="0"/>
              </a:rPr>
              <a:t>- Chứa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bắt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l.</a:t>
            </a:r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1349829" y="1679005"/>
            <a:ext cx="920387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3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sz="36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3600" b="1" i="1" dirty="0" err="1">
                <a:latin typeface="Times New Roman" pitchFamily="18" charset="0"/>
                <a:cs typeface="Times New Roman" pitchFamily="18" charset="0"/>
              </a:rPr>
              <a:t>ạ</a:t>
            </a:r>
            <a:r>
              <a:rPr lang="en-US" sz="3600" b="1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b="1" i="1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3600" b="1" i="1" err="1">
                <a:latin typeface="Times New Roman" pitchFamily="18" charset="0"/>
                <a:cs typeface="Times New Roman" pitchFamily="18" charset="0"/>
              </a:rPr>
              <a:t>ao</a:t>
            </a:r>
            <a:r>
              <a:rPr lang="en-US" sz="3600" b="1" i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smtClean="0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3600" b="1" i="1">
                <a:latin typeface="Times New Roman" pitchFamily="18" charset="0"/>
                <a:cs typeface="Times New Roman" pitchFamily="18" charset="0"/>
              </a:rPr>
              <a:t> </a:t>
            </a:r>
            <a:endParaRPr lang="en-US" sz="36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1066800" y="2479104"/>
            <a:ext cx="78486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b="1" i="1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600" b="1" smtClean="0">
                <a:latin typeface="Times New Roman" pitchFamily="18" charset="0"/>
                <a:cs typeface="Times New Roman" pitchFamily="18" charset="0"/>
              </a:rPr>
              <a:t>Chứa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bắt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err="1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3600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1219200" y="3098491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3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sz="36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3600" b="1" i="1" dirty="0" err="1">
                <a:latin typeface="Times New Roman" pitchFamily="18" charset="0"/>
                <a:cs typeface="Times New Roman" pitchFamily="18" charset="0"/>
              </a:rPr>
              <a:t>ó</a:t>
            </a:r>
            <a:r>
              <a:rPr lang="en-US" sz="36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3600" b="1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b="1" i="1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3600" b="1" i="1" err="1">
                <a:latin typeface="Times New Roman" pitchFamily="18" charset="0"/>
                <a:cs typeface="Times New Roman" pitchFamily="18" charset="0"/>
              </a:rPr>
              <a:t>ông</a:t>
            </a:r>
            <a:r>
              <a:rPr lang="en-US" sz="3600" b="1" i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smtClean="0">
                <a:latin typeface="Times New Roman" pitchFamily="18" charset="0"/>
                <a:cs typeface="Times New Roman" pitchFamily="18" charset="0"/>
              </a:rPr>
              <a:t>thôn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3154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5000"/>
                <a:lumOff val="95000"/>
              </a:schemeClr>
            </a:gs>
            <a:gs pos="74000">
              <a:schemeClr val="accent6">
                <a:lumMod val="45000"/>
                <a:lumOff val="55000"/>
              </a:schemeClr>
            </a:gs>
            <a:gs pos="83000">
              <a:schemeClr val="accent6">
                <a:lumMod val="45000"/>
                <a:lumOff val="55000"/>
              </a:schemeClr>
            </a:gs>
            <a:gs pos="100000">
              <a:schemeClr val="accent6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9"/>
          <p:cNvSpPr txBox="1">
            <a:spLocks noChangeArrowheads="1"/>
          </p:cNvSpPr>
          <p:nvPr/>
        </p:nvSpPr>
        <p:spPr bwMode="auto">
          <a:xfrm>
            <a:off x="758370" y="1143000"/>
            <a:ext cx="10671629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>
              <a:spcBef>
                <a:spcPct val="50000"/>
              </a:spcBef>
              <a:tabLst>
                <a:tab pos="4572000" algn="l"/>
              </a:tabLst>
            </a:pPr>
            <a:r>
              <a:rPr lang="en-US" sz="3600" b="1" smtClean="0">
                <a:latin typeface="Times New Roman" pitchFamily="18" charset="0"/>
                <a:cs typeface="Times New Roman" pitchFamily="18" charset="0"/>
              </a:rPr>
              <a:t>- Về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xem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sai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3600" b="1" dirty="0">
              <a:solidFill>
                <a:srgbClr val="0070C0"/>
              </a:solidFill>
            </a:endParaRPr>
          </a:p>
        </p:txBody>
      </p:sp>
      <p:sp>
        <p:nvSpPr>
          <p:cNvPr id="8" name="Text Box 9"/>
          <p:cNvSpPr txBox="1">
            <a:spLocks noChangeArrowheads="1"/>
          </p:cNvSpPr>
          <p:nvPr/>
        </p:nvSpPr>
        <p:spPr bwMode="auto">
          <a:xfrm>
            <a:off x="758370" y="2133600"/>
            <a:ext cx="11085286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b="1" smtClean="0">
                <a:latin typeface="Times New Roman" pitchFamily="18" charset="0"/>
                <a:cs typeface="Times New Roman" pitchFamily="18" charset="0"/>
              </a:rPr>
              <a:t>- Xem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“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Trần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Bình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Trọng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” </a:t>
            </a:r>
            <a:r>
              <a:rPr lang="en-US" sz="3600" b="1" err="1"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3600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smtClean="0">
                <a:latin typeface="Times New Roman" pitchFamily="18" charset="0"/>
                <a:cs typeface="Times New Roman" pitchFamily="18" charset="0"/>
              </a:rPr>
              <a:t>11.</a:t>
            </a:r>
            <a:endParaRPr lang="en-US" sz="36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7472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284</TotalTime>
  <Words>331</Words>
  <Application>Microsoft Office PowerPoint</Application>
  <PresentationFormat>Widescreen</PresentationFormat>
  <Paragraphs>44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Calibri</vt:lpstr>
      <vt:lpstr>Tahoma</vt:lpstr>
      <vt:lpstr>Times New Roman</vt:lpstr>
      <vt:lpstr>VNI-Times</vt:lpstr>
      <vt:lpstr>Wingdings 2</vt:lpstr>
      <vt:lpstr>Office Theme</vt:lpstr>
      <vt:lpstr>PowerPoint Presentation</vt:lpstr>
      <vt:lpstr>Thứ tư ngày 12 tháng 1 năm 2022 Chính tả ( nghe – viết )</vt:lpstr>
      <vt:lpstr>Thứ tư ngày 13 tháng 1 năm 2022 Chính tả ( nghe – viết ) </vt:lpstr>
      <vt:lpstr>PowerPoint Presentation</vt:lpstr>
      <vt:lpstr>- Lưng thẳng, không tì ngực vào bàn. - Đầu hơi cúi. Mắt cách vở khoảng 25cm. - Tay trái tì nhẹ lên mép vở để giữ. - Hai chân để song song, thoải mái.</vt:lpstr>
      <vt:lpstr>PowerPoint Presentation</vt:lpstr>
      <vt:lpstr>PowerPoint Presentation</vt:lpstr>
      <vt:lpstr>PowerPoint Presentation</vt:lpstr>
      <vt:lpstr>PowerPoint Presentation</vt:lpstr>
      <vt:lpstr>Chúc các em học tốt 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BichNguyet</dc:creator>
  <cp:lastModifiedBy>STD_DELL</cp:lastModifiedBy>
  <cp:revision>28</cp:revision>
  <dcterms:created xsi:type="dcterms:W3CDTF">2017-01-09T14:29:49Z</dcterms:created>
  <dcterms:modified xsi:type="dcterms:W3CDTF">2022-05-16T23:48:49Z</dcterms:modified>
</cp:coreProperties>
</file>