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DC41A-6C26-4901-A996-7BA7BCCAFC2E}" type="doc">
      <dgm:prSet loTypeId="urn:microsoft.com/office/officeart/2005/8/layout/chart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4E3DD9-162C-4B03-9067-16406D29BF91}">
      <dgm:prSet/>
      <dgm:spPr/>
      <dgm:t>
        <a:bodyPr/>
        <a:lstStyle/>
        <a:p>
          <a:pPr rtl="0"/>
          <a:r>
            <a:rPr lang="en-US" b="1" dirty="0" smtClean="0"/>
            <a:t>KÍNH CHÀO CÁC THẦY CÔ </a:t>
          </a:r>
        </a:p>
        <a:p>
          <a:pPr rtl="0"/>
          <a:r>
            <a:rPr lang="en-US" b="1" dirty="0" smtClean="0"/>
            <a:t>VỀ DỰ GIỜ THĂM LỚP</a:t>
          </a:r>
          <a:endParaRPr lang="en-US" dirty="0"/>
        </a:p>
      </dgm:t>
    </dgm:pt>
    <dgm:pt modelId="{6CD844B7-F3AE-4E87-B9D9-0E6EA6F7A3AA}" type="parTrans" cxnId="{A2D6B11B-0048-4196-B06A-C17DA38AB6EF}">
      <dgm:prSet/>
      <dgm:spPr/>
      <dgm:t>
        <a:bodyPr/>
        <a:lstStyle/>
        <a:p>
          <a:endParaRPr lang="en-US"/>
        </a:p>
      </dgm:t>
    </dgm:pt>
    <dgm:pt modelId="{74881047-2BC3-4702-8133-0EB68C54E8BD}" type="sibTrans" cxnId="{A2D6B11B-0048-4196-B06A-C17DA38AB6EF}">
      <dgm:prSet/>
      <dgm:spPr/>
      <dgm:t>
        <a:bodyPr/>
        <a:lstStyle/>
        <a:p>
          <a:endParaRPr lang="en-US"/>
        </a:p>
      </dgm:t>
    </dgm:pt>
    <dgm:pt modelId="{C9E1178D-AA60-45A4-B9A7-20DCD872D1EA}" type="pres">
      <dgm:prSet presAssocID="{FD6DC41A-6C26-4901-A996-7BA7BCCAFC2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B817D9-275B-4D43-A661-16E6038C586A}" type="pres">
      <dgm:prSet presAssocID="{FD6DC41A-6C26-4901-A996-7BA7BCCAFC2E}" presName="wedge1" presStyleLbl="node1" presStyleIdx="0" presStyleCnt="1" custScaleX="444464" custScaleY="119048" custLinFactNeighborX="2115"/>
      <dgm:spPr/>
      <dgm:t>
        <a:bodyPr/>
        <a:lstStyle/>
        <a:p>
          <a:endParaRPr lang="en-US"/>
        </a:p>
      </dgm:t>
    </dgm:pt>
    <dgm:pt modelId="{C43E39C5-D1C8-4A88-A8CA-AF6AD1442FE4}" type="pres">
      <dgm:prSet presAssocID="{FD6DC41A-6C26-4901-A996-7BA7BCCAFC2E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D6B11B-0048-4196-B06A-C17DA38AB6EF}" srcId="{FD6DC41A-6C26-4901-A996-7BA7BCCAFC2E}" destId="{D24E3DD9-162C-4B03-9067-16406D29BF91}" srcOrd="0" destOrd="0" parTransId="{6CD844B7-F3AE-4E87-B9D9-0E6EA6F7A3AA}" sibTransId="{74881047-2BC3-4702-8133-0EB68C54E8BD}"/>
    <dgm:cxn modelId="{AE6A1873-6417-4EAE-9370-0E8EA570AE7F}" type="presOf" srcId="{D24E3DD9-162C-4B03-9067-16406D29BF91}" destId="{C43E39C5-D1C8-4A88-A8CA-AF6AD1442FE4}" srcOrd="1" destOrd="0" presId="urn:microsoft.com/office/officeart/2005/8/layout/chart3"/>
    <dgm:cxn modelId="{AF37555C-C971-4422-AE62-2BDDAB9B544B}" type="presOf" srcId="{FD6DC41A-6C26-4901-A996-7BA7BCCAFC2E}" destId="{C9E1178D-AA60-45A4-B9A7-20DCD872D1EA}" srcOrd="0" destOrd="0" presId="urn:microsoft.com/office/officeart/2005/8/layout/chart3"/>
    <dgm:cxn modelId="{BC0DD222-825E-4261-BD33-F6400617F62B}" type="presOf" srcId="{D24E3DD9-162C-4B03-9067-16406D29BF91}" destId="{AAB817D9-275B-4D43-A661-16E6038C586A}" srcOrd="0" destOrd="0" presId="urn:microsoft.com/office/officeart/2005/8/layout/chart3"/>
    <dgm:cxn modelId="{E26AABEF-AB6F-48B0-BF8E-46EA2B873309}" type="presParOf" srcId="{C9E1178D-AA60-45A4-B9A7-20DCD872D1EA}" destId="{AAB817D9-275B-4D43-A661-16E6038C586A}" srcOrd="0" destOrd="0" presId="urn:microsoft.com/office/officeart/2005/8/layout/chart3"/>
    <dgm:cxn modelId="{57D82DED-02B0-4F31-B857-FA2AF069626D}" type="presParOf" srcId="{C9E1178D-AA60-45A4-B9A7-20DCD872D1EA}" destId="{C43E39C5-D1C8-4A88-A8CA-AF6AD1442FE4}" srcOrd="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817D9-275B-4D43-A661-16E6038C586A}">
      <dsp:nvSpPr>
        <dsp:cNvPr id="0" name=""/>
        <dsp:cNvSpPr/>
      </dsp:nvSpPr>
      <dsp:spPr>
        <a:xfrm>
          <a:off x="-791288" y="-4"/>
          <a:ext cx="9832864" cy="26336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smtClean="0"/>
            <a:t>KÍNH CHÀO CÁC THẦY CÔ </a:t>
          </a:r>
        </a:p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smtClean="0"/>
            <a:t>VỀ DỰ GIỜ THĂM LỚP</a:t>
          </a:r>
          <a:endParaRPr lang="en-US" sz="5000" kern="1200" dirty="0"/>
        </a:p>
      </dsp:txBody>
      <dsp:txXfrm>
        <a:off x="671935" y="391914"/>
        <a:ext cx="6906416" cy="1849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D72E8-876C-4BDE-9FD3-F4B4DCCD1D75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489FE-C067-4A02-8135-84A1484FA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0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35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38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3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41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5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67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772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6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1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5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3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12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1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5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6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2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1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30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B5F9A-C79B-4D1B-80CD-77FE796FA5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3FF9A-7B99-4F5B-96BB-723FDA0D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1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496258"/>
              </p:ext>
            </p:extLst>
          </p:nvPr>
        </p:nvGraphicFramePr>
        <p:xfrm>
          <a:off x="205155" y="4013666"/>
          <a:ext cx="2481263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4704762" imgH="4505954" progId="">
                  <p:embed/>
                </p:oleObj>
              </mc:Choice>
              <mc:Fallback>
                <p:oleObj r:id="rId3" imgW="4704762" imgH="4505954" progId="">
                  <p:embed/>
                  <p:pic>
                    <p:nvPicPr>
                      <p:cNvPr id="205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55" y="4013666"/>
                        <a:ext cx="2481263" cy="237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3060077" y="5336345"/>
            <a:ext cx="63058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 Thúy Quỳnh</a:t>
            </a:r>
            <a:endParaRPr lang="en-US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0" name="WordArt 32"/>
          <p:cNvSpPr>
            <a:spLocks noChangeArrowheads="1" noChangeShapeType="1" noTextEdit="1"/>
          </p:cNvSpPr>
          <p:nvPr/>
        </p:nvSpPr>
        <p:spPr bwMode="auto">
          <a:xfrm>
            <a:off x="5203729" y="4402932"/>
            <a:ext cx="1381125" cy="5270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 3</a:t>
            </a:r>
            <a:endParaRPr lang="en-US" sz="36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prstShdw prst="shdw13" dist="53882" dir="13500000">
                  <a:srgbClr val="868686">
                    <a:alpha val="50000"/>
                  </a:srgbClr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1" y="3352801"/>
            <a:ext cx="6096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952323802"/>
              </p:ext>
            </p:extLst>
          </p:nvPr>
        </p:nvGraphicFramePr>
        <p:xfrm>
          <a:off x="2087880" y="407963"/>
          <a:ext cx="8250288" cy="263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14369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63572" y="-427953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000815" y="1744824"/>
            <a:ext cx="9690048" cy="18119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đặc điểm là những từ chỉ màu sắc, tính nết, hình dáng, kích thước 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vị, tính 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chất.......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sự vật  </a:t>
            </a:r>
          </a:p>
        </p:txBody>
      </p:sp>
    </p:spTree>
    <p:extLst>
      <p:ext uri="{BB962C8B-B14F-4D97-AF65-F5344CB8AC3E}">
        <p14:creationId xmlns:p14="http://schemas.microsoft.com/office/powerpoint/2010/main" val="366169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1533525" y="401559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Dựa vào tranh, chọn từ thích hợp thay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trống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919455"/>
            <a:ext cx="11049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30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r>
              <a:rPr lang="en-US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</a:t>
            </a:r>
            <a:r>
              <a:rPr lang="vi-VN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rơ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 loại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vi-VN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Cô có chiếc váy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vi-VN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nhưng 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chổi rơm rất được việc. Ngày hai lần, chị Thùy Linh mang chổi ra quét nhà. Chỉ quét nhà thôi, còn sân, vườn đã </a:t>
            </a:r>
            <a:r>
              <a:rPr lang="vi-VN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chổi </a:t>
            </a:r>
            <a:r>
              <a:rPr lang="en-US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</a:t>
            </a:r>
            <a:r>
              <a:rPr lang="vi-VN" sz="3000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khác cứng </a:t>
            </a:r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hơn.</a:t>
            </a:r>
          </a:p>
          <a:p>
            <a:pPr algn="r"/>
            <a:r>
              <a:rPr lang="vi-VN" sz="30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312" y="4537968"/>
            <a:ext cx="2211380" cy="23200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80360" y="2320601"/>
            <a:ext cx="1655064" cy="5216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óng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34803" y="1799393"/>
            <a:ext cx="1576132" cy="521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xắn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0124" y="3724837"/>
            <a:ext cx="780288" cy="4175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9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7" grpId="0" animBg="1"/>
      <p:bldP spid="2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1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é quét nhà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849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9656" y="1987589"/>
            <a:ext cx="8984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02124"/>
                </a:solidFill>
                <a:latin typeface="+mj-lt"/>
              </a:rPr>
              <a:t>Một sợi rơm vàng là hai sợi vàng rơm</a:t>
            </a:r>
            <a:r>
              <a:rPr lang="vi-VN" sz="3200" b="1" dirty="0">
                <a:latin typeface="+mj-lt"/>
              </a:rPr>
              <a:t/>
            </a:r>
            <a:br>
              <a:rPr lang="vi-VN" sz="3200" b="1" dirty="0">
                <a:latin typeface="+mj-lt"/>
              </a:rPr>
            </a:br>
            <a:r>
              <a:rPr lang="vi-VN" sz="3200" b="1" dirty="0">
                <a:solidFill>
                  <a:srgbClr val="202124"/>
                </a:solidFill>
                <a:latin typeface="+mj-lt"/>
              </a:rPr>
              <a:t>Bà bện chổi to bà làm chổi nhỏ</a:t>
            </a:r>
            <a:r>
              <a:rPr lang="vi-VN" sz="3200" b="1" dirty="0">
                <a:latin typeface="+mj-lt"/>
              </a:rPr>
              <a:t/>
            </a:r>
            <a:br>
              <a:rPr lang="vi-VN" sz="3200" b="1" dirty="0">
                <a:latin typeface="+mj-lt"/>
              </a:rPr>
            </a:br>
            <a:r>
              <a:rPr lang="vi-VN" sz="3200" b="1" dirty="0">
                <a:solidFill>
                  <a:srgbClr val="202124"/>
                </a:solidFill>
                <a:latin typeface="+mj-lt"/>
              </a:rPr>
              <a:t>Chổi </a:t>
            </a:r>
            <a:r>
              <a:rPr lang="vi-VN" sz="3200" b="1" dirty="0" smtClean="0">
                <a:solidFill>
                  <a:srgbClr val="202124"/>
                </a:solidFill>
                <a:latin typeface="+mj-lt"/>
              </a:rPr>
              <a:t>to</a:t>
            </a:r>
            <a:r>
              <a:rPr lang="en-US" sz="3200" b="1" dirty="0" smtClean="0">
                <a:solidFill>
                  <a:srgbClr val="202124"/>
                </a:solidFill>
                <a:latin typeface="+mj-lt"/>
              </a:rPr>
              <a:t>, </a:t>
            </a:r>
            <a:r>
              <a:rPr lang="en-US" sz="3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 to</a:t>
            </a:r>
            <a:r>
              <a:rPr lang="vi-VN" sz="3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202124"/>
                </a:solidFill>
                <a:latin typeface="+mj-lt"/>
              </a:rPr>
              <a:t>bà quét sân to</a:t>
            </a:r>
            <a:r>
              <a:rPr lang="vi-VN" sz="3200" b="1" dirty="0">
                <a:latin typeface="+mj-lt"/>
              </a:rPr>
              <a:t/>
            </a:r>
            <a:br>
              <a:rPr lang="vi-VN" sz="3200" b="1" dirty="0">
                <a:latin typeface="+mj-lt"/>
              </a:rPr>
            </a:br>
            <a:r>
              <a:rPr lang="vi-VN" sz="3200" b="1" dirty="0">
                <a:solidFill>
                  <a:srgbClr val="202124"/>
                </a:solidFill>
                <a:latin typeface="+mj-lt"/>
              </a:rPr>
              <a:t>Ấy còn chổi nhỏ để dành cho bé chăm </a:t>
            </a:r>
            <a:r>
              <a:rPr lang="en-US" sz="32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vi-VN" sz="3200" b="1" dirty="0" smtClean="0">
                <a:solidFill>
                  <a:srgbClr val="202124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202124"/>
                </a:solidFill>
                <a:latin typeface="+mj-lt"/>
              </a:rPr>
              <a:t>quét nhà</a:t>
            </a:r>
            <a:endParaRPr lang="en-US" sz="32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4680" y="1170432"/>
            <a:ext cx="533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BÀI HÁT MỘT SỢI RƠM VÀNG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3608" y="3977640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Hà Đức Hậu)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4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374651" y="215901"/>
            <a:ext cx="11817349" cy="6642100"/>
            <a:chOff x="80" y="0"/>
            <a:chExt cx="5583" cy="4184"/>
          </a:xfrm>
        </p:grpSpPr>
        <p:grpSp>
          <p:nvGrpSpPr>
            <p:cNvPr id="6148" name="Group 6"/>
            <p:cNvGrpSpPr>
              <a:grpSpLocks/>
            </p:cNvGrpSpPr>
            <p:nvPr/>
          </p:nvGrpSpPr>
          <p:grpSpPr bwMode="auto">
            <a:xfrm>
              <a:off x="80" y="0"/>
              <a:ext cx="5583" cy="4184"/>
              <a:chOff x="80" y="0"/>
              <a:chExt cx="5583" cy="4184"/>
            </a:xfrm>
          </p:grpSpPr>
          <p:pic>
            <p:nvPicPr>
              <p:cNvPr id="6150" name="Picture 7" descr="88_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" y="0"/>
                <a:ext cx="5579" cy="4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1" name="Picture 8" descr="88_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646" b="39149"/>
              <a:stretch>
                <a:fillRect/>
              </a:stretch>
            </p:blipFill>
            <p:spPr bwMode="auto">
              <a:xfrm>
                <a:off x="80" y="164"/>
                <a:ext cx="5579" cy="3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49" name="Picture 9" descr="88_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7" t="97061" r="39149"/>
            <a:stretch>
              <a:fillRect/>
            </a:stretch>
          </p:blipFill>
          <p:spPr bwMode="auto">
            <a:xfrm>
              <a:off x="122" y="4020"/>
              <a:ext cx="542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08000" y="381001"/>
            <a:ext cx="11176000" cy="394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733" dirty="0">
                <a:solidFill>
                  <a:srgbClr val="0000FF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3733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Ba </a:t>
            </a:r>
            <a:r>
              <a:rPr lang="en-US" altLang="en-US" sz="3733" dirty="0">
                <a:solidFill>
                  <a:srgbClr val="0000FF"/>
                </a:solidFill>
                <a:latin typeface="Times New Roman" panose="02020603050405020304" pitchFamily="18" charset="0"/>
              </a:rPr>
              <a:t>ngày </a:t>
            </a:r>
            <a:r>
              <a:rPr lang="en-US" altLang="en-US" sz="3733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16 </a:t>
            </a:r>
            <a:r>
              <a:rPr lang="en-US" altLang="en-US" sz="3733" dirty="0">
                <a:solidFill>
                  <a:srgbClr val="0000FF"/>
                </a:solidFill>
                <a:latin typeface="Times New Roman" panose="02020603050405020304" pitchFamily="18" charset="0"/>
              </a:rPr>
              <a:t>tháng </a:t>
            </a:r>
            <a:r>
              <a:rPr lang="en-US" altLang="en-US" sz="3733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3733" dirty="0">
                <a:solidFill>
                  <a:srgbClr val="0000FF"/>
                </a:solidFill>
                <a:latin typeface="Times New Roman" panose="02020603050405020304" pitchFamily="18" charset="0"/>
              </a:rPr>
              <a:t>năm </a:t>
            </a:r>
            <a:r>
              <a:rPr lang="en-US" altLang="en-US" sz="3733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2022</a:t>
            </a:r>
            <a:endParaRPr lang="en-US" altLang="en-US" sz="3733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733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Tiếng Việt</a:t>
            </a:r>
            <a:endParaRPr lang="en-US" altLang="en-US" sz="3733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defTabSz="121917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733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733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Luyện tập: Từ ngữ </a:t>
            </a:r>
            <a:r>
              <a:rPr lang="en-US" altLang="zh-CN" sz="3733" dirty="0">
                <a:latin typeface="Times New Roman" panose="02020603050405020304" pitchFamily="18" charset="0"/>
                <a:ea typeface="宋体" panose="02010600030101010101" pitchFamily="2" charset="-122"/>
              </a:rPr>
              <a:t>chỉ đặc điểm. </a:t>
            </a:r>
          </a:p>
          <a:p>
            <a:pPr algn="ctr" defTabSz="121917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3733" smtClean="0">
                <a:latin typeface="Times New Roman" panose="02020603050405020304" pitchFamily="18" charset="0"/>
                <a:ea typeface="宋体" panose="02010600030101010101" pitchFamily="2" charset="-122"/>
              </a:rPr>
              <a:t>              Câu </a:t>
            </a:r>
            <a:r>
              <a:rPr lang="en-US" altLang="zh-CN" sz="3733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nêu đặc điểm</a:t>
            </a:r>
            <a:endParaRPr lang="en-US" altLang="zh-CN" sz="3733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 defTabSz="121917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 sz="4267" dirty="0">
              <a:latin typeface="VNI-Commerce" pitchFamily="2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4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287" y="5522182"/>
            <a:ext cx="12196868" cy="135690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71016" y="416925"/>
            <a:ext cx="101208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3461487"/>
            <a:ext cx="10424027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1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(Nguyệt Ánh)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792049" y="5601272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5319575" y="5577654"/>
            <a:ext cx="3236343" cy="132486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8988553" y="5522182"/>
            <a:ext cx="3262386" cy="1123339"/>
            <a:chOff x="804303" y="856206"/>
            <a:chExt cx="3575710" cy="112333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804303" y="856206"/>
              <a:ext cx="3302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902888" y="968315"/>
            <a:ext cx="1362456" cy="98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85733" y="978167"/>
            <a:ext cx="36064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849885" y="1002684"/>
            <a:ext cx="1001455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một bông màu </a:t>
            </a:r>
            <a:r>
              <a:rPr lang="vi-VN" sz="35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427788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8160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593824"/>
            <a:ext cx="55537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490077"/>
            <a:ext cx="967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029183"/>
            <a:ext cx="10424027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ao nhà tôi có một bụi kim ngân. Cứ vào dịp tháng Năm, từ các kẽ lá nảy ra từng chùm hoa hai bông, một bông màu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một bông màu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xíu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 ngát</a:t>
            </a:r>
            <a:r>
              <a:rPr lang="vi-VN" sz="32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</a:t>
            </a:r>
            <a:r>
              <a:rPr lang="vi-VN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Trần Hoài Dương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3872" y="3629895"/>
            <a:ext cx="5440680" cy="310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98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95921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36751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Nguyệt Ánh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5072" y="3177368"/>
            <a:ext cx="3730752" cy="368063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666B06E-7BC8-40BD-A906-C9270F80C7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91" y="5786618"/>
            <a:ext cx="2658648" cy="8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8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287" y="5522182"/>
            <a:ext cx="12196868" cy="135690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71016" y="416925"/>
            <a:ext cx="101208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3461487"/>
            <a:ext cx="10424027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vi-VN" sz="35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chemeClr val="accent1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1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(Nguyệt Ánh)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792049" y="5601272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5319575" y="5577654"/>
            <a:ext cx="3236343" cy="132486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8988553" y="5522182"/>
            <a:ext cx="3262386" cy="954107"/>
            <a:chOff x="804303" y="856206"/>
            <a:chExt cx="3575710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924691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804303" y="856206"/>
              <a:ext cx="3302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902888" y="968315"/>
            <a:ext cx="1362456" cy="98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85733" y="978167"/>
            <a:ext cx="36064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849885" y="1002684"/>
            <a:ext cx="1001455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một bông màu </a:t>
            </a:r>
            <a:r>
              <a:rPr lang="vi-VN" sz="35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303292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FF8F4A8-1C58-4F8D-B80A-46B5272987DA}"/>
              </a:ext>
            </a:extLst>
          </p:cNvPr>
          <p:cNvSpPr txBox="1"/>
          <p:nvPr/>
        </p:nvSpPr>
        <p:spPr>
          <a:xfrm>
            <a:off x="1152144" y="812532"/>
            <a:ext cx="93011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vi-VN" sz="3600" b="1" dirty="0" smtClean="0">
                <a:solidFill>
                  <a:srgbClr val="70AD47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thêm từ ngữ chỉ đặc điểm theo ba nhóm nêu trên và đặt câu với 2 – 3 từ ngữ tìm được</a:t>
            </a:r>
            <a:r>
              <a:rPr lang="vi-VN" sz="3600" b="1" dirty="0" smtClean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 smtClean="0">
              <a:solidFill>
                <a:srgbClr val="70AD4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mướp màu vàng rực rỡ. </a:t>
            </a:r>
            <a:endParaRPr lang="vi-VN" sz="36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700784" y="1363447"/>
            <a:ext cx="1810512" cy="98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71768" y="1358521"/>
            <a:ext cx="2344600" cy="260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646588" y="1917214"/>
            <a:ext cx="1525180" cy="3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93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649</Words>
  <Application>Microsoft Office PowerPoint</Application>
  <PresentationFormat>Widescreen</PresentationFormat>
  <Paragraphs>55</Paragraphs>
  <Slides>12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VNI-Commerce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Phung</dc:creator>
  <cp:lastModifiedBy>DELL</cp:lastModifiedBy>
  <cp:revision>2</cp:revision>
  <dcterms:created xsi:type="dcterms:W3CDTF">2023-01-06T00:53:05Z</dcterms:created>
  <dcterms:modified xsi:type="dcterms:W3CDTF">2023-01-10T15:07:56Z</dcterms:modified>
</cp:coreProperties>
</file>