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281" r:id="rId4"/>
    <p:sldId id="257" r:id="rId5"/>
    <p:sldId id="279" r:id="rId6"/>
    <p:sldId id="259" r:id="rId7"/>
    <p:sldId id="260" r:id="rId8"/>
    <p:sldId id="261" r:id="rId9"/>
    <p:sldId id="262" r:id="rId10"/>
    <p:sldId id="263" r:id="rId11"/>
    <p:sldId id="264" r:id="rId12"/>
    <p:sldId id="258" r:id="rId13"/>
    <p:sldId id="265" r:id="rId14"/>
    <p:sldId id="266" r:id="rId15"/>
    <p:sldId id="268" r:id="rId16"/>
    <p:sldId id="269" r:id="rId17"/>
    <p:sldId id="267" r:id="rId18"/>
    <p:sldId id="278" r:id="rId19"/>
    <p:sldId id="277" r:id="rId20"/>
    <p:sldId id="270" r:id="rId21"/>
    <p:sldId id="271" r:id="rId22"/>
    <p:sldId id="272" r:id="rId23"/>
    <p:sldId id="273" r:id="rId24"/>
    <p:sldId id="274"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EBD"/>
    <a:srgbClr val="EC8684"/>
    <a:srgbClr val="FFD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2727" autoAdjust="0"/>
  </p:normalViewPr>
  <p:slideViewPr>
    <p:cSldViewPr>
      <p:cViewPr varScale="1">
        <p:scale>
          <a:sx n="68" d="100"/>
          <a:sy n="68" d="100"/>
        </p:scale>
        <p:origin x="83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D6BCD-AA2A-43BC-AE32-DCC9007DA479}"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7F2F9-3BB7-4309-94B4-2B10FFD2C3F4}" type="slidenum">
              <a:rPr lang="en-US" smtClean="0"/>
              <a:t>‹#›</a:t>
            </a:fld>
            <a:endParaRPr lang="en-US"/>
          </a:p>
        </p:txBody>
      </p:sp>
    </p:spTree>
    <p:extLst>
      <p:ext uri="{BB962C8B-B14F-4D97-AF65-F5344CB8AC3E}">
        <p14:creationId xmlns:p14="http://schemas.microsoft.com/office/powerpoint/2010/main" val="26444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7F2F9-3BB7-4309-94B4-2B10FFD2C3F4}" type="slidenum">
              <a:rPr lang="en-US" smtClean="0"/>
              <a:t>13</a:t>
            </a:fld>
            <a:endParaRPr lang="en-US"/>
          </a:p>
        </p:txBody>
      </p:sp>
    </p:spTree>
    <p:extLst>
      <p:ext uri="{BB962C8B-B14F-4D97-AF65-F5344CB8AC3E}">
        <p14:creationId xmlns:p14="http://schemas.microsoft.com/office/powerpoint/2010/main" val="1635263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7F2F9-3BB7-4309-94B4-2B10FFD2C3F4}" type="slidenum">
              <a:rPr lang="en-US" smtClean="0"/>
              <a:t>15</a:t>
            </a:fld>
            <a:endParaRPr lang="en-US"/>
          </a:p>
        </p:txBody>
      </p:sp>
    </p:spTree>
    <p:extLst>
      <p:ext uri="{BB962C8B-B14F-4D97-AF65-F5344CB8AC3E}">
        <p14:creationId xmlns:p14="http://schemas.microsoft.com/office/powerpoint/2010/main" val="804841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7F2F9-3BB7-4309-94B4-2B10FFD2C3F4}" type="slidenum">
              <a:rPr lang="en-US" smtClean="0"/>
              <a:t>22</a:t>
            </a:fld>
            <a:endParaRPr lang="en-US"/>
          </a:p>
        </p:txBody>
      </p:sp>
    </p:spTree>
    <p:extLst>
      <p:ext uri="{BB962C8B-B14F-4D97-AF65-F5344CB8AC3E}">
        <p14:creationId xmlns:p14="http://schemas.microsoft.com/office/powerpoint/2010/main" val="141258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51869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5669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681562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410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16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095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838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279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202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24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75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92182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681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853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60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83817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85154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964076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61251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212956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13349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74264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74277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56215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47011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61882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004155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1166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81663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674933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41992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04537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33036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3/13/2023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2538540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628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fld id="{DA7268BB-C1B0-4A07-841E-B140DAEE97CE}" type="datetimeFigureOut">
              <a:rPr lang="en-US" smtClean="0">
                <a:solidFill>
                  <a:prstClr val="black">
                    <a:tint val="75000"/>
                  </a:prstClr>
                </a:solidFill>
              </a:rPr>
              <a:pPr defTabSz="1219170"/>
              <a:t>3/13/2023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fld id="{9EDB716F-5A96-4A9A-BE33-5D9C969214D1}"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5912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7.xml"/><Relationship Id="rId18" Type="http://schemas.microsoft.com/office/2007/relationships/hdphoto" Target="../media/hdphoto12.wdp"/><Relationship Id="rId3" Type="http://schemas.openxmlformats.org/officeDocument/2006/relationships/image" Target="../media/image12.png"/><Relationship Id="rId21" Type="http://schemas.microsoft.com/office/2007/relationships/hdphoto" Target="../media/hdphoto9.wdp"/><Relationship Id="rId7" Type="http://schemas.openxmlformats.org/officeDocument/2006/relationships/slide" Target="slide5.xml"/><Relationship Id="rId12" Type="http://schemas.microsoft.com/office/2007/relationships/hdphoto" Target="../media/hdphoto10.wdp"/><Relationship Id="rId17" Type="http://schemas.openxmlformats.org/officeDocument/2006/relationships/image" Target="../media/image19.png"/><Relationship Id="rId25" Type="http://schemas.microsoft.com/office/2007/relationships/hdphoto" Target="../media/hdphoto6.wdp"/><Relationship Id="rId2" Type="http://schemas.openxmlformats.org/officeDocument/2006/relationships/image" Target="../media/image16.jpg"/><Relationship Id="rId16" Type="http://schemas.openxmlformats.org/officeDocument/2006/relationships/slide" Target="slide9.xml"/><Relationship Id="rId20" Type="http://schemas.openxmlformats.org/officeDocument/2006/relationships/image" Target="../media/image14.pn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7.png"/><Relationship Id="rId24" Type="http://schemas.openxmlformats.org/officeDocument/2006/relationships/image" Target="../media/image10.png"/><Relationship Id="rId5" Type="http://schemas.openxmlformats.org/officeDocument/2006/relationships/image" Target="../media/image5.png"/><Relationship Id="rId15" Type="http://schemas.microsoft.com/office/2007/relationships/hdphoto" Target="../media/hdphoto11.wdp"/><Relationship Id="rId23" Type="http://schemas.openxmlformats.org/officeDocument/2006/relationships/image" Target="../media/image20.gif"/><Relationship Id="rId10" Type="http://schemas.openxmlformats.org/officeDocument/2006/relationships/slide" Target="slide6.xml"/><Relationship Id="rId19" Type="http://schemas.openxmlformats.org/officeDocument/2006/relationships/slide" Target="slide8.xml"/><Relationship Id="rId4" Type="http://schemas.microsoft.com/office/2007/relationships/hdphoto" Target="../media/hdphoto7.wdp"/><Relationship Id="rId9" Type="http://schemas.microsoft.com/office/2007/relationships/hdphoto" Target="../media/hdphoto4.wdp"/><Relationship Id="rId14" Type="http://schemas.openxmlformats.org/officeDocument/2006/relationships/image" Target="../media/image18.png"/><Relationship Id="rId22" Type="http://schemas.openxmlformats.org/officeDocument/2006/relationships/slide" Target="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microsoft.com/office/2007/relationships/hdphoto" Target="../media/hdphoto1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3.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33.png"/><Relationship Id="rId4"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image" Target="../media/image27.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30.png"/><Relationship Id="rId4" Type="http://schemas.microsoft.com/office/2007/relationships/hdphoto" Target="../media/hdphoto13.wdp"/><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2.gif"/><Relationship Id="rId3" Type="http://schemas.microsoft.com/office/2007/relationships/hdphoto" Target="../media/hdphoto13.wdp"/><Relationship Id="rId7" Type="http://schemas.microsoft.com/office/2007/relationships/hdphoto" Target="../media/hdphoto16.wdp"/><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14.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3.wdp"/><Relationship Id="rId7"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3.wdp"/><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3.wdp"/><Relationship Id="rId7" Type="http://schemas.microsoft.com/office/2007/relationships/hdphoto" Target="../media/hdphoto16.wdp"/><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17.wdp"/><Relationship Id="rId10" Type="http://schemas.openxmlformats.org/officeDocument/2006/relationships/image" Target="../media/image32.gif"/><Relationship Id="rId4" Type="http://schemas.openxmlformats.org/officeDocument/2006/relationships/image" Target="../media/image37.png"/><Relationship Id="rId9"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6.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8.png"/><Relationship Id="rId20" Type="http://schemas.microsoft.com/office/2007/relationships/hdphoto" Target="../media/hdphoto6.wdp"/><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slide" Target="slide9.xml"/><Relationship Id="rId5" Type="http://schemas.openxmlformats.org/officeDocument/2006/relationships/slide" Target="slide10.xml"/><Relationship Id="rId15" Type="http://schemas.microsoft.com/office/2007/relationships/hdphoto" Target="../media/hdphoto4.wdp"/><Relationship Id="rId10" Type="http://schemas.microsoft.com/office/2007/relationships/hdphoto" Target="../media/hdphoto2.wdp"/><Relationship Id="rId19" Type="http://schemas.openxmlformats.org/officeDocument/2006/relationships/image" Target="../media/image10.png"/><Relationship Id="rId4" Type="http://schemas.openxmlformats.org/officeDocument/2006/relationships/image" Target="../media/image2.jpg"/><Relationship Id="rId9" Type="http://schemas.openxmlformats.org/officeDocument/2006/relationships/image" Target="../media/image5.pn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microsoft.com/office/2007/relationships/hdphoto" Target="../media/hdphoto13.wdp"/><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13.xml"/><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43.gif"/><Relationship Id="rId18" Type="http://schemas.openxmlformats.org/officeDocument/2006/relationships/image" Target="../media/image47.png"/><Relationship Id="rId3" Type="http://schemas.openxmlformats.org/officeDocument/2006/relationships/image" Target="../media/image39.png"/><Relationship Id="rId21" Type="http://schemas.microsoft.com/office/2007/relationships/hdphoto" Target="../media/hdphoto23.wdp"/><Relationship Id="rId7" Type="http://schemas.openxmlformats.org/officeDocument/2006/relationships/image" Target="../media/image40.png"/><Relationship Id="rId12" Type="http://schemas.openxmlformats.org/officeDocument/2006/relationships/image" Target="../media/image38.png"/><Relationship Id="rId17" Type="http://schemas.openxmlformats.org/officeDocument/2006/relationships/image" Target="../media/image46.gif"/><Relationship Id="rId25" Type="http://schemas.microsoft.com/office/2007/relationships/hdphoto" Target="../media/hdphoto25.wdp"/><Relationship Id="rId2" Type="http://schemas.openxmlformats.org/officeDocument/2006/relationships/notesSlide" Target="../notesSlides/notesSlide3.xml"/><Relationship Id="rId16" Type="http://schemas.microsoft.com/office/2007/relationships/hdphoto" Target="../media/hdphoto21.wdp"/><Relationship Id="rId20" Type="http://schemas.openxmlformats.org/officeDocument/2006/relationships/image" Target="../media/image48.png"/><Relationship Id="rId1" Type="http://schemas.openxmlformats.org/officeDocument/2006/relationships/slideLayout" Target="../slideLayouts/slideLayout13.xml"/><Relationship Id="rId6" Type="http://schemas.microsoft.com/office/2007/relationships/hdphoto" Target="../media/hdphoto14.wdp"/><Relationship Id="rId11" Type="http://schemas.openxmlformats.org/officeDocument/2006/relationships/image" Target="../media/image42.gif"/><Relationship Id="rId24" Type="http://schemas.openxmlformats.org/officeDocument/2006/relationships/image" Target="../media/image50.png"/><Relationship Id="rId5" Type="http://schemas.openxmlformats.org/officeDocument/2006/relationships/image" Target="../media/image33.png"/><Relationship Id="rId15" Type="http://schemas.openxmlformats.org/officeDocument/2006/relationships/image" Target="../media/image45.png"/><Relationship Id="rId23" Type="http://schemas.microsoft.com/office/2007/relationships/hdphoto" Target="../media/hdphoto24.wdp"/><Relationship Id="rId10" Type="http://schemas.microsoft.com/office/2007/relationships/hdphoto" Target="../media/hdphoto20.wdp"/><Relationship Id="rId19" Type="http://schemas.microsoft.com/office/2007/relationships/hdphoto" Target="../media/hdphoto22.wdp"/><Relationship Id="rId4" Type="http://schemas.microsoft.com/office/2007/relationships/hdphoto" Target="../media/hdphoto18.wdp"/><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4.gif"/><Relationship Id="rId13" Type="http://schemas.openxmlformats.org/officeDocument/2006/relationships/image" Target="../media/image57.gif"/><Relationship Id="rId18" Type="http://schemas.microsoft.com/office/2007/relationships/hdphoto" Target="../media/hdphoto14.wdp"/><Relationship Id="rId26" Type="http://schemas.openxmlformats.org/officeDocument/2006/relationships/image" Target="../media/image62.png"/><Relationship Id="rId3" Type="http://schemas.microsoft.com/office/2007/relationships/hdphoto" Target="../media/hdphoto26.wdp"/><Relationship Id="rId21" Type="http://schemas.openxmlformats.org/officeDocument/2006/relationships/image" Target="../media/image59.png"/><Relationship Id="rId7" Type="http://schemas.microsoft.com/office/2007/relationships/hdphoto" Target="../media/hdphoto21.wdp"/><Relationship Id="rId12" Type="http://schemas.microsoft.com/office/2007/relationships/hdphoto" Target="../media/hdphoto28.wdp"/><Relationship Id="rId17" Type="http://schemas.openxmlformats.org/officeDocument/2006/relationships/image" Target="../media/image33.png"/><Relationship Id="rId25" Type="http://schemas.openxmlformats.org/officeDocument/2006/relationships/image" Target="../media/image61.gif"/><Relationship Id="rId2" Type="http://schemas.openxmlformats.org/officeDocument/2006/relationships/image" Target="../media/image51.png"/><Relationship Id="rId16" Type="http://schemas.openxmlformats.org/officeDocument/2006/relationships/image" Target="../media/image32.gif"/><Relationship Id="rId20" Type="http://schemas.microsoft.com/office/2007/relationships/hdphoto" Target="../media/hdphoto20.wdp"/><Relationship Id="rId1" Type="http://schemas.openxmlformats.org/officeDocument/2006/relationships/slideLayout" Target="../slideLayouts/slideLayout13.xml"/><Relationship Id="rId6" Type="http://schemas.openxmlformats.org/officeDocument/2006/relationships/image" Target="../media/image53.png"/><Relationship Id="rId11" Type="http://schemas.openxmlformats.org/officeDocument/2006/relationships/image" Target="../media/image56.png"/><Relationship Id="rId24" Type="http://schemas.microsoft.com/office/2007/relationships/hdphoto" Target="../media/hdphoto31.wdp"/><Relationship Id="rId5" Type="http://schemas.microsoft.com/office/2007/relationships/hdphoto" Target="../media/hdphoto19.wdp"/><Relationship Id="rId15" Type="http://schemas.microsoft.com/office/2007/relationships/hdphoto" Target="../media/hdphoto29.wdp"/><Relationship Id="rId23" Type="http://schemas.openxmlformats.org/officeDocument/2006/relationships/image" Target="../media/image60.png"/><Relationship Id="rId28" Type="http://schemas.openxmlformats.org/officeDocument/2006/relationships/image" Target="../media/image63.png"/><Relationship Id="rId10" Type="http://schemas.microsoft.com/office/2007/relationships/hdphoto" Target="../media/hdphoto27.wdp"/><Relationship Id="rId19" Type="http://schemas.openxmlformats.org/officeDocument/2006/relationships/image" Target="../media/image41.png"/><Relationship Id="rId4" Type="http://schemas.openxmlformats.org/officeDocument/2006/relationships/image" Target="../media/image52.png"/><Relationship Id="rId9" Type="http://schemas.openxmlformats.org/officeDocument/2006/relationships/image" Target="../media/image55.png"/><Relationship Id="rId14" Type="http://schemas.openxmlformats.org/officeDocument/2006/relationships/image" Target="../media/image58.png"/><Relationship Id="rId22" Type="http://schemas.microsoft.com/office/2007/relationships/hdphoto" Target="../media/hdphoto30.wdp"/><Relationship Id="rId27" Type="http://schemas.microsoft.com/office/2007/relationships/hdphoto" Target="../media/hdphoto15.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4.xml"/><Relationship Id="rId2" Type="http://schemas.openxmlformats.org/officeDocument/2006/relationships/image" Target="../media/image11.jp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3.png"/><Relationship Id="rId4" Type="http://schemas.microsoft.com/office/2007/relationships/hdphoto" Target="../media/hdphoto7.wdp"/><Relationship Id="rId9"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15.jp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slide" Target="slide10.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0.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0.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0.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0.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0.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193800"/>
            <a:ext cx="7381060" cy="1016000"/>
          </a:xfrm>
        </p:spPr>
        <p:txBody>
          <a:bodyPr>
            <a:noAutofit/>
          </a:bodyPr>
          <a:lstStyle/>
          <a:p>
            <a:r>
              <a:rPr lang="en-US" sz="3200" b="1" dirty="0" smtClean="0">
                <a:solidFill>
                  <a:srgbClr val="0070C0"/>
                </a:solidFill>
                <a:latin typeface="Times New Roman" panose="02020603050405020304" charset="0"/>
                <a:cs typeface="Times New Roman" panose="02020603050405020304" charset="0"/>
              </a:rPr>
              <a:t>CHÀO MỪNG CÁC EM ĐẾN VỚI TIẾT HỌC TIẾNG VIỆT</a:t>
            </a:r>
            <a:endParaRPr lang="en-US" sz="3200" b="1" dirty="0">
              <a:solidFill>
                <a:srgbClr val="0070C0"/>
              </a:solidFill>
              <a:latin typeface="Times New Roman" panose="02020603050405020304" charset="0"/>
              <a:cs typeface="Times New Roman" panose="02020603050405020304" charset="0"/>
            </a:endParaRPr>
          </a:p>
        </p:txBody>
      </p:sp>
      <p:sp>
        <p:nvSpPr>
          <p:cNvPr id="3" name="TextBox 2"/>
          <p:cNvSpPr txBox="1"/>
          <p:nvPr/>
        </p:nvSpPr>
        <p:spPr>
          <a:xfrm>
            <a:off x="3346938" y="2286864"/>
            <a:ext cx="6400800" cy="666786"/>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cs typeface="Times New Roman" panose="02020603050405020304" pitchFamily="18" charset="0"/>
              </a:rPr>
              <a:t>BÀI: </a:t>
            </a:r>
            <a:r>
              <a:rPr lang="en-US" sz="3733" b="1" dirty="0" smtClean="0">
                <a:solidFill>
                  <a:prstClr val="black"/>
                </a:solidFill>
                <a:latin typeface="Times New Roman" panose="02020603050405020304" pitchFamily="18" charset="0"/>
                <a:cs typeface="Times New Roman" panose="02020603050405020304" pitchFamily="18" charset="0"/>
              </a:rPr>
              <a:t>TIA NẮNG ĐI ĐÂU</a:t>
            </a:r>
            <a:endParaRPr lang="en-US" sz="3733" b="1"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776130" y="3143455"/>
            <a:ext cx="7010400" cy="666786"/>
          </a:xfrm>
          <a:prstGeom prst="rect">
            <a:avLst/>
          </a:prstGeom>
          <a:noFill/>
        </p:spPr>
        <p:txBody>
          <a:bodyPr wrap="square" rtlCol="0">
            <a:spAutoFit/>
          </a:bodyPr>
          <a:lstStyle/>
          <a:p>
            <a:pPr defTabSz="1219170"/>
            <a:r>
              <a:rPr lang="en-US" sz="3733" b="1" dirty="0" err="1">
                <a:solidFill>
                  <a:srgbClr val="FF0000"/>
                </a:solidFill>
                <a:latin typeface="Times New Roman" panose="02020603050405020304" pitchFamily="18" charset="0"/>
                <a:cs typeface="Times New Roman" panose="02020603050405020304" pitchFamily="18" charset="0"/>
              </a:rPr>
              <a:t>Giáo</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viên</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Lương</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Thị</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Vân</a:t>
            </a:r>
            <a:r>
              <a:rPr lang="en-US" sz="3733" b="1" dirty="0">
                <a:solidFill>
                  <a:srgbClr val="FF0000"/>
                </a:solidFill>
                <a:latin typeface="Times New Roman" panose="02020603050405020304" pitchFamily="18" charset="0"/>
                <a:cs typeface="Times New Roman" panose="02020603050405020304" pitchFamily="18" charset="0"/>
              </a:rPr>
              <a:t> Anh</a:t>
            </a:r>
            <a:endParaRPr lang="en-US" sz="3733"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048000" y="4000047"/>
            <a:ext cx="7010400" cy="666786"/>
          </a:xfrm>
          <a:prstGeom prst="rect">
            <a:avLst/>
          </a:prstGeom>
          <a:noFill/>
        </p:spPr>
        <p:txBody>
          <a:bodyPr wrap="square" rtlCol="0">
            <a:spAutoFit/>
          </a:bodyPr>
          <a:lstStyle/>
          <a:p>
            <a:pPr defTabSz="1219170"/>
            <a:r>
              <a:rPr lang="en-US" sz="3733" b="1" dirty="0" err="1">
                <a:solidFill>
                  <a:srgbClr val="002060"/>
                </a:solidFill>
                <a:latin typeface="Times New Roman" panose="02020603050405020304" pitchFamily="18" charset="0"/>
                <a:cs typeface="Times New Roman" panose="02020603050405020304" pitchFamily="18" charset="0"/>
              </a:rPr>
              <a:t>Trường</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Tiểu</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học</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Quốc</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Tuấn</a:t>
            </a:r>
            <a:endParaRPr lang="en-US" sz="3733"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313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363680" y="1371600"/>
            <a:ext cx="4697409"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Xin</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Mai.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ở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hoạch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trứng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gà</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hoạch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xong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trước</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nhé</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bằng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trả</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lời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đúng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mỗi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quả</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trứng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8" name="Picture 7">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144000" y="4552354"/>
            <a:ext cx="381000" cy="491133"/>
          </a:xfrm>
          <a:prstGeom prst="rect">
            <a:avLst/>
          </a:prstGeom>
        </p:spPr>
      </p:pic>
      <p:pic>
        <p:nvPicPr>
          <p:cNvPr id="9" name="Picture 8">
            <a:hlinkClick r:id="rId19" action="ppaction://hlinksldjump"/>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22" action="ppaction://hlinksldjump"/>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pic>
        <p:nvPicPr>
          <p:cNvPr id="12" name="Picture 11"/>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591800" y="-76200"/>
            <a:ext cx="1625600" cy="1006827"/>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29" dur="2000" fill="hold"/>
                                        <p:tgtEl>
                                          <p:spTgt spid="19"/>
                                        </p:tgtEl>
                                        <p:attrNameLst>
                                          <p:attrName>ppt_x</p:attrName>
                                          <p:attrName>ppt_y</p:attrName>
                                        </p:attrNameLst>
                                      </p:cBhvr>
                                      <p:rCtr x="-16068" y="-24653"/>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6381 -0.03681 C 0.06433 -0.04028 0.06472 -0.04375 0.06537 -0.04699 C 0.06628 -0.05116 0.06849 -0.05903 0.06849 -0.0588 C 0.06954 -0.07199 0.0711 -0.08287 0.07305 -0.09537 C 0.07253 -0.11551 0.07279 -0.13588 0.07149 -0.15602 C 0.07123 -0.15903 0.06915 -0.16135 0.06849 -0.16412 C 0.06277 -0.18727 0.05847 -0.21019 0.05183 -0.23287 C 0.05131 -0.23681 0.05131 -0.24098 0.05027 -0.24491 C 0.04974 -0.24723 0.04779 -0.24861 0.04714 -0.25093 C 0.04571 -0.25579 0.04649 -0.2625 0.04415 -0.26713 C 0.03842 -0.27917 0.02618 -0.29121 0.01849 -0.30139 C 0.01446 -0.30672 0.0086 -0.32385 0.00638 -0.32963 C 0.00248 -0.33982 -0.00703 -0.34908 -0.01342 -0.35602 C -0.0207 -0.36366 -0.03085 -0.36736 -0.0392 -0.37223 C -0.05169 -0.37963 -0.06472 -0.38681 -0.07695 -0.39445 C -0.08932 -0.40185 -0.10118 -0.41111 -0.11342 -0.41852 C -0.12839 -0.42755 -0.14454 -0.42986 -0.16029 -0.43473 C -0.17019 -0.43773 -0.1793 -0.4426 -0.1892 -0.44491 C -0.21576 -0.45857 -0.2461 -0.46273 -0.27409 -0.46922 C -0.29857 -0.475 -0.32227 -0.48658 -0.34675 -0.49144 C -0.35795 -0.49352 -0.36902 -0.49375 -0.38008 -0.49537 C -0.43295 -0.49352 -0.47566 -0.5007 -0.52253 -0.47917 C -0.53295 -0.46621 -0.54675 -0.45926 -0.55743 -0.44699 C -0.56849 -0.43403 -0.58034 -0.41922 -0.59362 -0.41065 C -0.59701 -0.39746 -0.59258 -0.41135 -0.59974 -0.39838 C -0.60118 -0.39584 -0.6017 -0.39283 -0.60287 -0.39028 C -0.6043 -0.3875 -0.60586 -0.38496 -0.60743 -0.38218 C -0.61185 -0.36459 -0.61693 -0.34769 -0.62097 -0.32963 C -0.62279 -0.32107 -0.62331 -0.3132 -0.62696 -0.30556 C -0.62748 -0.30139 -0.62787 -0.29746 -0.62852 -0.29329 C -0.62943 -0.28797 -0.63152 -0.27732 -0.63152 -0.27709 C -0.63204 -0.26065 -0.63191 -0.24375 -0.63308 -0.22662 C -0.63347 -0.22246 -0.6362 -0.21459 -0.6362 -0.21435 C -0.63568 -0.19375 -0.63555 -0.17269 -0.63464 -0.15185 C -0.63373 -0.13148 -0.62253 -0.11389 -0.62253 -0.09329 " pathEditMode="relative" rAng="0" ptsTypes="AAAAAAAAAAAAAAAAAAAAAAAAAAAAAAAAAAA">
                                      <p:cBhvr>
                                        <p:cTn id="34" dur="2000" fill="hold"/>
                                        <p:tgtEl>
                                          <p:spTgt spid="8"/>
                                        </p:tgtEl>
                                        <p:attrNameLst>
                                          <p:attrName>ppt_x</p:attrName>
                                          <p:attrName>ppt_y</p:attrName>
                                        </p:attrNameLst>
                                      </p:cBhvr>
                                      <p:rCtr x="-34544" y="-22940"/>
                                    </p:animMotion>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9"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3737 -0.02431 C 0.04011 -0.08634 0.04558 -0.17106 0.01459 -0.22639 C 0.01224 -0.23611 0.00821 -0.24606 0.00404 -0.25463 C 0.00248 -0.2625 0.0013 -0.26806 -0.00208 -0.27477 C -0.00442 -0.29398 -0.01054 -0.30741 -0.01875 -0.32338 C -0.02083 -0.32731 -0.02148 -0.3331 -0.02474 -0.33542 C -0.03346 -0.34144 -0.0414 -0.35116 -0.04909 -0.35972 C -0.05586 -0.36736 -0.06172 -0.37593 -0.07031 -0.37986 C -0.08086 -0.39491 -0.06224 -0.36944 -0.07929 -0.38796 C -0.08073 -0.38958 -0.08099 -0.39236 -0.08242 -0.39398 C -0.08776 -0.40023 -0.09505 -0.40694 -0.10208 -0.41019 C -0.10859 -0.41898 -0.11614 -0.42199 -0.12474 -0.42431 C -0.1319 -0.42917 -0.13867 -0.4287 -0.14596 -0.43241 C -0.15364 -0.43634 -0.16054 -0.43819 -0.16888 -0.44051 C -0.29661 -0.43912 -0.32005 -0.45648 -0.40807 -0.42037 C -0.41263 -0.4162 -0.41732 -0.41597 -0.42187 -0.41227 C -0.42552 -0.40926 -0.43242 -0.40208 -0.43242 -0.40185 C -0.4362 -0.39167 -0.44075 -0.38356 -0.44909 -0.37986 C -0.45182 -0.36898 -0.44896 -0.37755 -0.45651 -0.36574 C -0.4625 -0.35648 -0.46679 -0.34421 -0.47031 -0.33333 C -0.47187 -0.3287 -0.47317 -0.32384 -0.47474 -0.31921 C -0.47669 -0.31389 -0.48086 -0.30324 -0.48086 -0.30301 C -0.48281 -0.28866 -0.4862 -0.27477 -0.48984 -0.26065 C -0.49088 -0.25671 -0.49192 -0.25255 -0.49297 -0.24861 C -0.49349 -0.24653 -0.49453 -0.24259 -0.49453 -0.24236 C -0.4914 -0.23079 -0.49609 -0.21759 -0.49909 -0.20625 C -0.50104 -0.19907 -0.50117 -0.19514 -0.50521 -0.19005 C -0.50833 -0.17639 -0.50429 -0.1919 -0.50963 -0.17778 C -0.51224 -0.17083 -0.5138 -0.16088 -0.51575 -0.1537 C -0.51745 -0.14722 -0.52031 -0.14444 -0.52031 -0.1375 " pathEditMode="relative" rAng="0" ptsTypes="AAAAAAAAAAAAAAAAAAAAAAAAAAAAAA">
                                      <p:cBhvr>
                                        <p:cTn id="44" dur="2000" fill="hold"/>
                                        <p:tgtEl>
                                          <p:spTgt spid="9"/>
                                        </p:tgtEl>
                                        <p:attrNameLst>
                                          <p:attrName>ppt_x</p:attrName>
                                          <p:attrName>ppt_y</p:attrName>
                                        </p:attrNameLst>
                                      </p:cBhvr>
                                      <p:rCtr x="-27786" y="-20972"/>
                                    </p:animMotion>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0.00521 -0.06065 C -0.00364 -0.07917 0.00065 -0.09537 0.00534 -0.11319 C 0.01367 -0.1794 0.03125 -0.26157 0.00221 -0.31736 C -0.00091 -0.33079 -0.0069 -0.34028 -0.01289 -0.35162 C -0.01393 -0.35347 -0.01471 -0.35555 -0.01575 -0.35764 C -0.0168 -0.35972 -0.01888 -0.36366 -0.01888 -0.36342 C -0.0207 -0.37106 -0.02292 -0.37199 -0.02643 -0.37801 C -0.03216 -0.38773 -0.03646 -0.39792 -0.04167 -0.4081 C -0.04427 -0.41944 -0.05156 -0.42569 -0.05833 -0.43241 C -0.06628 -0.44861 -0.05508 -0.4287 -0.06732 -0.44051 C -0.0819 -0.45463 -0.06367 -0.44491 -0.07656 -0.45069 C -0.08607 -0.46042 -0.09622 -0.46782 -0.1069 -0.47477 C -0.11042 -0.48009 -0.11393 -0.48264 -0.11914 -0.48495 C -0.12708 -0.49583 -0.14687 -0.50417 -0.15833 -0.50717 C -0.16849 -0.51273 -0.17812 -0.51342 -0.18854 -0.51736 C -0.20664 -0.52407 -0.22435 -0.53217 -0.24323 -0.53542 C -0.25273 -0.54074 -0.26146 -0.54352 -0.27187 -0.5456 C -0.30221 -0.56134 -0.33437 -0.55046 -0.36732 -0.54954 C -0.37617 -0.54491 -0.38372 -0.53958 -0.3931 -0.5375 C -0.40312 -0.53102 -0.41133 -0.52014 -0.42187 -0.51528 C -0.42904 -0.50648 -0.4431 -0.49282 -0.45221 -0.48912 C -0.45729 -0.48217 -0.46185 -0.47592 -0.46888 -0.47292 C -0.4832 -0.45972 -0.4832 -0.44884 -0.49167 -0.43241 C -0.49544 -0.41597 -0.4901 -0.43565 -0.49622 -0.42245 C -0.50143 -0.41134 -0.4931 -0.42014 -0.50221 -0.41227 C -0.50612 -0.40463 -0.50768 -0.3956 -0.51133 -0.38796 C -0.51289 -0.38472 -0.51562 -0.38287 -0.51732 -0.37986 C -0.52656 -0.36319 -0.53659 -0.34282 -0.54167 -0.32338 C -0.54219 -0.31667 -0.5431 -0.30324 -0.5431 -0.30301 L -0.54167 -0.31736 " pathEditMode="relative" rAng="0" ptsTypes="AAAAAAAAAAAAAAAAAAAAAAAAAAAAAA">
                                      <p:cBhvr>
                                        <p:cTn id="49" dur="2000" fill="hold"/>
                                        <p:tgtEl>
                                          <p:spTgt spid="6"/>
                                        </p:tgtEl>
                                        <p:attrNameLst>
                                          <p:attrName>ppt_x</p:attrName>
                                          <p:attrName>ppt_y</p:attrName>
                                        </p:attrNameLst>
                                      </p:cBhvr>
                                      <p:rCtr x="-25729" y="-24676"/>
                                    </p:animMotion>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54"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sp>
        <p:nvSpPr>
          <p:cNvPr id="11" name="TextBox 10"/>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12" name="Group 11"/>
          <p:cNvGrpSpPr/>
          <p:nvPr/>
        </p:nvGrpSpPr>
        <p:grpSpPr>
          <a:xfrm>
            <a:off x="3200400" y="2971800"/>
            <a:ext cx="6400800" cy="1295400"/>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6" name="Group 15"/>
          <p:cNvGrpSpPr/>
          <p:nvPr/>
        </p:nvGrpSpPr>
        <p:grpSpPr>
          <a:xfrm>
            <a:off x="2156817" y="2822928"/>
            <a:ext cx="1378806" cy="1412343"/>
            <a:chOff x="1149549" y="1066515"/>
            <a:chExt cx="992332" cy="992332"/>
          </a:xfrm>
          <a:solidFill>
            <a:schemeClr val="accent6">
              <a:lumMod val="75000"/>
            </a:schemeClr>
          </a:solidFill>
        </p:grpSpPr>
        <p:sp>
          <p:nvSpPr>
            <p:cNvPr id="17" name="Oval 16"/>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474941" y="3081159"/>
            <a:ext cx="5324047" cy="923281"/>
          </a:xfrm>
          <a:prstGeom prst="rect">
            <a:avLst/>
          </a:prstGeom>
          <a:noFill/>
        </p:spPr>
        <p:txBody>
          <a:bodyPr wrap="square" lIns="91391" tIns="45696" rIns="91391" bIns="45696" rtlCol="0">
            <a:spAutoFit/>
          </a:bodyPr>
          <a:lstStyle/>
          <a:p>
            <a:pPr algn="ctr"/>
            <a:r>
              <a:rPr lang="en-US" sz="5400" b="1" dirty="0">
                <a:solidFill>
                  <a:schemeClr val="accent6">
                    <a:lumMod val="75000"/>
                  </a:schemeClr>
                </a:solidFill>
                <a:latin typeface="Arial-Rounded" pitchFamily="34" charset="0"/>
                <a:ea typeface="Arial-Rounded" pitchFamily="34" charset="0"/>
                <a:cs typeface="Arial-Rounded" pitchFamily="34" charset="0"/>
              </a:rPr>
              <a:t>TIA NẮNG ĐI ĐÂU</a:t>
            </a:r>
          </a:p>
        </p:txBody>
      </p:sp>
      <p:sp>
        <p:nvSpPr>
          <p:cNvPr id="20" name="TextBox 19"/>
          <p:cNvSpPr txBox="1"/>
          <p:nvPr/>
        </p:nvSpPr>
        <p:spPr>
          <a:xfrm>
            <a:off x="2347650" y="2933054"/>
            <a:ext cx="990600" cy="1323391"/>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4800" b="1" dirty="0">
                <a:solidFill>
                  <a:schemeClr val="bg1"/>
                </a:solidFill>
                <a:latin typeface="Arial Rounded MT Bold" pitchFamily="34" charset="0"/>
                <a:ea typeface="Arial-Rounded" pitchFamily="34" charset="0"/>
                <a:cs typeface="Times New Roman" pitchFamily="18" charset="0"/>
              </a:rPr>
              <a:t>1</a:t>
            </a:r>
          </a:p>
        </p:txBody>
      </p:sp>
    </p:spTree>
    <p:extLst>
      <p:ext uri="{BB962C8B-B14F-4D97-AF65-F5344CB8AC3E}">
        <p14:creationId xmlns:p14="http://schemas.microsoft.com/office/powerpoint/2010/main" val="2579969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7764" y="105122"/>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5" name="TextBox 4"/>
          <p:cNvSpPr txBox="1"/>
          <p:nvPr/>
        </p:nvSpPr>
        <p:spPr>
          <a:xfrm>
            <a:off x="838200" y="86781"/>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7"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1735" b="99828" l="0" r="100000">
                        <a14:foregroundMark x1="27031" y1="39003" x2="42891" y2="39003"/>
                        <a14:foregroundMark x1="45000" y1="39003" x2="77422" y2="40120"/>
                        <a14:foregroundMark x1="25625" y1="23454" x2="74531" y2="24313"/>
                        <a14:backgroundMark x1="23828" y1="97938" x2="44141" y2="87973"/>
                        <a14:backgroundMark x1="16719" y1="43471" x2="77734" y2="42354"/>
                        <a14:backgroundMark x1="16563" y1="43986" x2="77969" y2="44588"/>
                        <a14:backgroundMark x1="17422" y1="41495" x2="77578" y2="41495"/>
                        <a14:backgroundMark x1="29922" y1="31529" x2="80078" y2="31529"/>
                        <a14:backgroundMark x1="42344" y1="34880" x2="78672" y2="33763"/>
                        <a14:backgroundMark x1="42734" y1="88488" x2="61016" y2="99399"/>
                        <a14:backgroundMark x1="29688" y1="26804" x2="78984" y2="26203"/>
                        <a14:backgroundMark x1="29531" y1="36512" x2="74219" y2="36254"/>
                      </a14:backgroundRemoval>
                    </a14:imgEffect>
                  </a14:imgLayer>
                </a14:imgProps>
              </a:ext>
              <a:ext uri="{28A0092B-C50C-407E-A947-70E740481C1C}">
                <a14:useLocalDpi xmlns:a14="http://schemas.microsoft.com/office/drawing/2010/main" val="0"/>
              </a:ext>
            </a:extLst>
          </a:blip>
          <a:srcRect t="21635"/>
          <a:stretch/>
        </p:blipFill>
        <p:spPr bwMode="auto">
          <a:xfrm>
            <a:off x="7467600" y="-34635"/>
            <a:ext cx="4724400" cy="30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467100" y="409922"/>
            <a:ext cx="3429000" cy="1692771"/>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Tia nắng đi đâu</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1117887" y="1343984"/>
            <a:ext cx="4017169" cy="5509200"/>
          </a:xfrm>
          <a:prstGeom prst="rect">
            <a:avLst/>
          </a:prstGeom>
        </p:spPr>
        <p:txBody>
          <a:bodyPr wrap="square">
            <a:spAutoFit/>
          </a:bodyPr>
          <a:lstStyle/>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Một bài vui </a:t>
            </a:r>
            <a:r>
              <a:rPr lang="en-US" sz="3200" dirty="0" err="1">
                <a:latin typeface="Arial-Rounded" panose="020B0500000000000000" pitchFamily="34" charset="0"/>
                <a:ea typeface="Arial-Rounded" panose="020B0500000000000000" pitchFamily="34" charset="0"/>
                <a:cs typeface="Arial-Rounded" panose="020B0500000000000000" pitchFamily="34" charset="0"/>
              </a:rPr>
              <a:t>vui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Ngủ rồi. Lặng im…</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5777276" y="1284109"/>
            <a:ext cx="4495800" cy="5447645"/>
          </a:xfrm>
          <a:prstGeom prst="rect">
            <a:avLst/>
          </a:prstGeom>
        </p:spPr>
        <p:txBody>
          <a:bodyPr wrap="square">
            <a:spAutoFit/>
          </a:bodyPr>
          <a:lstStyle/>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mai lại gặp nhau.</a:t>
            </a:r>
          </a:p>
          <a:p>
            <a:pPr algn="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590854" y="1343984"/>
            <a:ext cx="418704" cy="461665"/>
          </a:xfrm>
          <a:prstGeom prst="rect">
            <a:avLst/>
          </a:prstGeom>
        </p:spPr>
        <p:txBody>
          <a:bodyPr wrap="none">
            <a:spAutoFit/>
          </a:bodyPr>
          <a:lstStyle/>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1400" dirty="0"/>
          </a:p>
        </p:txBody>
      </p:sp>
      <p:sp>
        <p:nvSpPr>
          <p:cNvPr id="12" name="Rectangle 11"/>
          <p:cNvSpPr/>
          <p:nvPr/>
        </p:nvSpPr>
        <p:spPr>
          <a:xfrm>
            <a:off x="5337102" y="1256307"/>
            <a:ext cx="474810" cy="461665"/>
          </a:xfrm>
          <a:prstGeom prst="rect">
            <a:avLst/>
          </a:prstGeom>
        </p:spPr>
        <p:txBody>
          <a:bodyPr wrap="none">
            <a:spAutoFit/>
          </a:bodyPr>
          <a:lstStyle/>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1400" dirty="0"/>
          </a:p>
        </p:txBody>
      </p:sp>
      <p:sp>
        <p:nvSpPr>
          <p:cNvPr id="13" name="Rectangle 12"/>
          <p:cNvSpPr/>
          <p:nvPr/>
        </p:nvSpPr>
        <p:spPr>
          <a:xfrm>
            <a:off x="611636" y="3671472"/>
            <a:ext cx="474810" cy="461665"/>
          </a:xfrm>
          <a:prstGeom prst="rect">
            <a:avLst/>
          </a:prstGeom>
        </p:spPr>
        <p:txBody>
          <a:bodyPr wrap="none">
            <a:spAutoFit/>
          </a:bodyPr>
          <a:lstStyle/>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1400" dirty="0"/>
          </a:p>
        </p:txBody>
      </p:sp>
      <p:sp>
        <p:nvSpPr>
          <p:cNvPr id="14" name="Rectangle 13"/>
          <p:cNvSpPr/>
          <p:nvPr/>
        </p:nvSpPr>
        <p:spPr>
          <a:xfrm>
            <a:off x="5337102" y="3702331"/>
            <a:ext cx="474810" cy="461665"/>
          </a:xfrm>
          <a:prstGeom prst="rect">
            <a:avLst/>
          </a:prstGeom>
        </p:spPr>
        <p:txBody>
          <a:bodyPr wrap="none">
            <a:spAutoFit/>
          </a:bodyPr>
          <a:lstStyle/>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1400" dirty="0"/>
          </a:p>
        </p:txBody>
      </p:sp>
      <p:sp>
        <p:nvSpPr>
          <p:cNvPr id="16" name="Cloud 15"/>
          <p:cNvSpPr/>
          <p:nvPr/>
        </p:nvSpPr>
        <p:spPr>
          <a:xfrm>
            <a:off x="3352800" y="5771774"/>
            <a:ext cx="2658556" cy="730269"/>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2" name="Hành trang số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21671" y="383243"/>
            <a:ext cx="609600" cy="609600"/>
          </a:xfrm>
          <a:prstGeom prst="rect">
            <a:avLst/>
          </a:prstGeom>
        </p:spPr>
      </p:pic>
    </p:spTree>
    <p:extLst>
      <p:ext uri="{BB962C8B-B14F-4D97-AF65-F5344CB8AC3E}">
        <p14:creationId xmlns:p14="http://schemas.microsoft.com/office/powerpoint/2010/main" val="233738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30041" fill="hold"/>
                                        <p:tgtEl>
                                          <p:spTgt spid="2"/>
                                        </p:tgtEl>
                                      </p:cBhvr>
                                    </p:cmd>
                                  </p:childTnLst>
                                </p:cTn>
                              </p:par>
                            </p:childTnLst>
                          </p:cTn>
                        </p:par>
                      </p:childTnLst>
                    </p:cTn>
                  </p:par>
                </p:childTnLst>
              </p:cTn>
              <p:nextCondLst>
                <p:cond evt="onClick" delay="0">
                  <p:tgtEl>
                    <p:spTgt spid="2"/>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0" grpId="0"/>
      <p:bldP spid="11" grpId="0"/>
      <p:bldP spid="12" grpId="0"/>
      <p:bldP spid="13" grpId="0"/>
      <p:bldP spid="14"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9000" t="-35000" b="55000"/>
          </a:stretch>
        </a:blipFill>
        <a:effectLst/>
      </p:bgPr>
    </p:bg>
    <p:spTree>
      <p:nvGrpSpPr>
        <p:cNvPr id="1" name=""/>
        <p:cNvGrpSpPr/>
        <p:nvPr/>
      </p:nvGrpSpPr>
      <p:grpSpPr>
        <a:xfrm>
          <a:off x="0" y="0"/>
          <a:ext cx="0" cy="0"/>
          <a:chOff x="0" y="0"/>
          <a:chExt cx="0" cy="0"/>
        </a:xfrm>
      </p:grpSpPr>
      <p:sp>
        <p:nvSpPr>
          <p:cNvPr id="4" name="Oval 3"/>
          <p:cNvSpPr/>
          <p:nvPr/>
        </p:nvSpPr>
        <p:spPr>
          <a:xfrm>
            <a:off x="117764" y="105122"/>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5" name="TextBox 4"/>
          <p:cNvSpPr txBox="1"/>
          <p:nvPr/>
        </p:nvSpPr>
        <p:spPr>
          <a:xfrm>
            <a:off x="838200" y="86781"/>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11" name="Picture 10"/>
          <p:cNvPicPr>
            <a:picLocks noChangeAspect="1"/>
          </p:cNvPicPr>
          <p:nvPr/>
        </p:nvPicPr>
        <p:blipFill>
          <a:blip r:embed="rId4"/>
          <a:stretch>
            <a:fillRect/>
          </a:stretch>
        </p:blipFill>
        <p:spPr>
          <a:xfrm>
            <a:off x="3657600" y="105122"/>
            <a:ext cx="3554276" cy="1786283"/>
          </a:xfrm>
          <a:prstGeom prst="rect">
            <a:avLst/>
          </a:prstGeom>
        </p:spPr>
      </p:pic>
      <p:pic>
        <p:nvPicPr>
          <p:cNvPr id="12" name="Picture 11"/>
          <p:cNvPicPr>
            <a:picLocks noChangeAspect="1"/>
          </p:cNvPicPr>
          <p:nvPr/>
        </p:nvPicPr>
        <p:blipFill>
          <a:blip r:embed="rId5"/>
          <a:stretch>
            <a:fillRect/>
          </a:stretch>
        </p:blipFill>
        <p:spPr>
          <a:xfrm>
            <a:off x="762000" y="998263"/>
            <a:ext cx="4170025" cy="5590517"/>
          </a:xfrm>
          <a:prstGeom prst="rect">
            <a:avLst/>
          </a:prstGeom>
        </p:spPr>
      </p:pic>
      <p:pic>
        <p:nvPicPr>
          <p:cNvPr id="13" name="Picture 12"/>
          <p:cNvPicPr>
            <a:picLocks noChangeAspect="1"/>
          </p:cNvPicPr>
          <p:nvPr/>
        </p:nvPicPr>
        <p:blipFill>
          <a:blip r:embed="rId6"/>
          <a:stretch>
            <a:fillRect/>
          </a:stretch>
        </p:blipFill>
        <p:spPr>
          <a:xfrm>
            <a:off x="5259422" y="973877"/>
            <a:ext cx="4773582" cy="5614903"/>
          </a:xfrm>
          <a:prstGeom prst="rect">
            <a:avLst/>
          </a:prstGeom>
        </p:spPr>
      </p:pic>
      <p:pic>
        <p:nvPicPr>
          <p:cNvPr id="14" name="Picture 13"/>
          <p:cNvPicPr>
            <a:picLocks noChangeAspect="1"/>
          </p:cNvPicPr>
          <p:nvPr/>
        </p:nvPicPr>
        <p:blipFill>
          <a:blip r:embed="rId7"/>
          <a:stretch>
            <a:fillRect/>
          </a:stretch>
        </p:blipFill>
        <p:spPr>
          <a:xfrm>
            <a:off x="422564" y="998263"/>
            <a:ext cx="603556" cy="646232"/>
          </a:xfrm>
          <a:prstGeom prst="rect">
            <a:avLst/>
          </a:prstGeom>
        </p:spPr>
      </p:pic>
      <p:pic>
        <p:nvPicPr>
          <p:cNvPr id="15" name="Picture 14"/>
          <p:cNvPicPr>
            <a:picLocks noChangeAspect="1"/>
          </p:cNvPicPr>
          <p:nvPr/>
        </p:nvPicPr>
        <p:blipFill>
          <a:blip r:embed="rId8"/>
          <a:stretch>
            <a:fillRect/>
          </a:stretch>
        </p:blipFill>
        <p:spPr>
          <a:xfrm>
            <a:off x="508987" y="3470405"/>
            <a:ext cx="658425" cy="646232"/>
          </a:xfrm>
          <a:prstGeom prst="rect">
            <a:avLst/>
          </a:prstGeom>
        </p:spPr>
      </p:pic>
      <p:pic>
        <p:nvPicPr>
          <p:cNvPr id="16" name="Picture 15"/>
          <p:cNvPicPr>
            <a:picLocks noChangeAspect="1"/>
          </p:cNvPicPr>
          <p:nvPr/>
        </p:nvPicPr>
        <p:blipFill>
          <a:blip r:embed="rId9"/>
          <a:stretch>
            <a:fillRect/>
          </a:stretch>
        </p:blipFill>
        <p:spPr>
          <a:xfrm>
            <a:off x="4904316" y="998263"/>
            <a:ext cx="710212" cy="646232"/>
          </a:xfrm>
          <a:prstGeom prst="rect">
            <a:avLst/>
          </a:prstGeom>
        </p:spPr>
      </p:pic>
      <p:pic>
        <p:nvPicPr>
          <p:cNvPr id="17" name="Picture 16"/>
          <p:cNvPicPr>
            <a:picLocks noChangeAspect="1"/>
          </p:cNvPicPr>
          <p:nvPr/>
        </p:nvPicPr>
        <p:blipFill>
          <a:blip r:embed="rId10"/>
          <a:stretch>
            <a:fillRect/>
          </a:stretch>
        </p:blipFill>
        <p:spPr>
          <a:xfrm>
            <a:off x="4956103" y="3470405"/>
            <a:ext cx="658425" cy="646232"/>
          </a:xfrm>
          <a:prstGeom prst="rect">
            <a:avLst/>
          </a:prstGeom>
        </p:spPr>
      </p:pic>
      <p:sp>
        <p:nvSpPr>
          <p:cNvPr id="18" name="TextBox 17"/>
          <p:cNvSpPr txBox="1"/>
          <p:nvPr/>
        </p:nvSpPr>
        <p:spPr>
          <a:xfrm>
            <a:off x="937494" y="6151538"/>
            <a:ext cx="6420370" cy="461628"/>
          </a:xfrm>
          <a:prstGeom prst="rect">
            <a:avLst/>
          </a:prstGeom>
          <a:solidFill>
            <a:schemeClr val="accent6"/>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Em hãy tìm từ khó đọc, khó hiểu trong bài.</a:t>
            </a:r>
          </a:p>
        </p:txBody>
      </p:sp>
      <p:cxnSp>
        <p:nvCxnSpPr>
          <p:cNvPr id="19" name="Straight Connector 18"/>
          <p:cNvCxnSpPr/>
          <p:nvPr/>
        </p:nvCxnSpPr>
        <p:spPr>
          <a:xfrm flipH="1">
            <a:off x="2847012" y="1524000"/>
            <a:ext cx="13200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520772" y="3048000"/>
            <a:ext cx="9862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67412" y="4495800"/>
            <a:ext cx="11185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010400" y="3962400"/>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56847" y="6151538"/>
            <a:ext cx="6420370" cy="461628"/>
          </a:xfrm>
          <a:prstGeom prst="rect">
            <a:avLst/>
          </a:prstGeom>
          <a:solidFill>
            <a:schemeClr val="accent6"/>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Đọc nối tiếp câu lần 1.</a:t>
            </a:r>
          </a:p>
        </p:txBody>
      </p:sp>
    </p:spTree>
    <p:extLst>
      <p:ext uri="{BB962C8B-B14F-4D97-AF65-F5344CB8AC3E}">
        <p14:creationId xmlns:p14="http://schemas.microsoft.com/office/powerpoint/2010/main" val="282757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1000" fill="hold"/>
                                        <p:tgtEl>
                                          <p:spTgt spid="30"/>
                                        </p:tgtEl>
                                        <p:attrNameLst>
                                          <p:attrName>ppt_x</p:attrName>
                                        </p:attrNameLst>
                                      </p:cBhvr>
                                      <p:tavLst>
                                        <p:tav tm="0">
                                          <p:val>
                                            <p:strVal val="1+#ppt_w/2"/>
                                          </p:val>
                                        </p:tav>
                                        <p:tav tm="100000">
                                          <p:val>
                                            <p:strVal val="#ppt_x"/>
                                          </p:val>
                                        </p:tav>
                                      </p:tavLst>
                                    </p:anim>
                                    <p:anim calcmode="lin" valueType="num">
                                      <p:cBhvr additive="base">
                                        <p:cTn id="3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0945" y="153292"/>
            <a:ext cx="3325776" cy="769405"/>
          </a:xfrm>
          <a:prstGeom prst="rect">
            <a:avLst/>
          </a:prstGeom>
          <a:solidFill>
            <a:schemeClr val="accent6"/>
          </a:solidFill>
        </p:spPr>
        <p:txBody>
          <a:bodyPr wrap="square" lIns="91403" tIns="45702" rIns="91403" bIns="45702" rtlCol="0">
            <a:spAutoFit/>
          </a:bodyPr>
          <a:lstStyle/>
          <a:p>
            <a:pPr algn="ctr"/>
            <a:r>
              <a:rPr lang="en-US" sz="4400" dirty="0">
                <a:latin typeface="Arial-Rounded" pitchFamily="34" charset="0"/>
                <a:ea typeface="Arial-Rounded" pitchFamily="34" charset="0"/>
                <a:cs typeface="Arial-Rounded" pitchFamily="34" charset="0"/>
              </a:rPr>
              <a:t>Giải nghĩa từ</a:t>
            </a:r>
          </a:p>
        </p:txBody>
      </p:sp>
      <p:pic>
        <p:nvPicPr>
          <p:cNvPr id="5"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1735" b="99828" l="0" r="100000">
                        <a14:foregroundMark x1="27031" y1="39003" x2="42891" y2="39003"/>
                        <a14:foregroundMark x1="45000" y1="39003" x2="77422" y2="40120"/>
                        <a14:foregroundMark x1="25625" y1="23454" x2="74531" y2="24313"/>
                        <a14:backgroundMark x1="23828" y1="97938" x2="44141" y2="87973"/>
                        <a14:backgroundMark x1="16719" y1="43471" x2="77734" y2="42354"/>
                        <a14:backgroundMark x1="16563" y1="43986" x2="77969" y2="44588"/>
                        <a14:backgroundMark x1="17422" y1="41495" x2="77578" y2="41495"/>
                        <a14:backgroundMark x1="29922" y1="31529" x2="80078" y2="31529"/>
                        <a14:backgroundMark x1="42344" y1="34880" x2="78672" y2="33763"/>
                        <a14:backgroundMark x1="42734" y1="88488" x2="61016" y2="99399"/>
                        <a14:backgroundMark x1="29688" y1="26804" x2="78984" y2="26203"/>
                        <a14:backgroundMark x1="29531" y1="36512" x2="74219" y2="36254"/>
                      </a14:backgroundRemoval>
                    </a14:imgEffect>
                  </a14:imgLayer>
                </a14:imgProps>
              </a:ext>
              <a:ext uri="{28A0092B-C50C-407E-A947-70E740481C1C}">
                <a14:useLocalDpi xmlns:a14="http://schemas.microsoft.com/office/drawing/2010/main" val="0"/>
              </a:ext>
            </a:extLst>
          </a:blip>
          <a:srcRect t="21635"/>
          <a:stretch/>
        </p:blipFill>
        <p:spPr bwMode="auto">
          <a:xfrm>
            <a:off x="7010401" y="-13855"/>
            <a:ext cx="5181600" cy="260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00200" y="2819400"/>
            <a:ext cx="8900193" cy="1200329"/>
          </a:xfrm>
          <a:prstGeom prst="rect">
            <a:avLst/>
          </a:prstGeom>
        </p:spPr>
        <p:txBody>
          <a:bodyPr wrap="none">
            <a:spAutoFit/>
          </a:bodyPr>
          <a:lstStyle/>
          <a:p>
            <a:r>
              <a:rPr lang="vi-VN" sz="36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sực nhớ</a:t>
            </a:r>
            <a:r>
              <a:rPr lang="vi-VN" sz="36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đột ngột, bỗng nhiên nhớ ra đi</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ề</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u gì; </a:t>
            </a:r>
            <a:endPar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6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ngẫm nghĩ</a:t>
            </a:r>
            <a:r>
              <a:rPr lang="vi-VN" sz="36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nghĩ kĩ và lâu</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10200"/>
            <a:ext cx="1122218" cy="13929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5200" y="5410200"/>
            <a:ext cx="1101436" cy="1447800"/>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4883072" y="4762499"/>
            <a:ext cx="1251028" cy="1295401"/>
          </a:xfrm>
          <a:prstGeom prst="rect">
            <a:avLst/>
          </a:prstGeom>
        </p:spPr>
      </p:pic>
    </p:spTree>
    <p:extLst>
      <p:ext uri="{BB962C8B-B14F-4D97-AF65-F5344CB8AC3E}">
        <p14:creationId xmlns:p14="http://schemas.microsoft.com/office/powerpoint/2010/main" val="416768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86781"/>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5" name="Oval 4"/>
          <p:cNvSpPr/>
          <p:nvPr/>
        </p:nvSpPr>
        <p:spPr>
          <a:xfrm>
            <a:off x="117764" y="105122"/>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pic>
        <p:nvPicPr>
          <p:cNvPr id="7"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1735" b="99828" l="0" r="100000">
                        <a14:foregroundMark x1="27031" y1="39003" x2="42891" y2="39003"/>
                        <a14:foregroundMark x1="45000" y1="39003" x2="77422" y2="40120"/>
                        <a14:foregroundMark x1="25625" y1="23454" x2="74531" y2="24313"/>
                        <a14:backgroundMark x1="23828" y1="97938" x2="44141" y2="87973"/>
                        <a14:backgroundMark x1="16719" y1="43471" x2="77734" y2="42354"/>
                        <a14:backgroundMark x1="16563" y1="43986" x2="77969" y2="44588"/>
                        <a14:backgroundMark x1="17422" y1="41495" x2="77578" y2="41495"/>
                        <a14:backgroundMark x1="29922" y1="31529" x2="80078" y2="31529"/>
                        <a14:backgroundMark x1="42344" y1="34880" x2="78672" y2="33763"/>
                        <a14:backgroundMark x1="42734" y1="88488" x2="61016" y2="99399"/>
                        <a14:backgroundMark x1="29688" y1="26804" x2="78984" y2="26203"/>
                        <a14:backgroundMark x1="29531" y1="36512" x2="74219" y2="36254"/>
                      </a14:backgroundRemoval>
                    </a14:imgEffect>
                  </a14:imgLayer>
                </a14:imgProps>
              </a:ext>
              <a:ext uri="{28A0092B-C50C-407E-A947-70E740481C1C}">
                <a14:useLocalDpi xmlns:a14="http://schemas.microsoft.com/office/drawing/2010/main" val="0"/>
              </a:ext>
            </a:extLst>
          </a:blip>
          <a:srcRect t="21635"/>
          <a:stretch/>
        </p:blipFill>
        <p:spPr bwMode="auto">
          <a:xfrm>
            <a:off x="8153399" y="-13855"/>
            <a:ext cx="4038601" cy="31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3657600" y="105122"/>
            <a:ext cx="3554276" cy="1786283"/>
          </a:xfrm>
          <a:prstGeom prst="rect">
            <a:avLst/>
          </a:prstGeom>
        </p:spPr>
      </p:pic>
      <p:pic>
        <p:nvPicPr>
          <p:cNvPr id="9" name="Picture 8"/>
          <p:cNvPicPr>
            <a:picLocks noChangeAspect="1"/>
          </p:cNvPicPr>
          <p:nvPr/>
        </p:nvPicPr>
        <p:blipFill>
          <a:blip r:embed="rId6"/>
          <a:stretch>
            <a:fillRect/>
          </a:stretch>
        </p:blipFill>
        <p:spPr>
          <a:xfrm>
            <a:off x="762000" y="998263"/>
            <a:ext cx="4170025" cy="5590517"/>
          </a:xfrm>
          <a:prstGeom prst="rect">
            <a:avLst/>
          </a:prstGeom>
        </p:spPr>
      </p:pic>
      <p:pic>
        <p:nvPicPr>
          <p:cNvPr id="11" name="Picture 10"/>
          <p:cNvPicPr>
            <a:picLocks noChangeAspect="1"/>
          </p:cNvPicPr>
          <p:nvPr/>
        </p:nvPicPr>
        <p:blipFill>
          <a:blip r:embed="rId7"/>
          <a:stretch>
            <a:fillRect/>
          </a:stretch>
        </p:blipFill>
        <p:spPr>
          <a:xfrm>
            <a:off x="422564" y="998263"/>
            <a:ext cx="603556" cy="646232"/>
          </a:xfrm>
          <a:prstGeom prst="rect">
            <a:avLst/>
          </a:prstGeom>
        </p:spPr>
      </p:pic>
      <p:pic>
        <p:nvPicPr>
          <p:cNvPr id="13" name="Picture 12"/>
          <p:cNvPicPr>
            <a:picLocks noChangeAspect="1"/>
          </p:cNvPicPr>
          <p:nvPr/>
        </p:nvPicPr>
        <p:blipFill>
          <a:blip r:embed="rId8"/>
          <a:stretch>
            <a:fillRect/>
          </a:stretch>
        </p:blipFill>
        <p:spPr>
          <a:xfrm>
            <a:off x="4904316" y="998263"/>
            <a:ext cx="710212" cy="646232"/>
          </a:xfrm>
          <a:prstGeom prst="rect">
            <a:avLst/>
          </a:prstGeom>
        </p:spPr>
      </p:pic>
      <p:pic>
        <p:nvPicPr>
          <p:cNvPr id="15" name="Picture 14"/>
          <p:cNvPicPr>
            <a:picLocks noChangeAspect="1"/>
          </p:cNvPicPr>
          <p:nvPr/>
        </p:nvPicPr>
        <p:blipFill>
          <a:blip r:embed="rId9"/>
          <a:stretch>
            <a:fillRect/>
          </a:stretch>
        </p:blipFill>
        <p:spPr>
          <a:xfrm>
            <a:off x="412936" y="3417427"/>
            <a:ext cx="658425" cy="646232"/>
          </a:xfrm>
          <a:prstGeom prst="rect">
            <a:avLst/>
          </a:prstGeom>
        </p:spPr>
      </p:pic>
      <p:pic>
        <p:nvPicPr>
          <p:cNvPr id="17" name="Picture 16"/>
          <p:cNvPicPr>
            <a:picLocks noChangeAspect="1"/>
          </p:cNvPicPr>
          <p:nvPr/>
        </p:nvPicPr>
        <p:blipFill>
          <a:blip r:embed="rId10"/>
          <a:stretch>
            <a:fillRect/>
          </a:stretch>
        </p:blipFill>
        <p:spPr>
          <a:xfrm>
            <a:off x="4956103" y="3470405"/>
            <a:ext cx="658425" cy="646232"/>
          </a:xfrm>
          <a:prstGeom prst="rect">
            <a:avLst/>
          </a:prstGeom>
        </p:spPr>
      </p:pic>
      <p:pic>
        <p:nvPicPr>
          <p:cNvPr id="18" name="Picture 17"/>
          <p:cNvPicPr>
            <a:picLocks noChangeAspect="1"/>
          </p:cNvPicPr>
          <p:nvPr/>
        </p:nvPicPr>
        <p:blipFill>
          <a:blip r:embed="rId11"/>
          <a:stretch>
            <a:fillRect/>
          </a:stretch>
        </p:blipFill>
        <p:spPr>
          <a:xfrm>
            <a:off x="5259422" y="973877"/>
            <a:ext cx="4773582" cy="5614903"/>
          </a:xfrm>
          <a:prstGeom prst="rect">
            <a:avLst/>
          </a:prstGeom>
        </p:spPr>
      </p:pic>
      <p:sp>
        <p:nvSpPr>
          <p:cNvPr id="19" name="TextBox 18"/>
          <p:cNvSpPr txBox="1"/>
          <p:nvPr/>
        </p:nvSpPr>
        <p:spPr>
          <a:xfrm>
            <a:off x="956847" y="6151538"/>
            <a:ext cx="6420370" cy="461628"/>
          </a:xfrm>
          <a:prstGeom prst="rect">
            <a:avLst/>
          </a:prstGeom>
          <a:solidFill>
            <a:schemeClr val="accent6"/>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Đọc nối tiếp câu lần 2.</a:t>
            </a:r>
          </a:p>
        </p:txBody>
      </p:sp>
      <p:sp>
        <p:nvSpPr>
          <p:cNvPr id="20" name="TextBox 19"/>
          <p:cNvSpPr txBox="1"/>
          <p:nvPr/>
        </p:nvSpPr>
        <p:spPr>
          <a:xfrm>
            <a:off x="956847" y="6089981"/>
            <a:ext cx="642037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VB chia thành mấy khổ thơ?</a:t>
            </a:r>
          </a:p>
        </p:txBody>
      </p:sp>
      <p:pic>
        <p:nvPicPr>
          <p:cNvPr id="21"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3322" y="543086"/>
            <a:ext cx="5270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46258" y="543086"/>
            <a:ext cx="5270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244" y="2971800"/>
            <a:ext cx="5270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59422" y="2971800"/>
            <a:ext cx="5270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289928" y="6089982"/>
            <a:ext cx="609600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khổ thơ</a:t>
            </a:r>
          </a:p>
        </p:txBody>
      </p:sp>
    </p:spTree>
    <p:extLst>
      <p:ext uri="{BB962C8B-B14F-4D97-AF65-F5344CB8AC3E}">
        <p14:creationId xmlns:p14="http://schemas.microsoft.com/office/powerpoint/2010/main" val="11688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52400"/>
            <a:ext cx="609600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khổ thơ</a:t>
            </a:r>
          </a:p>
        </p:txBody>
      </p:sp>
      <p:sp>
        <p:nvSpPr>
          <p:cNvPr id="5" name="Rectangle 4"/>
          <p:cNvSpPr/>
          <p:nvPr/>
        </p:nvSpPr>
        <p:spPr>
          <a:xfrm>
            <a:off x="2819400" y="2133600"/>
            <a:ext cx="6096000" cy="2308324"/>
          </a:xfrm>
          <a:prstGeom prst="rect">
            <a:avLst/>
          </a:prstGeom>
        </p:spPr>
        <p:txBody>
          <a:bodyPr>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Một bài vui </a:t>
            </a:r>
            <a:r>
              <a:rPr lang="en-US" sz="3600" dirty="0" err="1">
                <a:latin typeface="Arial-Rounded" panose="020B0500000000000000" pitchFamily="34" charset="0"/>
                <a:ea typeface="Arial-Rounded" panose="020B0500000000000000" pitchFamily="34" charset="0"/>
                <a:cs typeface="Arial-Rounded" panose="020B0500000000000000" pitchFamily="34" charset="0"/>
              </a:rPr>
              <a:t>vui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p>
        </p:txBody>
      </p:sp>
      <p:cxnSp>
        <p:nvCxnSpPr>
          <p:cNvPr id="6" name="Straight Connector 5"/>
          <p:cNvCxnSpPr/>
          <p:nvPr/>
        </p:nvCxnSpPr>
        <p:spPr>
          <a:xfrm flipH="1">
            <a:off x="4817342" y="213360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6544254" y="2177281"/>
            <a:ext cx="123250" cy="47855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6667505" y="2177281"/>
            <a:ext cx="159504" cy="52012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4343400" y="2784764"/>
            <a:ext cx="0" cy="50299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6400800" y="2743200"/>
            <a:ext cx="7620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6483354" y="2784764"/>
            <a:ext cx="122525" cy="48009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H="1">
            <a:off x="3886200" y="3287762"/>
            <a:ext cx="76200" cy="52223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flipH="1">
            <a:off x="6019800" y="3390900"/>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flipH="1">
            <a:off x="6203950" y="3418609"/>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flipH="1">
            <a:off x="4343400" y="3875809"/>
            <a:ext cx="7620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flipH="1">
            <a:off x="5689311" y="3984724"/>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5814002" y="4104409"/>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39" name="Picture 38"/>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1735" b="99828" l="0" r="100000">
                        <a14:foregroundMark x1="27031" y1="39003" x2="42891" y2="39003"/>
                        <a14:foregroundMark x1="45000" y1="39003" x2="77422" y2="40120"/>
                        <a14:foregroundMark x1="25625" y1="23454" x2="74531" y2="24313"/>
                        <a14:backgroundMark x1="23828" y1="97938" x2="44141" y2="87973"/>
                        <a14:backgroundMark x1="16719" y1="43471" x2="77734" y2="42354"/>
                        <a14:backgroundMark x1="16563" y1="43986" x2="77969" y2="44588"/>
                        <a14:backgroundMark x1="17422" y1="41495" x2="77578" y2="41495"/>
                        <a14:backgroundMark x1="29922" y1="31529" x2="80078" y2="31529"/>
                        <a14:backgroundMark x1="42344" y1="34880" x2="78672" y2="33763"/>
                        <a14:backgroundMark x1="42734" y1="88488" x2="61016" y2="99399"/>
                        <a14:backgroundMark x1="29688" y1="26804" x2="78984" y2="26203"/>
                        <a14:backgroundMark x1="29531" y1="36512" x2="74219" y2="36254"/>
                      </a14:backgroundRemoval>
                    </a14:imgEffect>
                  </a14:imgLayer>
                </a14:imgProps>
              </a:ext>
              <a:ext uri="{28A0092B-C50C-407E-A947-70E740481C1C}">
                <a14:useLocalDpi xmlns:a14="http://schemas.microsoft.com/office/drawing/2010/main" val="0"/>
              </a:ext>
            </a:extLst>
          </a:blip>
          <a:srcRect t="21635"/>
          <a:stretch/>
        </p:blipFill>
        <p:spPr bwMode="auto">
          <a:xfrm>
            <a:off x="8153399" y="-13855"/>
            <a:ext cx="4038601" cy="31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4">
            <a:extLst>
              <a:ext uri="{BEBA8EAE-BF5A-486C-A8C5-ECC9F3942E4B}">
                <a14:imgProps xmlns:a14="http://schemas.microsoft.com/office/drawing/2010/main">
                  <a14:imgLayer r:embed="rId5">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41" name="Picture 40"/>
          <p:cNvPicPr>
            <a:picLocks noChangeAspect="1"/>
          </p:cNvPicPr>
          <p:nvPr/>
        </p:nvPicPr>
        <p:blipFill>
          <a:blip r:embed="rId6" cstate="print">
            <a:extLst>
              <a:ext uri="{BEBA8EAE-BF5A-486C-A8C5-ECC9F3942E4B}">
                <a14:imgProps xmlns:a14="http://schemas.microsoft.com/office/drawing/2010/main">
                  <a14:imgLayer r:embed="rId7">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157024" y="2960623"/>
            <a:ext cx="2509976" cy="3113332"/>
          </a:xfrm>
          <a:prstGeom prst="rect">
            <a:avLst/>
          </a:prstGeom>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7000" y="5553094"/>
            <a:ext cx="969152" cy="1304906"/>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4248" y="4921056"/>
            <a:ext cx="969152" cy="1981200"/>
          </a:xfrm>
          <a:prstGeom prst="rect">
            <a:avLst/>
          </a:prstGeom>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5533" y="5553094"/>
            <a:ext cx="969152" cy="1349162"/>
          </a:xfrm>
          <a:prstGeom prst="rect">
            <a:avLst/>
          </a:prstGeom>
        </p:spPr>
      </p:pic>
    </p:spTree>
    <p:extLst>
      <p:ext uri="{BB962C8B-B14F-4D97-AF65-F5344CB8AC3E}">
        <p14:creationId xmlns:p14="http://schemas.microsoft.com/office/powerpoint/2010/main" val="418169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2"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childTnLst>
                          </p:cTn>
                        </p:par>
                        <p:par>
                          <p:cTn id="66" fill="hold">
                            <p:stCondLst>
                              <p:cond delay="3000"/>
                            </p:stCondLst>
                            <p:childTnLst>
                              <p:par>
                                <p:cTn id="67" presetID="42" presetClass="entr" presetSubtype="0"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p:cTn id="70" dur="1000" fill="hold"/>
                                        <p:tgtEl>
                                          <p:spTgt spid="37"/>
                                        </p:tgtEl>
                                        <p:attrNameLst>
                                          <p:attrName>ppt_x</p:attrName>
                                        </p:attrNameLst>
                                      </p:cBhvr>
                                      <p:tavLst>
                                        <p:tav tm="0">
                                          <p:val>
                                            <p:strVal val="#ppt_x"/>
                                          </p:val>
                                        </p:tav>
                                        <p:tav tm="100000">
                                          <p:val>
                                            <p:strVal val="#ppt_x"/>
                                          </p:val>
                                        </p:tav>
                                      </p:tavLst>
                                    </p:anim>
                                    <p:anim calcmode="lin" valueType="num">
                                      <p:cBhvr>
                                        <p:cTn id="71" dur="1000" fill="hold"/>
                                        <p:tgtEl>
                                          <p:spTgt spid="37"/>
                                        </p:tgtEl>
                                        <p:attrNameLst>
                                          <p:attrName>ppt_y</p:attrName>
                                        </p:attrNameLst>
                                      </p:cBhvr>
                                      <p:tavLst>
                                        <p:tav tm="0">
                                          <p:val>
                                            <p:strVal val="#ppt_y+.1"/>
                                          </p:val>
                                        </p:tav>
                                        <p:tav tm="100000">
                                          <p:val>
                                            <p:strVal val="#ppt_y"/>
                                          </p:val>
                                        </p:tav>
                                      </p:tavLst>
                                    </p:anim>
                                  </p:childTnLst>
                                </p:cTn>
                              </p:par>
                              <p:par>
                                <p:cTn id="72" presetID="6" presetClass="entr" presetSubtype="16"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circle(in)">
                                      <p:cBhvr>
                                        <p:cTn id="74"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7764" y="105122"/>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5" name="TextBox 4"/>
          <p:cNvSpPr txBox="1"/>
          <p:nvPr/>
        </p:nvSpPr>
        <p:spPr>
          <a:xfrm>
            <a:off x="838200" y="86781"/>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6" name="Picture 5"/>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1735" b="99828" l="0" r="100000">
                        <a14:foregroundMark x1="27031" y1="39003" x2="42891" y2="39003"/>
                        <a14:foregroundMark x1="45000" y1="39003" x2="77422" y2="40120"/>
                        <a14:foregroundMark x1="25625" y1="23454" x2="74531" y2="24313"/>
                        <a14:backgroundMark x1="23828" y1="97938" x2="44141" y2="87973"/>
                        <a14:backgroundMark x1="16719" y1="43471" x2="77734" y2="42354"/>
                        <a14:backgroundMark x1="16563" y1="43986" x2="77969" y2="44588"/>
                        <a14:backgroundMark x1="17422" y1="41495" x2="77578" y2="41495"/>
                        <a14:backgroundMark x1="29922" y1="31529" x2="80078" y2="31529"/>
                        <a14:backgroundMark x1="42344" y1="34880" x2="78672" y2="33763"/>
                        <a14:backgroundMark x1="42734" y1="88488" x2="61016" y2="99399"/>
                        <a14:backgroundMark x1="29688" y1="26804" x2="78984" y2="26203"/>
                        <a14:backgroundMark x1="29531" y1="36512" x2="74219" y2="36254"/>
                      </a14:backgroundRemoval>
                    </a14:imgEffect>
                  </a14:imgLayer>
                </a14:imgProps>
              </a:ext>
              <a:ext uri="{28A0092B-C50C-407E-A947-70E740481C1C}">
                <a14:useLocalDpi xmlns:a14="http://schemas.microsoft.com/office/drawing/2010/main" val="0"/>
              </a:ext>
            </a:extLst>
          </a:blip>
          <a:srcRect t="21635"/>
          <a:stretch/>
        </p:blipFill>
        <p:spPr bwMode="auto">
          <a:xfrm>
            <a:off x="8153399" y="-13855"/>
            <a:ext cx="4038601" cy="31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762000" y="998263"/>
            <a:ext cx="4170025" cy="5590517"/>
          </a:xfrm>
          <a:prstGeom prst="rect">
            <a:avLst/>
          </a:prstGeom>
        </p:spPr>
      </p:pic>
      <p:pic>
        <p:nvPicPr>
          <p:cNvPr id="8" name="Picture 7"/>
          <p:cNvPicPr>
            <a:picLocks noChangeAspect="1"/>
          </p:cNvPicPr>
          <p:nvPr/>
        </p:nvPicPr>
        <p:blipFill>
          <a:blip r:embed="rId5"/>
          <a:stretch>
            <a:fillRect/>
          </a:stretch>
        </p:blipFill>
        <p:spPr>
          <a:xfrm>
            <a:off x="5259422" y="973877"/>
            <a:ext cx="4773582" cy="5614903"/>
          </a:xfrm>
          <a:prstGeom prst="rect">
            <a:avLst/>
          </a:prstGeom>
        </p:spPr>
      </p:pic>
      <p:pic>
        <p:nvPicPr>
          <p:cNvPr id="9" name="Picture 8"/>
          <p:cNvPicPr>
            <a:picLocks noChangeAspect="1"/>
          </p:cNvPicPr>
          <p:nvPr/>
        </p:nvPicPr>
        <p:blipFill>
          <a:blip r:embed="rId6"/>
          <a:stretch>
            <a:fillRect/>
          </a:stretch>
        </p:blipFill>
        <p:spPr>
          <a:xfrm>
            <a:off x="3657600" y="105122"/>
            <a:ext cx="3554276" cy="1786283"/>
          </a:xfrm>
          <a:prstGeom prst="rect">
            <a:avLst/>
          </a:prstGeom>
        </p:spPr>
      </p:pic>
      <p:pic>
        <p:nvPicPr>
          <p:cNvPr id="10" name="Picture 9"/>
          <p:cNvPicPr>
            <a:picLocks noChangeAspect="1"/>
          </p:cNvPicPr>
          <p:nvPr/>
        </p:nvPicPr>
        <p:blipFill>
          <a:blip r:embed="rId7"/>
          <a:stretch>
            <a:fillRect/>
          </a:stretch>
        </p:blipFill>
        <p:spPr>
          <a:xfrm>
            <a:off x="422564" y="998263"/>
            <a:ext cx="603556" cy="646232"/>
          </a:xfrm>
          <a:prstGeom prst="rect">
            <a:avLst/>
          </a:prstGeom>
        </p:spPr>
      </p:pic>
      <p:pic>
        <p:nvPicPr>
          <p:cNvPr id="11" name="Picture 10"/>
          <p:cNvPicPr>
            <a:picLocks noChangeAspect="1"/>
          </p:cNvPicPr>
          <p:nvPr/>
        </p:nvPicPr>
        <p:blipFill>
          <a:blip r:embed="rId8"/>
          <a:stretch>
            <a:fillRect/>
          </a:stretch>
        </p:blipFill>
        <p:spPr>
          <a:xfrm>
            <a:off x="412936" y="3417427"/>
            <a:ext cx="658425" cy="646232"/>
          </a:xfrm>
          <a:prstGeom prst="rect">
            <a:avLst/>
          </a:prstGeom>
        </p:spPr>
      </p:pic>
      <p:pic>
        <p:nvPicPr>
          <p:cNvPr id="12" name="Picture 11"/>
          <p:cNvPicPr>
            <a:picLocks noChangeAspect="1"/>
          </p:cNvPicPr>
          <p:nvPr/>
        </p:nvPicPr>
        <p:blipFill>
          <a:blip r:embed="rId9"/>
          <a:stretch>
            <a:fillRect/>
          </a:stretch>
        </p:blipFill>
        <p:spPr>
          <a:xfrm>
            <a:off x="4904316" y="998263"/>
            <a:ext cx="710212" cy="646232"/>
          </a:xfrm>
          <a:prstGeom prst="rect">
            <a:avLst/>
          </a:prstGeom>
        </p:spPr>
      </p:pic>
      <p:pic>
        <p:nvPicPr>
          <p:cNvPr id="13" name="Picture 12"/>
          <p:cNvPicPr>
            <a:picLocks noChangeAspect="1"/>
          </p:cNvPicPr>
          <p:nvPr/>
        </p:nvPicPr>
        <p:blipFill>
          <a:blip r:embed="rId10"/>
          <a:stretch>
            <a:fillRect/>
          </a:stretch>
        </p:blipFill>
        <p:spPr>
          <a:xfrm>
            <a:off x="4956103" y="3470405"/>
            <a:ext cx="658425" cy="646232"/>
          </a:xfrm>
          <a:prstGeom prst="rect">
            <a:avLst/>
          </a:prstGeom>
        </p:spPr>
      </p:pic>
      <p:sp>
        <p:nvSpPr>
          <p:cNvPr id="15" name="TextBox 14"/>
          <p:cNvSpPr txBox="1"/>
          <p:nvPr/>
        </p:nvSpPr>
        <p:spPr>
          <a:xfrm>
            <a:off x="1333500" y="6004041"/>
            <a:ext cx="609600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nhóm 4</a:t>
            </a:r>
          </a:p>
        </p:txBody>
      </p:sp>
      <p:sp>
        <p:nvSpPr>
          <p:cNvPr id="16" name="TextBox 15"/>
          <p:cNvSpPr txBox="1"/>
          <p:nvPr/>
        </p:nvSpPr>
        <p:spPr>
          <a:xfrm>
            <a:off x="1333500" y="6004040"/>
            <a:ext cx="609600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Thi Đọc nhóm 4</a:t>
            </a:r>
          </a:p>
        </p:txBody>
      </p:sp>
    </p:spTree>
    <p:extLst>
      <p:ext uri="{BB962C8B-B14F-4D97-AF65-F5344CB8AC3E}">
        <p14:creationId xmlns:p14="http://schemas.microsoft.com/office/powerpoint/2010/main" val="24475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1735" b="99828" l="0" r="100000">
                        <a14:foregroundMark x1="27031" y1="39003" x2="42891" y2="39003"/>
                        <a14:foregroundMark x1="45000" y1="39003" x2="77422" y2="40120"/>
                        <a14:foregroundMark x1="25625" y1="23454" x2="74531" y2="24313"/>
                        <a14:backgroundMark x1="23828" y1="97938" x2="44141" y2="87973"/>
                        <a14:backgroundMark x1="16719" y1="43471" x2="77734" y2="42354"/>
                        <a14:backgroundMark x1="16563" y1="43986" x2="77969" y2="44588"/>
                        <a14:backgroundMark x1="17422" y1="41495" x2="77578" y2="41495"/>
                        <a14:backgroundMark x1="29922" y1="31529" x2="80078" y2="31529"/>
                        <a14:backgroundMark x1="42344" y1="34880" x2="78672" y2="33763"/>
                        <a14:backgroundMark x1="42734" y1="88488" x2="61016" y2="99399"/>
                        <a14:backgroundMark x1="29688" y1="26804" x2="78984" y2="26203"/>
                        <a14:backgroundMark x1="29531" y1="36512" x2="74219" y2="36254"/>
                      </a14:backgroundRemoval>
                    </a14:imgEffect>
                  </a14:imgLayer>
                </a14:imgProps>
              </a:ext>
              <a:ext uri="{28A0092B-C50C-407E-A947-70E740481C1C}">
                <a14:useLocalDpi xmlns:a14="http://schemas.microsoft.com/office/drawing/2010/main" val="0"/>
              </a:ext>
            </a:extLst>
          </a:blip>
          <a:srcRect t="21635"/>
          <a:stretch/>
        </p:blipFill>
        <p:spPr bwMode="auto">
          <a:xfrm>
            <a:off x="8153399" y="-13855"/>
            <a:ext cx="4038601" cy="31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17764" y="105122"/>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6" name="TextBox 5"/>
          <p:cNvSpPr txBox="1"/>
          <p:nvPr/>
        </p:nvSpPr>
        <p:spPr>
          <a:xfrm>
            <a:off x="838200" y="86781"/>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7" name="Picture 6"/>
          <p:cNvPicPr>
            <a:picLocks noChangeAspect="1"/>
          </p:cNvPicPr>
          <p:nvPr/>
        </p:nvPicPr>
        <p:blipFill>
          <a:blip r:embed="rId4"/>
          <a:stretch>
            <a:fillRect/>
          </a:stretch>
        </p:blipFill>
        <p:spPr>
          <a:xfrm>
            <a:off x="422564" y="998263"/>
            <a:ext cx="603556" cy="646232"/>
          </a:xfrm>
          <a:prstGeom prst="rect">
            <a:avLst/>
          </a:prstGeom>
        </p:spPr>
      </p:pic>
      <p:pic>
        <p:nvPicPr>
          <p:cNvPr id="8" name="Picture 7"/>
          <p:cNvPicPr>
            <a:picLocks noChangeAspect="1"/>
          </p:cNvPicPr>
          <p:nvPr/>
        </p:nvPicPr>
        <p:blipFill>
          <a:blip r:embed="rId5"/>
          <a:stretch>
            <a:fillRect/>
          </a:stretch>
        </p:blipFill>
        <p:spPr>
          <a:xfrm>
            <a:off x="412936" y="3417427"/>
            <a:ext cx="658425" cy="646232"/>
          </a:xfrm>
          <a:prstGeom prst="rect">
            <a:avLst/>
          </a:prstGeom>
        </p:spPr>
      </p:pic>
      <p:pic>
        <p:nvPicPr>
          <p:cNvPr id="9" name="Picture 8"/>
          <p:cNvPicPr>
            <a:picLocks noChangeAspect="1"/>
          </p:cNvPicPr>
          <p:nvPr/>
        </p:nvPicPr>
        <p:blipFill>
          <a:blip r:embed="rId6"/>
          <a:stretch>
            <a:fillRect/>
          </a:stretch>
        </p:blipFill>
        <p:spPr>
          <a:xfrm>
            <a:off x="4904316" y="998263"/>
            <a:ext cx="710212" cy="646232"/>
          </a:xfrm>
          <a:prstGeom prst="rect">
            <a:avLst/>
          </a:prstGeom>
        </p:spPr>
      </p:pic>
      <p:pic>
        <p:nvPicPr>
          <p:cNvPr id="10" name="Picture 9"/>
          <p:cNvPicPr>
            <a:picLocks noChangeAspect="1"/>
          </p:cNvPicPr>
          <p:nvPr/>
        </p:nvPicPr>
        <p:blipFill>
          <a:blip r:embed="rId7"/>
          <a:stretch>
            <a:fillRect/>
          </a:stretch>
        </p:blipFill>
        <p:spPr>
          <a:xfrm>
            <a:off x="4956103" y="3470405"/>
            <a:ext cx="658425" cy="646232"/>
          </a:xfrm>
          <a:prstGeom prst="rect">
            <a:avLst/>
          </a:prstGeom>
        </p:spPr>
      </p:pic>
      <p:pic>
        <p:nvPicPr>
          <p:cNvPr id="11" name="Picture 10"/>
          <p:cNvPicPr>
            <a:picLocks noChangeAspect="1"/>
          </p:cNvPicPr>
          <p:nvPr/>
        </p:nvPicPr>
        <p:blipFill>
          <a:blip r:embed="rId8"/>
          <a:stretch>
            <a:fillRect/>
          </a:stretch>
        </p:blipFill>
        <p:spPr>
          <a:xfrm>
            <a:off x="777060" y="986069"/>
            <a:ext cx="4170025" cy="5590517"/>
          </a:xfrm>
          <a:prstGeom prst="rect">
            <a:avLst/>
          </a:prstGeom>
        </p:spPr>
      </p:pic>
      <p:pic>
        <p:nvPicPr>
          <p:cNvPr id="12" name="Picture 11"/>
          <p:cNvPicPr>
            <a:picLocks noChangeAspect="1"/>
          </p:cNvPicPr>
          <p:nvPr/>
        </p:nvPicPr>
        <p:blipFill>
          <a:blip r:embed="rId9"/>
          <a:stretch>
            <a:fillRect/>
          </a:stretch>
        </p:blipFill>
        <p:spPr>
          <a:xfrm>
            <a:off x="5259422" y="973877"/>
            <a:ext cx="4773582" cy="5614903"/>
          </a:xfrm>
          <a:prstGeom prst="rect">
            <a:avLst/>
          </a:prstGeom>
        </p:spPr>
      </p:pic>
      <p:sp>
        <p:nvSpPr>
          <p:cNvPr id="13" name="TextBox 12"/>
          <p:cNvSpPr txBox="1"/>
          <p:nvPr/>
        </p:nvSpPr>
        <p:spPr>
          <a:xfrm>
            <a:off x="1917449" y="5835126"/>
            <a:ext cx="609600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toàn bài</a:t>
            </a:r>
          </a:p>
        </p:txBody>
      </p:sp>
      <p:pic>
        <p:nvPicPr>
          <p:cNvPr id="14" name="Picture 13"/>
          <p:cNvPicPr>
            <a:picLocks noChangeAspect="1"/>
          </p:cNvPicPr>
          <p:nvPr/>
        </p:nvPicPr>
        <p:blipFill>
          <a:blip r:embed="rId10"/>
          <a:stretch>
            <a:fillRect/>
          </a:stretch>
        </p:blipFill>
        <p:spPr>
          <a:xfrm>
            <a:off x="2684181" y="105121"/>
            <a:ext cx="3554276" cy="1786283"/>
          </a:xfrm>
          <a:prstGeom prst="rect">
            <a:avLst/>
          </a:prstGeom>
        </p:spPr>
      </p:pic>
    </p:spTree>
    <p:extLst>
      <p:ext uri="{BB962C8B-B14F-4D97-AF65-F5344CB8AC3E}">
        <p14:creationId xmlns:p14="http://schemas.microsoft.com/office/powerpoint/2010/main" val="231748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1735" b="99828" l="0" r="100000">
                        <a14:foregroundMark x1="27031" y1="39003" x2="42891" y2="39003"/>
                        <a14:foregroundMark x1="45000" y1="39003" x2="77422" y2="40120"/>
                        <a14:foregroundMark x1="25625" y1="23454" x2="74531" y2="24313"/>
                        <a14:backgroundMark x1="23828" y1="97938" x2="44141" y2="87973"/>
                        <a14:backgroundMark x1="16719" y1="43471" x2="77734" y2="42354"/>
                        <a14:backgroundMark x1="16563" y1="43986" x2="77969" y2="44588"/>
                        <a14:backgroundMark x1="17422" y1="41495" x2="77578" y2="41495"/>
                        <a14:backgroundMark x1="29922" y1="31529" x2="80078" y2="31529"/>
                        <a14:backgroundMark x1="42344" y1="34880" x2="78672" y2="33763"/>
                        <a14:backgroundMark x1="42734" y1="88488" x2="61016" y2="99399"/>
                        <a14:backgroundMark x1="29688" y1="26804" x2="78984" y2="26203"/>
                        <a14:backgroundMark x1="29531" y1="36512" x2="74219" y2="36254"/>
                      </a14:backgroundRemoval>
                    </a14:imgEffect>
                  </a14:imgLayer>
                </a14:imgProps>
              </a:ext>
              <a:ext uri="{28A0092B-C50C-407E-A947-70E740481C1C}">
                <a14:useLocalDpi xmlns:a14="http://schemas.microsoft.com/office/drawing/2010/main" val="0"/>
              </a:ext>
            </a:extLst>
          </a:blip>
          <a:srcRect t="21635"/>
          <a:stretch/>
        </p:blipFill>
        <p:spPr bwMode="auto">
          <a:xfrm>
            <a:off x="8153399" y="-13855"/>
            <a:ext cx="4038601" cy="31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17764" y="113654"/>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6" name="TextBox 5"/>
          <p:cNvSpPr txBox="1"/>
          <p:nvPr/>
        </p:nvSpPr>
        <p:spPr>
          <a:xfrm>
            <a:off x="842824" y="145977"/>
            <a:ext cx="10053776"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trong khổ thơ đầu những tiếng cùng vần với nhau.</a:t>
            </a:r>
          </a:p>
        </p:txBody>
      </p:sp>
      <p:sp>
        <p:nvSpPr>
          <p:cNvPr id="7" name="Rounded Rectangular Callout 6"/>
          <p:cNvSpPr/>
          <p:nvPr/>
        </p:nvSpPr>
        <p:spPr>
          <a:xfrm>
            <a:off x="1212083" y="1204421"/>
            <a:ext cx="5579189" cy="3241811"/>
          </a:xfrm>
          <a:prstGeom prst="wedgeRoundRectCallout">
            <a:avLst>
              <a:gd name="adj1" fmla="val 93644"/>
              <a:gd name="adj2" fmla="val 64627"/>
              <a:gd name="adj3" fmla="val 16667"/>
            </a:avLst>
          </a:prstGeom>
          <a:solidFill>
            <a:schemeClr val="accent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06192" y="1397074"/>
            <a:ext cx="1281120"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dậy </a:t>
            </a:r>
            <a:endParaRPr lang="en-US" sz="4800" dirty="0"/>
          </a:p>
        </p:txBody>
      </p:sp>
      <p:sp>
        <p:nvSpPr>
          <p:cNvPr id="9" name="Rectangle 8"/>
          <p:cNvSpPr/>
          <p:nvPr/>
        </p:nvSpPr>
        <p:spPr>
          <a:xfrm>
            <a:off x="4247273" y="1427494"/>
            <a:ext cx="1268296"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thấy</a:t>
            </a:r>
            <a:endParaRPr lang="en-US" sz="4800" dirty="0"/>
          </a:p>
        </p:txBody>
      </p:sp>
      <p:pic>
        <p:nvPicPr>
          <p:cNvPr id="1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91600" y="4278385"/>
            <a:ext cx="1752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228600" y="3765450"/>
            <a:ext cx="2509976" cy="3113332"/>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1200" y="5943600"/>
            <a:ext cx="849332" cy="88759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14208" y="6019800"/>
            <a:ext cx="1076968" cy="879764"/>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7000" y="5367048"/>
            <a:ext cx="969152" cy="1490951"/>
          </a:xfrm>
          <a:prstGeom prst="rect">
            <a:avLst/>
          </a:prstGeom>
        </p:spPr>
      </p:pic>
      <p:sp>
        <p:nvSpPr>
          <p:cNvPr id="16" name="Rectangle 15"/>
          <p:cNvSpPr/>
          <p:nvPr/>
        </p:nvSpPr>
        <p:spPr>
          <a:xfrm>
            <a:off x="2406192" y="2316845"/>
            <a:ext cx="1473480"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sáng</a:t>
            </a:r>
            <a:endParaRPr lang="en-US" sz="4800" dirty="0"/>
          </a:p>
        </p:txBody>
      </p:sp>
      <p:sp>
        <p:nvSpPr>
          <p:cNvPr id="17" name="Rectangle 16"/>
          <p:cNvSpPr/>
          <p:nvPr/>
        </p:nvSpPr>
        <p:spPr>
          <a:xfrm>
            <a:off x="4247273" y="2297025"/>
            <a:ext cx="1691489"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đang </a:t>
            </a:r>
            <a:endParaRPr lang="en-US" sz="4800" dirty="0"/>
          </a:p>
        </p:txBody>
      </p:sp>
      <p:sp>
        <p:nvSpPr>
          <p:cNvPr id="18" name="Rectangle 17"/>
          <p:cNvSpPr/>
          <p:nvPr/>
        </p:nvSpPr>
        <p:spPr>
          <a:xfrm>
            <a:off x="2493893" y="3252544"/>
            <a:ext cx="652743"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ai</a:t>
            </a:r>
            <a:endParaRPr lang="en-US" sz="4800" dirty="0"/>
          </a:p>
        </p:txBody>
      </p:sp>
      <p:sp>
        <p:nvSpPr>
          <p:cNvPr id="19" name="Rectangle 18"/>
          <p:cNvSpPr/>
          <p:nvPr/>
        </p:nvSpPr>
        <p:spPr>
          <a:xfrm>
            <a:off x="4247273" y="3230010"/>
            <a:ext cx="995785"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bài</a:t>
            </a:r>
            <a:endParaRPr lang="en-US" sz="4800" dirty="0"/>
          </a:p>
        </p:txBody>
      </p:sp>
    </p:spTree>
    <p:extLst>
      <p:ext uri="{BB962C8B-B14F-4D97-AF65-F5344CB8AC3E}">
        <p14:creationId xmlns:p14="http://schemas.microsoft.com/office/powerpoint/2010/main" val="251088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fltVal val="0"/>
                                          </p:val>
                                        </p:tav>
                                        <p:tav tm="100000">
                                          <p:val>
                                            <p:strVal val="#ppt_w"/>
                                          </p:val>
                                        </p:tav>
                                      </p:tavLst>
                                    </p:anim>
                                    <p:anim calcmode="lin" valueType="num">
                                      <p:cBhvr>
                                        <p:cTn id="45" dur="1000" fill="hold"/>
                                        <p:tgtEl>
                                          <p:spTgt spid="17"/>
                                        </p:tgtEl>
                                        <p:attrNameLst>
                                          <p:attrName>ppt_h</p:attrName>
                                        </p:attrNameLst>
                                      </p:cBhvr>
                                      <p:tavLst>
                                        <p:tav tm="0">
                                          <p:val>
                                            <p:fltVal val="0"/>
                                          </p:val>
                                        </p:tav>
                                        <p:tav tm="100000">
                                          <p:val>
                                            <p:strVal val="#ppt_h"/>
                                          </p:val>
                                        </p:tav>
                                      </p:tavLst>
                                    </p:anim>
                                    <p:anim calcmode="lin" valueType="num">
                                      <p:cBhvr>
                                        <p:cTn id="46" dur="1000" fill="hold"/>
                                        <p:tgtEl>
                                          <p:spTgt spid="17"/>
                                        </p:tgtEl>
                                        <p:attrNameLst>
                                          <p:attrName>style.rotation</p:attrName>
                                        </p:attrNameLst>
                                      </p:cBhvr>
                                      <p:tavLst>
                                        <p:tav tm="0">
                                          <p:val>
                                            <p:fltVal val="90"/>
                                          </p:val>
                                        </p:tav>
                                        <p:tav tm="100000">
                                          <p:val>
                                            <p:fltVal val="0"/>
                                          </p:val>
                                        </p:tav>
                                      </p:tavLst>
                                    </p:anim>
                                    <p:animEffect transition="in" filter="fade">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style.rotation</p:attrName>
                                        </p:attrNameLst>
                                      </p:cBhvr>
                                      <p:tavLst>
                                        <p:tav tm="0">
                                          <p:val>
                                            <p:fltVal val="90"/>
                                          </p:val>
                                        </p:tav>
                                        <p:tav tm="100000">
                                          <p:val>
                                            <p:fltVal val="0"/>
                                          </p:val>
                                        </p:tav>
                                      </p:tavLst>
                                    </p:anim>
                                    <p:animEffect transition="in" filter="fade">
                                      <p:cBhvr>
                                        <p:cTn id="55" dur="10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fltVal val="0"/>
                                          </p:val>
                                        </p:tav>
                                        <p:tav tm="100000">
                                          <p:val>
                                            <p:strVal val="#ppt_w"/>
                                          </p:val>
                                        </p:tav>
                                      </p:tavLst>
                                    </p:anim>
                                    <p:anim calcmode="lin" valueType="num">
                                      <p:cBhvr>
                                        <p:cTn id="61" dur="1000" fill="hold"/>
                                        <p:tgtEl>
                                          <p:spTgt spid="19"/>
                                        </p:tgtEl>
                                        <p:attrNameLst>
                                          <p:attrName>ppt_h</p:attrName>
                                        </p:attrNameLst>
                                      </p:cBhvr>
                                      <p:tavLst>
                                        <p:tav tm="0">
                                          <p:val>
                                            <p:fltVal val="0"/>
                                          </p:val>
                                        </p:tav>
                                        <p:tav tm="100000">
                                          <p:val>
                                            <p:strVal val="#ppt_h"/>
                                          </p:val>
                                        </p:tav>
                                      </p:tavLst>
                                    </p:anim>
                                    <p:anim calcmode="lin" valueType="num">
                                      <p:cBhvr>
                                        <p:cTn id="62" dur="1000" fill="hold"/>
                                        <p:tgtEl>
                                          <p:spTgt spid="19"/>
                                        </p:tgtEl>
                                        <p:attrNameLst>
                                          <p:attrName>style.rotation</p:attrName>
                                        </p:attrNameLst>
                                      </p:cBhvr>
                                      <p:tavLst>
                                        <p:tav tm="0">
                                          <p:val>
                                            <p:fltVal val="90"/>
                                          </p:val>
                                        </p:tav>
                                        <p:tav tm="100000">
                                          <p:val>
                                            <p:fltVal val="0"/>
                                          </p:val>
                                        </p:tav>
                                      </p:tavLst>
                                    </p:anim>
                                    <p:animEffect transition="in" filter="fade">
                                      <p:cBhvr>
                                        <p:cTn id="6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0200" y="0"/>
            <a:ext cx="5257800" cy="6858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nào!</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13" name="Skip_To_My_Lo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95400" y="2514600"/>
            <a:ext cx="609600" cy="609600"/>
          </a:xfrm>
          <a:prstGeom prst="rect">
            <a:avLst/>
          </a:prstGeom>
        </p:spPr>
      </p:pic>
      <p:pic>
        <p:nvPicPr>
          <p:cNvPr id="14" name="Picture 13"/>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566400" y="106186"/>
            <a:ext cx="1625600" cy="1006827"/>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13"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27709"/>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5" name="TextBox 4"/>
          <p:cNvSpPr txBox="1"/>
          <p:nvPr/>
        </p:nvSpPr>
        <p:spPr>
          <a:xfrm>
            <a:off x="838200" y="-8973"/>
            <a:ext cx="3450145"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Trả lời câu hỏi</a:t>
            </a:r>
          </a:p>
        </p:txBody>
      </p:sp>
      <p:pic>
        <p:nvPicPr>
          <p:cNvPr id="6"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1735" b="99828" l="0" r="100000">
                        <a14:foregroundMark x1="27031" y1="39003" x2="42891" y2="39003"/>
                        <a14:foregroundMark x1="45000" y1="39003" x2="77422" y2="40120"/>
                        <a14:foregroundMark x1="25625" y1="23454" x2="74531" y2="24313"/>
                        <a14:backgroundMark x1="23828" y1="97938" x2="44141" y2="87973"/>
                        <a14:backgroundMark x1="16719" y1="43471" x2="77734" y2="42354"/>
                        <a14:backgroundMark x1="16563" y1="43986" x2="77969" y2="44588"/>
                        <a14:backgroundMark x1="17422" y1="41495" x2="77578" y2="41495"/>
                        <a14:backgroundMark x1="29922" y1="31529" x2="80078" y2="31529"/>
                        <a14:backgroundMark x1="42344" y1="34880" x2="78672" y2="33763"/>
                        <a14:backgroundMark x1="42734" y1="88488" x2="61016" y2="99399"/>
                        <a14:backgroundMark x1="29688" y1="26804" x2="78984" y2="26203"/>
                        <a14:backgroundMark x1="29531" y1="36512" x2="74219" y2="36254"/>
                      </a14:backgroundRemoval>
                    </a14:imgEffect>
                  </a14:imgLayer>
                </a14:imgProps>
              </a:ext>
              <a:ext uri="{28A0092B-C50C-407E-A947-70E740481C1C}">
                <a14:useLocalDpi xmlns:a14="http://schemas.microsoft.com/office/drawing/2010/main" val="0"/>
              </a:ext>
            </a:extLst>
          </a:blip>
          <a:srcRect t="21635"/>
          <a:stretch/>
        </p:blipFill>
        <p:spPr bwMode="auto">
          <a:xfrm>
            <a:off x="8153399" y="-13855"/>
            <a:ext cx="4038601" cy="31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709" y="6188863"/>
            <a:ext cx="9296400"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a. Buổi sáng thức dậy, bé thấy tia nắng ở đâu?</a:t>
            </a:r>
          </a:p>
        </p:txBody>
      </p:sp>
      <p:sp>
        <p:nvSpPr>
          <p:cNvPr id="8" name="Rectangle 7"/>
          <p:cNvSpPr/>
          <p:nvPr/>
        </p:nvSpPr>
        <p:spPr>
          <a:xfrm>
            <a:off x="360724" y="762000"/>
            <a:ext cx="4017169" cy="5509200"/>
          </a:xfrm>
          <a:prstGeom prst="rect">
            <a:avLst/>
          </a:prstGeom>
        </p:spPr>
        <p:txBody>
          <a:bodyPr wrap="square">
            <a:spAutoFit/>
          </a:bodyPr>
          <a:lstStyle/>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Một bài vui </a:t>
            </a:r>
            <a:r>
              <a:rPr lang="en-US" sz="3200" dirty="0" err="1">
                <a:latin typeface="Arial-Rounded" panose="020B0500000000000000" pitchFamily="34" charset="0"/>
                <a:ea typeface="Arial-Rounded" panose="020B0500000000000000" pitchFamily="34" charset="0"/>
                <a:cs typeface="Arial-Rounded" panose="020B0500000000000000" pitchFamily="34" charset="0"/>
              </a:rPr>
              <a:t>vui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Ngủ rồi. Lặng im…</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4288345" y="762000"/>
            <a:ext cx="4495800" cy="5447645"/>
          </a:xfrm>
          <a:prstGeom prst="rect">
            <a:avLst/>
          </a:prstGeom>
        </p:spPr>
        <p:txBody>
          <a:bodyPr wrap="square">
            <a:spAutoFit/>
          </a:bodyPr>
          <a:lstStyle/>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mai lại gặp nhau.</a:t>
            </a:r>
          </a:p>
          <a:p>
            <a:pPr algn="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p:cNvCxnSpPr/>
          <p:nvPr/>
        </p:nvCxnSpPr>
        <p:spPr>
          <a:xfrm flipH="1">
            <a:off x="5410200" y="1676400"/>
            <a:ext cx="228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10200" y="2209800"/>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410200" y="266700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709" y="6230059"/>
            <a:ext cx="9296400"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b. Theo bé, buổi tối, tia nắng đi đâu?</a:t>
            </a:r>
          </a:p>
        </p:txBody>
      </p:sp>
      <p:cxnSp>
        <p:nvCxnSpPr>
          <p:cNvPr id="18" name="Straight Connector 17"/>
          <p:cNvCxnSpPr/>
          <p:nvPr/>
        </p:nvCxnSpPr>
        <p:spPr>
          <a:xfrm flipH="1">
            <a:off x="457200" y="36576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09600" y="4114800"/>
            <a:ext cx="228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09600" y="4648200"/>
            <a:ext cx="2667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33400" y="510540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6211718"/>
            <a:ext cx="9296400"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c. Theo em nhà nắng ở đâu?</a:t>
            </a:r>
          </a:p>
        </p:txBody>
      </p:sp>
      <p:pic>
        <p:nvPicPr>
          <p:cNvPr id="2" name="Hành trang số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6600" y="328023"/>
            <a:ext cx="609600" cy="609600"/>
          </a:xfrm>
          <a:prstGeom prst="rect">
            <a:avLst/>
          </a:prstGeom>
        </p:spPr>
      </p:pic>
    </p:spTree>
    <p:extLst>
      <p:ext uri="{BB962C8B-B14F-4D97-AF65-F5344CB8AC3E}">
        <p14:creationId xmlns:p14="http://schemas.microsoft.com/office/powerpoint/2010/main" val="240924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6"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1+#ppt_w/2"/>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30041" fill="hold"/>
                                        <p:tgtEl>
                                          <p:spTgt spid="2"/>
                                        </p:tgtEl>
                                      </p:cBhvr>
                                    </p:cmd>
                                  </p:childTnLst>
                                </p:cTn>
                              </p:par>
                            </p:childTnLst>
                          </p:cTn>
                        </p:par>
                      </p:childTnLst>
                    </p:cTn>
                  </p:par>
                </p:childTnLst>
              </p:cTn>
              <p:nextCondLst>
                <p:cond evt="onClick" delay="0">
                  <p:tgtEl>
                    <p:spTgt spid="2"/>
                  </p:tgtEl>
                </p:cond>
              </p:nextCondLst>
            </p:seq>
            <p:audio>
              <p:cMediaNode vol="80000">
                <p:cTn id="81" fill="hold" display="0">
                  <p:stCondLst>
                    <p:cond delay="indefinite"/>
                  </p:stCondLst>
                  <p:endCondLst>
                    <p:cond evt="onStopAudio" delay="0">
                      <p:tgtEl>
                        <p:sldTgt/>
                      </p:tgtEl>
                    </p:cond>
                  </p:endCondLst>
                </p:cTn>
                <p:tgtEl>
                  <p:spTgt spid="2"/>
                </p:tgtEl>
              </p:cMediaNode>
            </p:audio>
          </p:childTnLst>
        </p:cTn>
      </p:par>
    </p:tnLst>
    <p:bldLst>
      <p:bldP spid="7" grpId="0" animBg="1"/>
      <p:bldP spid="8" grpId="0"/>
      <p:bldP spid="9" grpId="0"/>
      <p:bldP spid="17"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254"/>
          <a:stretch/>
        </p:blipFill>
        <p:spPr bwMode="auto">
          <a:xfrm>
            <a:off x="6940731" y="4987835"/>
            <a:ext cx="5251269" cy="187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27798" y="142997"/>
            <a:ext cx="6622473"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thuộc lòng hai khổ thơ  cuối</a:t>
            </a:r>
            <a:endParaRPr lang="en-US" sz="3200" b="1" dirty="0">
              <a:latin typeface="Arial Rounded MT Bold" pitchFamily="34" charset="0"/>
              <a:ea typeface="Arial-Rounded" pitchFamily="34" charset="0"/>
              <a:cs typeface="Arial-Rounded" pitchFamily="34" charset="0"/>
            </a:endParaRPr>
          </a:p>
        </p:txBody>
      </p:sp>
      <p:sp>
        <p:nvSpPr>
          <p:cNvPr id="6" name="Oval 5"/>
          <p:cNvSpPr/>
          <p:nvPr/>
        </p:nvSpPr>
        <p:spPr>
          <a:xfrm>
            <a:off x="117765" y="6900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7" name="Rectangle 6"/>
          <p:cNvSpPr/>
          <p:nvPr/>
        </p:nvSpPr>
        <p:spPr>
          <a:xfrm>
            <a:off x="1027798" y="1219200"/>
            <a:ext cx="6096000" cy="6001643"/>
          </a:xfrm>
          <a:prstGeom prst="rect">
            <a:avLst/>
          </a:prstGeom>
        </p:spPr>
        <p:txBody>
          <a:bodyPr>
            <a:spAutoFit/>
          </a:bodyPr>
          <a:lstStyle/>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Buổi sáng thức dậy</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Bé thấy buồn cười:</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ai đang nhảy</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bài vui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lvl="0">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 là tia nắng</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Nhảy trong lòng tay</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Nhảy trên bàn học</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Nhảy trên tán cây.</a:t>
            </a:r>
          </a:p>
          <a:p>
            <a:pPr lvl="0">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1735" b="99828" l="0" r="100000">
                        <a14:foregroundMark x1="27031" y1="39003" x2="42891" y2="39003"/>
                        <a14:foregroundMark x1="45000" y1="39003" x2="77422" y2="40120"/>
                        <a14:foregroundMark x1="25625" y1="23454" x2="74531" y2="24313"/>
                        <a14:backgroundMark x1="23828" y1="97938" x2="44141" y2="87973"/>
                        <a14:backgroundMark x1="16719" y1="43471" x2="77734" y2="42354"/>
                        <a14:backgroundMark x1="16563" y1="43986" x2="77969" y2="44588"/>
                        <a14:backgroundMark x1="17422" y1="41495" x2="77578" y2="41495"/>
                        <a14:backgroundMark x1="29922" y1="31529" x2="80078" y2="31529"/>
                        <a14:backgroundMark x1="42344" y1="34880" x2="78672" y2="33763"/>
                        <a14:backgroundMark x1="42734" y1="88488" x2="61016" y2="99399"/>
                        <a14:backgroundMark x1="29688" y1="26804" x2="78984" y2="26203"/>
                        <a14:backgroundMark x1="29531" y1="36512" x2="74219" y2="36254"/>
                      </a14:backgroundRemoval>
                    </a14:imgEffect>
                  </a14:imgLayer>
                </a14:imgProps>
              </a:ext>
              <a:ext uri="{28A0092B-C50C-407E-A947-70E740481C1C}">
                <a14:useLocalDpi xmlns:a14="http://schemas.microsoft.com/office/drawing/2010/main" val="0"/>
              </a:ext>
            </a:extLst>
          </a:blip>
          <a:srcRect t="21635"/>
          <a:stretch/>
        </p:blipFill>
        <p:spPr bwMode="auto">
          <a:xfrm>
            <a:off x="8153399" y="-13855"/>
            <a:ext cx="4038601" cy="31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027798" y="1219199"/>
            <a:ext cx="6096000" cy="6001643"/>
          </a:xfrm>
          <a:prstGeom prst="rect">
            <a:avLst/>
          </a:prstGeom>
          <a:solidFill>
            <a:schemeClr val="bg1"/>
          </a:solidFill>
        </p:spPr>
        <p:txBody>
          <a:bodyPr>
            <a:spAutoFit/>
          </a:bodyPr>
          <a:lstStyle/>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Buổi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sáng thức dậy</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Bé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thấy buồn cười:</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ai đang nhảy</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vui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p>
          <a:p>
            <a:pPr lvl="0">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là tia nắng</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Nhảy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lòng tay</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Nhảy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trên bàn học</a:t>
            </a:r>
          </a:p>
          <a:p>
            <a:pPr lvl="0">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Nhảy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trên tán cây.</a:t>
            </a:r>
          </a:p>
          <a:p>
            <a:pPr lvl="0">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72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ppt_x"/>
                                          </p:val>
                                        </p:tav>
                                      </p:tavLst>
                                    </p:anim>
                                    <p:anim calcmode="lin" valueType="num">
                                      <p:cBhvr additive="base">
                                        <p:cTn id="14" dur="500"/>
                                        <p:tgtEl>
                                          <p:spTgt spid="7"/>
                                        </p:tgtEl>
                                        <p:attrNameLst>
                                          <p:attrName>ppt_y</p:attrName>
                                        </p:attrNameLst>
                                      </p:cBhvr>
                                      <p:tavLst>
                                        <p:tav tm="0">
                                          <p:val>
                                            <p:strVal val="ppt_y"/>
                                          </p:val>
                                        </p:tav>
                                        <p:tav tm="100000">
                                          <p:val>
                                            <p:strVal val="1+ppt_h/2"/>
                                          </p:val>
                                        </p:tav>
                                      </p:tavLst>
                                    </p:anim>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iterate type="lt">
                                    <p:tmPct val="10000"/>
                                  </p:iterate>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0"/>
                                  </p:stCondLst>
                                  <p:iterate type="lt">
                                    <p:tmPct val="10000"/>
                                  </p:iterate>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additive="base">
                                        <p:cTn id="30"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12" fill="hold" nodeType="withEffect">
                                  <p:stCondLst>
                                    <p:cond delay="0"/>
                                  </p:stCondLst>
                                  <p:iterate type="lt">
                                    <p:tmPct val="10000"/>
                                  </p:iterate>
                                  <p:childTnLst>
                                    <p:set>
                                      <p:cBhvr>
                                        <p:cTn id="33" dur="1" fill="hold">
                                          <p:stCondLst>
                                            <p:cond delay="0"/>
                                          </p:stCondLst>
                                        </p:cTn>
                                        <p:tgtEl>
                                          <p:spTgt spid="9">
                                            <p:txEl>
                                              <p:pRg st="2" end="2"/>
                                            </p:txEl>
                                          </p:spTgt>
                                        </p:tgtEl>
                                        <p:attrNameLst>
                                          <p:attrName>style.visibility</p:attrName>
                                        </p:attrNameLst>
                                      </p:cBhvr>
                                      <p:to>
                                        <p:strVal val="visible"/>
                                      </p:to>
                                    </p:set>
                                    <p:anim calcmode="lin" valueType="num">
                                      <p:cBhvr additive="base">
                                        <p:cTn id="34"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9">
                                            <p:txEl>
                                              <p:pRg st="2" end="2"/>
                                            </p:txEl>
                                          </p:spTgt>
                                        </p:tgtEl>
                                        <p:attrNameLst>
                                          <p:attrName>ppt_y</p:attrName>
                                        </p:attrNameLst>
                                      </p:cBhvr>
                                      <p:tavLst>
                                        <p:tav tm="0">
                                          <p:val>
                                            <p:strVal val="1+#ppt_h/2"/>
                                          </p:val>
                                        </p:tav>
                                        <p:tav tm="100000">
                                          <p:val>
                                            <p:strVal val="#ppt_y"/>
                                          </p:val>
                                        </p:tav>
                                      </p:tavLst>
                                    </p:anim>
                                  </p:childTnLst>
                                </p:cTn>
                              </p:par>
                              <p:par>
                                <p:cTn id="36" presetID="2" presetClass="entr" presetSubtype="12" fill="hold" nodeType="withEffect">
                                  <p:stCondLst>
                                    <p:cond delay="0"/>
                                  </p:stCondLst>
                                  <p:iterate type="lt">
                                    <p:tmPct val="10000"/>
                                  </p:iterate>
                                  <p:childTnLst>
                                    <p:set>
                                      <p:cBhvr>
                                        <p:cTn id="37" dur="1" fill="hold">
                                          <p:stCondLst>
                                            <p:cond delay="0"/>
                                          </p:stCondLst>
                                        </p:cTn>
                                        <p:tgtEl>
                                          <p:spTgt spid="9">
                                            <p:txEl>
                                              <p:pRg st="3" end="3"/>
                                            </p:txEl>
                                          </p:spTgt>
                                        </p:tgtEl>
                                        <p:attrNameLst>
                                          <p:attrName>style.visibility</p:attrName>
                                        </p:attrNameLst>
                                      </p:cBhvr>
                                      <p:to>
                                        <p:strVal val="visible"/>
                                      </p:to>
                                    </p:set>
                                    <p:anim calcmode="lin" valueType="num">
                                      <p:cBhvr additive="base">
                                        <p:cTn id="38"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9">
                                            <p:txEl>
                                              <p:pRg st="3" end="3"/>
                                            </p:txEl>
                                          </p:spTgt>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0"/>
                                  </p:stCondLst>
                                  <p:iterate type="lt">
                                    <p:tmPct val="10000"/>
                                  </p:iterate>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additive="base">
                                        <p:cTn id="42"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9">
                                            <p:txEl>
                                              <p:pRg st="5" end="5"/>
                                            </p:txEl>
                                          </p:spTgt>
                                        </p:tgtEl>
                                        <p:attrNameLst>
                                          <p:attrName>ppt_y</p:attrName>
                                        </p:attrNameLst>
                                      </p:cBhvr>
                                      <p:tavLst>
                                        <p:tav tm="0">
                                          <p:val>
                                            <p:strVal val="1+#ppt_h/2"/>
                                          </p:val>
                                        </p:tav>
                                        <p:tav tm="100000">
                                          <p:val>
                                            <p:strVal val="#ppt_y"/>
                                          </p:val>
                                        </p:tav>
                                      </p:tavLst>
                                    </p:anim>
                                  </p:childTnLst>
                                </p:cTn>
                              </p:par>
                              <p:par>
                                <p:cTn id="44" presetID="2" presetClass="entr" presetSubtype="12" fill="hold" nodeType="withEffect">
                                  <p:stCondLst>
                                    <p:cond delay="0"/>
                                  </p:stCondLst>
                                  <p:iterate type="lt">
                                    <p:tmPct val="10000"/>
                                  </p:iterate>
                                  <p:childTnLst>
                                    <p:set>
                                      <p:cBhvr>
                                        <p:cTn id="45" dur="1" fill="hold">
                                          <p:stCondLst>
                                            <p:cond delay="0"/>
                                          </p:stCondLst>
                                        </p:cTn>
                                        <p:tgtEl>
                                          <p:spTgt spid="9">
                                            <p:txEl>
                                              <p:pRg st="6" end="6"/>
                                            </p:txEl>
                                          </p:spTgt>
                                        </p:tgtEl>
                                        <p:attrNameLst>
                                          <p:attrName>style.visibility</p:attrName>
                                        </p:attrNameLst>
                                      </p:cBhvr>
                                      <p:to>
                                        <p:strVal val="visible"/>
                                      </p:to>
                                    </p:set>
                                    <p:anim calcmode="lin" valueType="num">
                                      <p:cBhvr additive="base">
                                        <p:cTn id="46"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9">
                                            <p:txEl>
                                              <p:pRg st="6" end="6"/>
                                            </p:txEl>
                                          </p:spTgt>
                                        </p:tgtEl>
                                        <p:attrNameLst>
                                          <p:attrName>ppt_y</p:attrName>
                                        </p:attrNameLst>
                                      </p:cBhvr>
                                      <p:tavLst>
                                        <p:tav tm="0">
                                          <p:val>
                                            <p:strVal val="1+#ppt_h/2"/>
                                          </p:val>
                                        </p:tav>
                                        <p:tav tm="100000">
                                          <p:val>
                                            <p:strVal val="#ppt_y"/>
                                          </p:val>
                                        </p:tav>
                                      </p:tavLst>
                                    </p:anim>
                                  </p:childTnLst>
                                </p:cTn>
                              </p:par>
                              <p:par>
                                <p:cTn id="48" presetID="2" presetClass="entr" presetSubtype="12" fill="hold" nodeType="withEffect">
                                  <p:stCondLst>
                                    <p:cond delay="0"/>
                                  </p:stCondLst>
                                  <p:iterate type="lt">
                                    <p:tmPct val="10000"/>
                                  </p:iterate>
                                  <p:childTnLst>
                                    <p:set>
                                      <p:cBhvr>
                                        <p:cTn id="49" dur="1" fill="hold">
                                          <p:stCondLst>
                                            <p:cond delay="0"/>
                                          </p:stCondLst>
                                        </p:cTn>
                                        <p:tgtEl>
                                          <p:spTgt spid="9">
                                            <p:txEl>
                                              <p:pRg st="7" end="7"/>
                                            </p:txEl>
                                          </p:spTgt>
                                        </p:tgtEl>
                                        <p:attrNameLst>
                                          <p:attrName>style.visibility</p:attrName>
                                        </p:attrNameLst>
                                      </p:cBhvr>
                                      <p:to>
                                        <p:strVal val="visible"/>
                                      </p:to>
                                    </p:set>
                                    <p:anim calcmode="lin" valueType="num">
                                      <p:cBhvr additive="base">
                                        <p:cTn id="50" dur="500" fill="hold"/>
                                        <p:tgtEl>
                                          <p:spTgt spid="9">
                                            <p:txEl>
                                              <p:pRg st="7" end="7"/>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9">
                                            <p:txEl>
                                              <p:pRg st="7" end="7"/>
                                            </p:txEl>
                                          </p:spTgt>
                                        </p:tgtEl>
                                        <p:attrNameLst>
                                          <p:attrName>ppt_y</p:attrName>
                                        </p:attrNameLst>
                                      </p:cBhvr>
                                      <p:tavLst>
                                        <p:tav tm="0">
                                          <p:val>
                                            <p:strVal val="1+#ppt_h/2"/>
                                          </p:val>
                                        </p:tav>
                                        <p:tav tm="100000">
                                          <p:val>
                                            <p:strVal val="#ppt_y"/>
                                          </p:val>
                                        </p:tav>
                                      </p:tavLst>
                                    </p:anim>
                                  </p:childTnLst>
                                </p:cTn>
                              </p:par>
                              <p:par>
                                <p:cTn id="52" presetID="2" presetClass="entr" presetSubtype="12" fill="hold" nodeType="withEffect">
                                  <p:stCondLst>
                                    <p:cond delay="0"/>
                                  </p:stCondLst>
                                  <p:iterate type="lt">
                                    <p:tmPct val="10000"/>
                                  </p:iterate>
                                  <p:childTnLst>
                                    <p:set>
                                      <p:cBhvr>
                                        <p:cTn id="53" dur="1" fill="hold">
                                          <p:stCondLst>
                                            <p:cond delay="0"/>
                                          </p:stCondLst>
                                        </p:cTn>
                                        <p:tgtEl>
                                          <p:spTgt spid="9">
                                            <p:txEl>
                                              <p:pRg st="8" end="8"/>
                                            </p:txEl>
                                          </p:spTgt>
                                        </p:tgtEl>
                                        <p:attrNameLst>
                                          <p:attrName>style.visibility</p:attrName>
                                        </p:attrNameLst>
                                      </p:cBhvr>
                                      <p:to>
                                        <p:strVal val="visible"/>
                                      </p:to>
                                    </p:set>
                                    <p:anim calcmode="lin" valueType="num">
                                      <p:cBhvr additive="base">
                                        <p:cTn id="54" dur="500" fill="hold"/>
                                        <p:tgtEl>
                                          <p:spTgt spid="9">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6200" y="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6" name="TextBox 5"/>
          <p:cNvSpPr txBox="1"/>
          <p:nvPr/>
        </p:nvSpPr>
        <p:spPr>
          <a:xfrm>
            <a:off x="990600" y="24873"/>
            <a:ext cx="10210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Vẽ bức tranh ông mặt trời và nói về bức tranh em vẽ</a:t>
            </a:r>
            <a:endParaRPr lang="en-US" sz="3200" b="1" dirty="0">
              <a:latin typeface="Arial Rounded MT Bold" pitchFamily="34" charset="0"/>
              <a:ea typeface="Arial-Rounded" pitchFamily="34" charset="0"/>
              <a:cs typeface="Arial-Rounded" pitchFamily="34" charset="0"/>
            </a:endParaRPr>
          </a:p>
        </p:txBody>
      </p:sp>
      <p:sp>
        <p:nvSpPr>
          <p:cNvPr id="7" name="Oval 6"/>
          <p:cNvSpPr/>
          <p:nvPr/>
        </p:nvSpPr>
        <p:spPr>
          <a:xfrm>
            <a:off x="10210800" y="5181600"/>
            <a:ext cx="17526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123061" y="456605"/>
            <a:ext cx="3186047" cy="18367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327767" y="609600"/>
            <a:ext cx="2153327" cy="1572075"/>
          </a:xfrm>
          <a:prstGeom prst="rect">
            <a:avLst/>
          </a:prstGeom>
        </p:spPr>
      </p:pic>
      <p:pic>
        <p:nvPicPr>
          <p:cNvPr id="14" name="Picture 1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31" b="98769" l="5692" r="94231"/>
                    </a14:imgEffect>
                  </a14:imgLayer>
                </a14:imgProps>
              </a:ext>
              <a:ext uri="{28A0092B-C50C-407E-A947-70E740481C1C}">
                <a14:useLocalDpi xmlns:a14="http://schemas.microsoft.com/office/drawing/2010/main" val="0"/>
              </a:ext>
            </a:extLst>
          </a:blip>
          <a:srcRect l="6350" r="4762"/>
          <a:stretch/>
        </p:blipFill>
        <p:spPr>
          <a:xfrm>
            <a:off x="76199" y="3425664"/>
            <a:ext cx="3561851" cy="3443752"/>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75139" y="5410199"/>
            <a:ext cx="2438400" cy="1693718"/>
          </a:xfrm>
          <a:prstGeom prst="rect">
            <a:avLst/>
          </a:prstGeom>
        </p:spPr>
      </p:pic>
      <p:pic>
        <p:nvPicPr>
          <p:cNvPr id="20" name="Picture 19"/>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6086" y="5590111"/>
            <a:ext cx="2438400" cy="149462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6464" y="4419599"/>
            <a:ext cx="1657350" cy="713827"/>
          </a:xfrm>
          <a:prstGeom prst="rect">
            <a:avLst/>
          </a:prstGeom>
        </p:spPr>
      </p:pic>
      <p:pic>
        <p:nvPicPr>
          <p:cNvPr id="22" name="Picture 21"/>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9254"/>
          <a:stretch/>
        </p:blipFill>
        <p:spPr bwMode="auto">
          <a:xfrm>
            <a:off x="4557717" y="4953199"/>
            <a:ext cx="7634284" cy="187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80603" y="2540711"/>
            <a:ext cx="3076569" cy="1846248"/>
          </a:xfrm>
          <a:prstGeom prst="rect">
            <a:avLst/>
          </a:prstGeom>
        </p:spPr>
      </p:pic>
      <p:sp>
        <p:nvSpPr>
          <p:cNvPr id="26" name="Oval 25"/>
          <p:cNvSpPr/>
          <p:nvPr/>
        </p:nvSpPr>
        <p:spPr>
          <a:xfrm>
            <a:off x="8686800" y="5011752"/>
            <a:ext cx="1290182" cy="67946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064380" y="5613596"/>
            <a:ext cx="3127619" cy="1244403"/>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4"/>
          <a:stretch>
            <a:fillRect/>
          </a:stretch>
        </p:blipFill>
        <p:spPr>
          <a:xfrm>
            <a:off x="9257414" y="4717443"/>
            <a:ext cx="3151905" cy="1268078"/>
          </a:xfrm>
          <a:prstGeom prst="rect">
            <a:avLst/>
          </a:prstGeom>
          <a:ln>
            <a:noFill/>
          </a:ln>
          <a:effectLst>
            <a:softEdge rad="112500"/>
          </a:effectLst>
        </p:spPr>
      </p:pic>
      <p:sp>
        <p:nvSpPr>
          <p:cNvPr id="30" name="Oval 29"/>
          <p:cNvSpPr/>
          <p:nvPr/>
        </p:nvSpPr>
        <p:spPr>
          <a:xfrm rot="211808">
            <a:off x="7855394" y="5685221"/>
            <a:ext cx="3127619" cy="1244403"/>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3333" t="15556" r="13333" b="8889"/>
          <a:stretch/>
        </p:blipFill>
        <p:spPr>
          <a:xfrm>
            <a:off x="6845543" y="277378"/>
            <a:ext cx="5663912" cy="6667148"/>
          </a:xfrm>
          <a:prstGeom prst="rect">
            <a:avLst/>
          </a:prstGeom>
        </p:spPr>
      </p:pic>
      <p:pic>
        <p:nvPicPr>
          <p:cNvPr id="32" name="Picture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684181">
            <a:off x="8285388" y="3385091"/>
            <a:ext cx="4306166" cy="2509837"/>
          </a:xfrm>
          <a:prstGeom prst="rect">
            <a:avLst/>
          </a:prstGeom>
        </p:spPr>
      </p:pic>
      <p:pic>
        <p:nvPicPr>
          <p:cNvPr id="33" name="Picture 3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98663" y="5894609"/>
            <a:ext cx="2438400" cy="1233787"/>
          </a:xfrm>
          <a:prstGeom prst="rect">
            <a:avLst/>
          </a:prstGeom>
        </p:spPr>
      </p:pic>
      <p:pic>
        <p:nvPicPr>
          <p:cNvPr id="34" name="Picture 33"/>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69234" y="5410199"/>
            <a:ext cx="2438400" cy="1693717"/>
          </a:xfrm>
          <a:prstGeom prst="rect">
            <a:avLst/>
          </a:prstGeom>
        </p:spPr>
      </p:pic>
      <p:pic>
        <p:nvPicPr>
          <p:cNvPr id="35" name="Picture 34"/>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10897" y="5342059"/>
            <a:ext cx="2438400" cy="1693717"/>
          </a:xfrm>
          <a:prstGeom prst="rect">
            <a:avLst/>
          </a:prstGeom>
        </p:spPr>
      </p:pic>
      <p:pic>
        <p:nvPicPr>
          <p:cNvPr id="2" name="Picture 1"/>
          <p:cNvPicPr>
            <a:picLocks noChangeAspect="1"/>
          </p:cNvPicPr>
          <p:nvPr/>
        </p:nvPicPr>
        <p:blipFill>
          <a:blip r:embed="rId18">
            <a:extLst>
              <a:ext uri="{BEBA8EAE-BF5A-486C-A8C5-ECC9F3942E4B}">
                <a14:imgProps xmlns:a14="http://schemas.microsoft.com/office/drawing/2010/main">
                  <a14:imgLayer r:embed="rId19">
                    <a14:imgEffect>
                      <a14:backgroundRemoval t="391" b="95313" l="596" r="100000">
                        <a14:foregroundMark x1="66998" y1="15234" x2="67594" y2="19727"/>
                      </a14:backgroundRemoval>
                    </a14:imgEffect>
                  </a14:imgLayer>
                </a14:imgProps>
              </a:ext>
              <a:ext uri="{28A0092B-C50C-407E-A947-70E740481C1C}">
                <a14:useLocalDpi xmlns:a14="http://schemas.microsoft.com/office/drawing/2010/main" val="0"/>
              </a:ext>
            </a:extLst>
          </a:blip>
          <a:stretch>
            <a:fillRect/>
          </a:stretch>
        </p:blipFill>
        <p:spPr>
          <a:xfrm>
            <a:off x="6484938" y="4419599"/>
            <a:ext cx="2978386" cy="2465314"/>
          </a:xfrm>
          <a:prstGeom prst="rect">
            <a:avLst/>
          </a:prstGeom>
        </p:spPr>
      </p:pic>
      <p:pic>
        <p:nvPicPr>
          <p:cNvPr id="28" name="Picture 27"/>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761" b="93796" l="10000" r="90000"/>
                    </a14:imgEffect>
                  </a14:imgLayer>
                </a14:imgProps>
              </a:ext>
              <a:ext uri="{28A0092B-C50C-407E-A947-70E740481C1C}">
                <a14:useLocalDpi xmlns:a14="http://schemas.microsoft.com/office/drawing/2010/main" val="0"/>
              </a:ext>
            </a:extLst>
          </a:blip>
          <a:srcRect l="24634" t="5097" r="23659" b="6277"/>
          <a:stretch/>
        </p:blipFill>
        <p:spPr>
          <a:xfrm>
            <a:off x="5988985" y="4073866"/>
            <a:ext cx="685800" cy="685799"/>
          </a:xfrm>
          <a:prstGeom prst="rect">
            <a:avLst/>
          </a:prstGeom>
        </p:spPr>
      </p:pic>
      <p:pic>
        <p:nvPicPr>
          <p:cNvPr id="36" name="Picture 35"/>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490" b="94510" l="10000" r="90000"/>
                    </a14:imgEffect>
                  </a14:imgLayer>
                </a14:imgProps>
              </a:ext>
              <a:ext uri="{28A0092B-C50C-407E-A947-70E740481C1C}">
                <a14:useLocalDpi xmlns:a14="http://schemas.microsoft.com/office/drawing/2010/main" val="0"/>
              </a:ext>
            </a:extLst>
          </a:blip>
          <a:srcRect l="18781" t="4896" r="19757" b="4896"/>
          <a:stretch/>
        </p:blipFill>
        <p:spPr>
          <a:xfrm>
            <a:off x="3012203" y="3593559"/>
            <a:ext cx="1035672" cy="650906"/>
          </a:xfrm>
          <a:prstGeom prst="rect">
            <a:avLst/>
          </a:prstGeom>
        </p:spPr>
      </p:pic>
      <p:pic>
        <p:nvPicPr>
          <p:cNvPr id="37" name="Picture 36"/>
          <p:cNvPicPr>
            <a:picLocks noChangeAspect="1"/>
          </p:cNvPicPr>
          <p:nvPr/>
        </p:nvPicPr>
        <p:blipFill>
          <a:blip r:embed="rId24" cstate="print">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2336" y="4269311"/>
            <a:ext cx="1320800" cy="1320800"/>
          </a:xfrm>
          <a:prstGeom prst="rect">
            <a:avLst/>
          </a:prstGeom>
        </p:spPr>
      </p:pic>
    </p:spTree>
    <p:extLst>
      <p:ext uri="{BB962C8B-B14F-4D97-AF65-F5344CB8AC3E}">
        <p14:creationId xmlns:p14="http://schemas.microsoft.com/office/powerpoint/2010/main" val="38283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par>
                                <p:cTn id="18" presetID="6"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457199"/>
            <a:ext cx="2133600" cy="1143001"/>
          </a:xfrm>
          <a:prstGeom prst="ellipse">
            <a:avLst/>
          </a:prstGeom>
          <a:ln>
            <a:noFill/>
          </a:ln>
          <a:effectLst>
            <a:softEdge rad="112500"/>
          </a:effectLst>
        </p:spPr>
      </p:pic>
      <p:pic>
        <p:nvPicPr>
          <p:cNvPr id="7" name="Picture 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51" b="97911" l="5556" r="91333">
                        <a14:foregroundMark x1="18000" y1="11175" x2="16222" y2="20627"/>
                        <a14:foregroundMark x1="13222" y1="14204" x2="12778" y2="19530"/>
                        <a14:foregroundMark x1="28778" y1="91123" x2="46778" y2="93368"/>
                        <a14:foregroundMark x1="70889" y1="93368" x2="89333" y2="90339"/>
                      </a14:backgroundRemoval>
                    </a14:imgEffect>
                  </a14:imgLayer>
                </a14:imgProps>
              </a:ext>
              <a:ext uri="{28A0092B-C50C-407E-A947-70E740481C1C}">
                <a14:useLocalDpi xmlns:a14="http://schemas.microsoft.com/office/drawing/2010/main" val="0"/>
              </a:ext>
            </a:extLst>
          </a:blip>
          <a:srcRect l="6370" t="3219" r="8518" b="3030"/>
          <a:stretch/>
        </p:blipFill>
        <p:spPr>
          <a:xfrm>
            <a:off x="2098011" y="1898939"/>
            <a:ext cx="1409701" cy="1524000"/>
          </a:xfrm>
          <a:prstGeom prst="rect">
            <a:avLst/>
          </a:prstGeom>
        </p:spPr>
      </p:pic>
      <p:pic>
        <p:nvPicPr>
          <p:cNvPr id="9" name="Picture 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769" b="93196" l="0" r="99462">
                        <a14:foregroundMark x1="44308" y1="33149" x2="46846" y2="44462"/>
                        <a14:foregroundMark x1="57231" y1="31725" x2="54154" y2="50079"/>
                        <a14:foregroundMark x1="49769" y1="25870" x2="54923" y2="24842"/>
                        <a14:foregroundMark x1="46077" y1="77136" x2="44692" y2="85839"/>
                        <a14:foregroundMark x1="37846" y1="87104" x2="44538" y2="84810"/>
                        <a14:foregroundMark x1="58846" y1="78560" x2="59000" y2="90111"/>
                        <a14:foregroundMark x1="33538" y1="17563" x2="17231" y2="39557"/>
                        <a14:foregroundMark x1="45692" y1="17168" x2="45846" y2="19778"/>
                        <a14:foregroundMark x1="58231" y1="32516" x2="59231" y2="41614"/>
                        <a14:foregroundMark x1="41923" y1="33703" x2="41538" y2="40981"/>
                        <a14:foregroundMark x1="25231" y1="33703" x2="18154" y2="50079"/>
                        <a14:foregroundMark x1="8923" y1="31725" x2="14846" y2="55142"/>
                        <a14:foregroundMark x1="18538" y1="31092" x2="15846" y2="36946"/>
                        <a14:foregroundMark x1="7154" y1="33149" x2="2846" y2="41851"/>
                        <a14:foregroundMark x1="6231" y1="32358" x2="1077" y2="40981"/>
                        <a14:foregroundMark x1="10308" y1="50475" x2="12846" y2="51741"/>
                        <a14:foregroundMark x1="5000" y1="51108" x2="3231" y2="58782"/>
                        <a14:foregroundMark x1="7385" y1="81250" x2="5231" y2="90902"/>
                        <a14:foregroundMark x1="3846" y1="81646" x2="1846" y2="89320"/>
                        <a14:foregroundMark x1="9538" y1="83070" x2="7769" y2="91535"/>
                        <a14:foregroundMark x1="9923" y1="83465" x2="10308" y2="87263"/>
                        <a14:foregroundMark x1="20538" y1="79984" x2="21923" y2="89082"/>
                        <a14:foregroundMark x1="24462" y1="83623" x2="29538" y2="87263"/>
                        <a14:foregroundMark x1="25615" y1="83070" x2="31308" y2="86867"/>
                        <a14:foregroundMark x1="26462" y1="87500" x2="28615" y2="88687"/>
                        <a14:foregroundMark x1="54692" y1="39399" x2="47462" y2="47468"/>
                        <a14:foregroundMark x1="41154" y1="51503" x2="40154" y2="60601"/>
                        <a14:foregroundMark x1="59000" y1="33703" x2="62000" y2="40981"/>
                      </a14:backgroundRemoval>
                    </a14:imgEffect>
                  </a14:imgLayer>
                </a14:imgProps>
              </a:ext>
              <a:ext uri="{28A0092B-C50C-407E-A947-70E740481C1C}">
                <a14:useLocalDpi xmlns:a14="http://schemas.microsoft.com/office/drawing/2010/main" val="0"/>
              </a:ext>
            </a:extLst>
          </a:blip>
          <a:srcRect t="3334" r="33795" b="6665"/>
          <a:stretch/>
        </p:blipFill>
        <p:spPr>
          <a:xfrm>
            <a:off x="9282067" y="4119234"/>
            <a:ext cx="2286001" cy="1283277"/>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1676400" y="3692236"/>
            <a:ext cx="2058354" cy="1676400"/>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3511" y="2209800"/>
            <a:ext cx="1039920" cy="722981"/>
          </a:xfrm>
          <a:prstGeom prst="rect">
            <a:avLst/>
          </a:prstGeom>
        </p:spPr>
      </p:pic>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41951" y="2209800"/>
            <a:ext cx="967849" cy="614794"/>
          </a:xfrm>
          <a:prstGeom prst="rect">
            <a:avLst/>
          </a:prstGeom>
        </p:spPr>
      </p:pic>
      <p:pic>
        <p:nvPicPr>
          <p:cNvPr id="15" name="Picture 14"/>
          <p:cNvPicPr>
            <a:picLocks noChangeAspect="1"/>
          </p:cNvPicPr>
          <p:nvPr/>
        </p:nvPicPr>
        <p:blipFill>
          <a:blip r:embed="rId17">
            <a:extLst>
              <a:ext uri="{BEBA8EAE-BF5A-486C-A8C5-ECC9F3942E4B}">
                <a14:imgProps xmlns:a14="http://schemas.microsoft.com/office/drawing/2010/main">
                  <a14:imgLayer r:embed="rId1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79960" y="398959"/>
            <a:ext cx="2153327" cy="1572075"/>
          </a:xfrm>
          <a:prstGeom prst="rect">
            <a:avLst/>
          </a:prstGeom>
        </p:spPr>
      </p:pic>
      <p:pic>
        <p:nvPicPr>
          <p:cNvPr id="16" name="Picture 15"/>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17" name="Picture 16"/>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9" name="Picture 18"/>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5974875" y="3692236"/>
            <a:ext cx="1295400" cy="1905000"/>
          </a:xfrm>
          <a:prstGeom prst="rect">
            <a:avLst/>
          </a:prstGeom>
        </p:spPr>
      </p:pic>
      <p:pic>
        <p:nvPicPr>
          <p:cNvPr id="20" name="Picture 1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1" name="Picture 20"/>
          <p:cNvPicPr>
            <a:picLocks noChangeAspect="1"/>
          </p:cNvPicPr>
          <p:nvPr/>
        </p:nvPicPr>
        <p:blipFill rotWithShape="1">
          <a:blip r:embed="rId26">
            <a:extLst>
              <a:ext uri="{BEBA8EAE-BF5A-486C-A8C5-ECC9F3942E4B}">
                <a14:imgProps xmlns:a14="http://schemas.microsoft.com/office/drawing/2010/main">
                  <a14:imgLayer r:embed="rId2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3362114" y="4971333"/>
            <a:ext cx="1426110" cy="1371600"/>
          </a:xfrm>
          <a:prstGeom prst="rect">
            <a:avLst/>
          </a:prstGeom>
        </p:spPr>
      </p:pic>
      <p:pic>
        <p:nvPicPr>
          <p:cNvPr id="22" name="Picture 21"/>
          <p:cNvPicPr>
            <a:picLocks noChangeAspect="1"/>
          </p:cNvPicPr>
          <p:nvPr/>
        </p:nvPicPr>
        <p:blipFill rotWithShape="1">
          <a:blip r:embed="rId28">
            <a:extLst>
              <a:ext uri="{BEBA8EAE-BF5A-486C-A8C5-ECC9F3942E4B}">
                <a14:imgProps xmlns:a14="http://schemas.microsoft.com/office/drawing/2010/main">
                  <a14:imgLayer r:embed="rId2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sp>
        <p:nvSpPr>
          <p:cNvPr id="23" name="Rectangle 22"/>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1B hẹn</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spTree>
    <p:extLst>
      <p:ext uri="{BB962C8B-B14F-4D97-AF65-F5344CB8AC3E}">
        <p14:creationId xmlns:p14="http://schemas.microsoft.com/office/powerpoint/2010/main" val="68156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3124200"/>
            <a:ext cx="3190729" cy="389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85" b="89862" l="0" r="100000"/>
                    </a14:imgEffect>
                  </a14:imgLayer>
                </a14:imgProps>
              </a:ext>
              <a:ext uri="{28A0092B-C50C-407E-A947-70E740481C1C}">
                <a14:useLocalDpi xmlns:a14="http://schemas.microsoft.com/office/drawing/2010/main" val="0"/>
              </a:ext>
            </a:extLst>
          </a:blip>
          <a:srcRect l="-1036" t="12222" r="1036" b="13333"/>
          <a:stretch/>
        </p:blipFill>
        <p:spPr>
          <a:xfrm>
            <a:off x="8915400" y="4953000"/>
            <a:ext cx="2676671" cy="1524000"/>
          </a:xfrm>
          <a:prstGeom prst="rect">
            <a:avLst/>
          </a:prstGeom>
        </p:spPr>
      </p:pic>
      <p:pic>
        <p:nvPicPr>
          <p:cNvPr id="7" name="Picture 6">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spTree>
    <p:extLst>
      <p:ext uri="{BB962C8B-B14F-4D97-AF65-F5344CB8AC3E}">
        <p14:creationId xmlns:p14="http://schemas.microsoft.com/office/powerpoint/2010/main" val="44693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15" dur="2000" fill="hold"/>
                                        <p:tgtEl>
                                          <p:spTgt spid="7"/>
                                        </p:tgtEl>
                                        <p:attrNameLst>
                                          <p:attrName>ppt_x</p:attrName>
                                          <p:attrName>ppt_y</p:attrName>
                                        </p:attrNameLst>
                                      </p:cBhvr>
                                      <p:rCtr x="-16068" y="-24653"/>
                                    </p:animMotion>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 em vừa học xong chủ đề mấy, hãy nêu tên chủ đề đó?</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949036" y="4051836"/>
            <a:ext cx="1752600" cy="2100450"/>
          </a:xfrm>
          <a:prstGeom prst="rect">
            <a:avLst/>
          </a:prstGeom>
        </p:spPr>
      </p:pic>
      <p:sp>
        <p:nvSpPr>
          <p:cNvPr id="8" name="Cloud Callout 7"/>
          <p:cNvSpPr/>
          <p:nvPr/>
        </p:nvSpPr>
        <p:spPr>
          <a:xfrm>
            <a:off x="3276600" y="4648200"/>
            <a:ext cx="4267200" cy="2125313"/>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Chủ đề 6: Thiên nhiên kì thú</a:t>
            </a:r>
          </a:p>
        </p:txBody>
      </p:sp>
      <p:sp>
        <p:nvSpPr>
          <p:cNvPr id="9" name="Right Arrow 8">
            <a:hlinkClick r:id="rId5" action="ppaction://hlinksldjump"/>
          </p:cNvPr>
          <p:cNvSpPr/>
          <p:nvPr/>
        </p:nvSpPr>
        <p:spPr>
          <a:xfrm>
            <a:off x="11430000"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Times New Roman" pitchFamily="18" charset="0"/>
              <a:cs typeface="Times New Roman" pitchFamily="18" charset="0"/>
            </a:endParaRPr>
          </a:p>
        </p:txBody>
      </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494818" y="34636"/>
            <a:ext cx="1625600" cy="1006827"/>
          </a:xfrm>
          <a:prstGeom prst="rect">
            <a:avLst/>
          </a:prstGeom>
        </p:spPr>
      </p:pic>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70104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chủ đề thiên nhiên kì thú bài nào nói về cuộc thi của các loài vật?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304800" y="4495800"/>
            <a:ext cx="1752600" cy="2100450"/>
          </a:xfrm>
          <a:prstGeom prst="rect">
            <a:avLst/>
          </a:prstGeom>
        </p:spPr>
      </p:pic>
      <p:sp>
        <p:nvSpPr>
          <p:cNvPr id="8" name="Cloud Callout 7"/>
          <p:cNvSpPr/>
          <p:nvPr/>
        </p:nvSpPr>
        <p:spPr>
          <a:xfrm>
            <a:off x="2667000" y="4909950"/>
            <a:ext cx="5029200" cy="1948050"/>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Cuộc thi tài năng rừng xanh</a:t>
            </a:r>
          </a:p>
        </p:txBody>
      </p:sp>
      <p:sp>
        <p:nvSpPr>
          <p:cNvPr id="6" name="Right Arrow 5">
            <a:hlinkClick r:id="rId5" action="ppaction://hlinksldjump"/>
          </p:cNvPr>
          <p:cNvSpPr/>
          <p:nvPr/>
        </p:nvSpPr>
        <p:spPr>
          <a:xfrm>
            <a:off x="11450782"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Times New Roman" pitchFamily="18" charset="0"/>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0" y="0"/>
            <a:ext cx="1625600" cy="1006827"/>
          </a:xfrm>
          <a:prstGeom prst="rect">
            <a:avLst/>
          </a:prstGeom>
        </p:spPr>
      </p:pic>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hổ được gọi là chúa tể rừng xanh? </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6927" y="3733800"/>
            <a:ext cx="1752600" cy="2100450"/>
          </a:xfrm>
          <a:prstGeom prst="rect">
            <a:avLst/>
          </a:prstGeom>
        </p:spPr>
      </p:pic>
      <p:sp>
        <p:nvSpPr>
          <p:cNvPr id="8" name="Cloud Callout 7"/>
          <p:cNvSpPr/>
          <p:nvPr/>
        </p:nvSpPr>
        <p:spPr>
          <a:xfrm>
            <a:off x="2133600" y="3962400"/>
            <a:ext cx="5638800" cy="2895600"/>
          </a:xfrm>
          <a:prstGeom prst="cloudCallout">
            <a:avLst>
              <a:gd name="adj1" fmla="val -63957"/>
              <a:gd name="adj2" fmla="val -151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hổ là loài thú dữ ăn thịt, sống trong rừng, đôi chân khỏe và có vuốt sắc, mắt nhìn rõ đêm tối, đuôi dài như roi sắt, di chuyển nhanh, có thể săn mồi…</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Times New Roman" pitchFamily="18" charset="0"/>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494818" y="0"/>
            <a:ext cx="1625600" cy="1006827"/>
          </a:xfrm>
          <a:prstGeom prst="rect">
            <a:avLst/>
          </a:prstGeom>
        </p:spPr>
      </p:pic>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64008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Bảy sắc cầu vồng gồm mấy màu, cầu vồng lại xuất hiện khi nào?</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36945" y="4024127"/>
            <a:ext cx="1752600" cy="2100450"/>
          </a:xfrm>
          <a:prstGeom prst="rect">
            <a:avLst/>
          </a:prstGeom>
        </p:spPr>
      </p:pic>
      <p:sp>
        <p:nvSpPr>
          <p:cNvPr id="8" name="Cloud Callout 7"/>
          <p:cNvSpPr/>
          <p:nvPr/>
        </p:nvSpPr>
        <p:spPr>
          <a:xfrm>
            <a:off x="2133600" y="4648200"/>
            <a:ext cx="5410200" cy="2125313"/>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Gồm 7 màu: Cầu vồng xuất hiện sau mưa</a:t>
            </a:r>
          </a:p>
        </p:txBody>
      </p:sp>
      <p:sp>
        <p:nvSpPr>
          <p:cNvPr id="6" name="Right Arrow 5">
            <a:hlinkClick r:id="rId5" action="ppaction://hlinksldjump"/>
          </p:cNvPr>
          <p:cNvSpPr/>
          <p:nvPr/>
        </p:nvSpPr>
        <p:spPr>
          <a:xfrm>
            <a:off x="11430000" y="6124577"/>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Times New Roman" pitchFamily="18" charset="0"/>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03400" y="-6927"/>
            <a:ext cx="1625600" cy="1006827"/>
          </a:xfrm>
          <a:prstGeom prst="rect">
            <a:avLst/>
          </a:prstGeom>
        </p:spPr>
      </p:pic>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Em thấy tia nắng xuất hiện ở đâu?</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320964" y="3657600"/>
            <a:ext cx="1752600" cy="2100450"/>
          </a:xfrm>
          <a:prstGeom prst="rect">
            <a:avLst/>
          </a:prstGeom>
        </p:spPr>
      </p:pic>
      <p:sp>
        <p:nvSpPr>
          <p:cNvPr id="8" name="Cloud Callout 7"/>
          <p:cNvSpPr/>
          <p:nvPr/>
        </p:nvSpPr>
        <p:spPr>
          <a:xfrm>
            <a:off x="2514600" y="4191000"/>
            <a:ext cx="4800600" cy="2582513"/>
          </a:xfrm>
          <a:prstGeom prst="cloudCallout">
            <a:avLst>
              <a:gd name="adj1" fmla="val -77252"/>
              <a:gd name="adj2" fmla="val -25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Tia nắng xuất hiện bên ngoài và nhảy trong lòng bàn tay, bàn học, tán cây.</a:t>
            </a:r>
          </a:p>
        </p:txBody>
      </p:sp>
      <p:sp>
        <p:nvSpPr>
          <p:cNvPr id="6" name="Right Arrow 5">
            <a:hlinkClick r:id="rId5" action="ppaction://hlinksldjump"/>
          </p:cNvPr>
          <p:cNvSpPr/>
          <p:nvPr/>
        </p:nvSpPr>
        <p:spPr>
          <a:xfrm>
            <a:off x="11416145" y="6053944"/>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Times New Roman" pitchFamily="18" charset="0"/>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108200" y="0"/>
            <a:ext cx="1625600" cy="1006827"/>
          </a:xfrm>
          <a:prstGeom prst="rect">
            <a:avLst/>
          </a:prstGeom>
        </p:spPr>
      </p:pic>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có thích tia nắng buổi sáng không? Vì sao? </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38100" y="4368264"/>
            <a:ext cx="1752600" cy="2100450"/>
          </a:xfrm>
          <a:prstGeom prst="rect">
            <a:avLst/>
          </a:prstGeom>
        </p:spPr>
      </p:pic>
      <p:sp>
        <p:nvSpPr>
          <p:cNvPr id="8" name="Cloud Callout 7"/>
          <p:cNvSpPr/>
          <p:nvPr/>
        </p:nvSpPr>
        <p:spPr>
          <a:xfrm>
            <a:off x="1981200" y="4648200"/>
            <a:ext cx="5105400" cy="2209800"/>
          </a:xfrm>
          <a:prstGeom prst="cloudCallout">
            <a:avLst>
              <a:gd name="adj1" fmla="val -64213"/>
              <a:gd name="adj2" fmla="val -258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rất thích tia nắng buổi sớm, vì tia nắng mang lại không khí báo hiệu ngày làm việc học tập mới</a:t>
            </a:r>
          </a:p>
        </p:txBody>
      </p:sp>
      <p:sp>
        <p:nvSpPr>
          <p:cNvPr id="6" name="Right Arrow 5">
            <a:hlinkClick r:id="rId5" action="ppaction://hlinksldjump"/>
          </p:cNvPr>
          <p:cNvSpPr/>
          <p:nvPr/>
        </p:nvSpPr>
        <p:spPr>
          <a:xfrm>
            <a:off x="11430000"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Times New Roman" pitchFamily="18" charset="0"/>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108200" y="117764"/>
            <a:ext cx="1625600" cy="1006827"/>
          </a:xfrm>
          <a:prstGeom prst="rect">
            <a:avLst/>
          </a:prstGeom>
        </p:spPr>
      </p:pic>
    </p:spTree>
    <p:extLst>
      <p:ext uri="{BB962C8B-B14F-4D97-AF65-F5344CB8AC3E}">
        <p14:creationId xmlns:p14="http://schemas.microsoft.com/office/powerpoint/2010/main" val="183682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742</Words>
  <Application>Microsoft Office PowerPoint</Application>
  <PresentationFormat>Widescreen</PresentationFormat>
  <Paragraphs>142</Paragraphs>
  <Slides>23</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Arial Rounded MT Bold</vt:lpstr>
      <vt:lpstr>Arial-Rounded</vt:lpstr>
      <vt:lpstr>Calibri</vt:lpstr>
      <vt:lpstr>Calibri Light</vt:lpstr>
      <vt:lpstr>Times New Roman</vt:lpstr>
      <vt:lpstr>Office Theme</vt:lpstr>
      <vt:lpstr>1_Office Theme</vt:lpstr>
      <vt:lpstr>8_Office Theme</vt:lpstr>
      <vt:lpstr>CHÀO MỪNG CÁC EM ĐẾN VỚI TIẾT HỌC TIẾNG VIỆT</vt:lpstr>
      <vt:lpstr>1. Ôn và khởi động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GIÚP MẸ THU HOẠCH TRỨNG GÀ</dc:title>
  <dc:creator>Windows User</dc:creator>
  <cp:lastModifiedBy>DELL</cp:lastModifiedBy>
  <cp:revision>73</cp:revision>
  <dcterms:created xsi:type="dcterms:W3CDTF">2020-04-27T04:31:41Z</dcterms:created>
  <dcterms:modified xsi:type="dcterms:W3CDTF">2023-03-13T03:02:27Z</dcterms:modified>
</cp:coreProperties>
</file>