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9" r:id="rId3"/>
  </p:sldMasterIdLst>
  <p:notesMasterIdLst>
    <p:notesMasterId r:id="rId25"/>
  </p:notesMasterIdLst>
  <p:sldIdLst>
    <p:sldId id="324" r:id="rId4"/>
    <p:sldId id="326" r:id="rId5"/>
    <p:sldId id="325" r:id="rId6"/>
    <p:sldId id="438" r:id="rId7"/>
    <p:sldId id="445" r:id="rId8"/>
    <p:sldId id="436" r:id="rId9"/>
    <p:sldId id="446" r:id="rId10"/>
    <p:sldId id="447" r:id="rId11"/>
    <p:sldId id="421" r:id="rId12"/>
    <p:sldId id="2673" r:id="rId13"/>
    <p:sldId id="2676" r:id="rId14"/>
    <p:sldId id="2675" r:id="rId15"/>
    <p:sldId id="439" r:id="rId16"/>
    <p:sldId id="441" r:id="rId17"/>
    <p:sldId id="2677" r:id="rId18"/>
    <p:sldId id="2678" r:id="rId19"/>
    <p:sldId id="2679" r:id="rId20"/>
    <p:sldId id="443" r:id="rId21"/>
    <p:sldId id="444" r:id="rId22"/>
    <p:sldId id="273"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6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7880-7EB1-4F69-8B4C-5DA36375D7EF}"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6ACC-AE9B-4A9B-B510-999D01E2E401}" type="slidenum">
              <a:rPr lang="en-US" smtClean="0"/>
              <a:t>‹#›</a:t>
            </a:fld>
            <a:endParaRPr lang="en-US"/>
          </a:p>
        </p:txBody>
      </p:sp>
    </p:spTree>
    <p:extLst>
      <p:ext uri="{BB962C8B-B14F-4D97-AF65-F5344CB8AC3E}">
        <p14:creationId xmlns:p14="http://schemas.microsoft.com/office/powerpoint/2010/main" val="8290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0E16-959C-4F4C-9405-8126F9AE4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0378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8210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91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6890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79724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73732275"/>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06/04/2023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33720"/>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15614"/>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8513249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45199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764053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0726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45095067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1568010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6242198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5199647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39200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66490886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8057618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8796842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8631157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8105451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7594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27582491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60398834"/>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53104"/>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172832698"/>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2358884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52016981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753183453"/>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11822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329447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453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544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99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633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581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869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879AEB-DDDE-AD8B-0D71-E388EFE2BDA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52575" y="304800"/>
            <a:ext cx="1295400" cy="1295400"/>
          </a:xfrm>
          <a:prstGeom prst="rect">
            <a:avLst/>
          </a:prstGeom>
        </p:spPr>
      </p:pic>
    </p:spTree>
    <p:extLst>
      <p:ext uri="{BB962C8B-B14F-4D97-AF65-F5344CB8AC3E}">
        <p14:creationId xmlns:p14="http://schemas.microsoft.com/office/powerpoint/2010/main" val="211134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spTree>
    <p:extLst>
      <p:ext uri="{BB962C8B-B14F-4D97-AF65-F5344CB8AC3E}">
        <p14:creationId xmlns:p14="http://schemas.microsoft.com/office/powerpoint/2010/main" val="207063922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928887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Box 332">
            <a:extLst>
              <a:ext uri="{FF2B5EF4-FFF2-40B4-BE49-F238E27FC236}">
                <a16:creationId xmlns:a16="http://schemas.microsoft.com/office/drawing/2014/main" id="{2B9C58CA-79CB-47FF-9EC6-6F55465527FC}"/>
              </a:ext>
            </a:extLst>
          </p:cNvPr>
          <p:cNvSpPr txBox="1"/>
          <p:nvPr/>
        </p:nvSpPr>
        <p:spPr>
          <a:xfrm>
            <a:off x="2430117" y="169500"/>
            <a:ext cx="68778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2060"/>
                </a:solidFill>
                <a:effectLst/>
                <a:uLnTx/>
                <a:uFillTx/>
                <a:ea typeface="+mn-ea"/>
                <a:cs typeface="+mn-cs"/>
              </a:rPr>
              <a:t>TRƯỜNG</a:t>
            </a:r>
            <a:r>
              <a:rPr kumimoji="0" lang="en-US" sz="3600" b="1" i="0" u="none" strike="noStrike" kern="1200" cap="none" spc="0" normalizeH="0" noProof="0" dirty="0" smtClean="0">
                <a:ln>
                  <a:noFill/>
                </a:ln>
                <a:solidFill>
                  <a:srgbClr val="002060"/>
                </a:solidFill>
                <a:effectLst/>
                <a:uLnTx/>
                <a:uFillTx/>
                <a:ea typeface="+mn-ea"/>
                <a:cs typeface="+mn-cs"/>
              </a:rPr>
              <a:t> </a:t>
            </a:r>
            <a:r>
              <a:rPr kumimoji="0" lang="en-US" sz="3600" b="1" i="0" u="none" strike="noStrike" kern="1200" cap="none" spc="0" normalizeH="0" noProof="0" dirty="0" err="1" smtClean="0">
                <a:ln>
                  <a:noFill/>
                </a:ln>
                <a:solidFill>
                  <a:srgbClr val="002060"/>
                </a:solidFill>
                <a:effectLst/>
                <a:uLnTx/>
                <a:uFillTx/>
                <a:ea typeface="+mn-ea"/>
                <a:cs typeface="+mn-cs"/>
              </a:rPr>
              <a:t>TIỂU</a:t>
            </a:r>
            <a:r>
              <a:rPr kumimoji="0" lang="en-US" sz="3600" b="1" i="0" u="none" strike="noStrike" kern="1200" cap="none" spc="0" normalizeH="0" noProof="0" dirty="0" smtClean="0">
                <a:ln>
                  <a:noFill/>
                </a:ln>
                <a:solidFill>
                  <a:srgbClr val="002060"/>
                </a:solidFill>
                <a:effectLst/>
                <a:uLnTx/>
                <a:uFillTx/>
                <a:ea typeface="+mn-ea"/>
                <a:cs typeface="+mn-cs"/>
              </a:rPr>
              <a:t> </a:t>
            </a:r>
            <a:r>
              <a:rPr kumimoji="0" lang="en-US" sz="3600" b="1" i="0" u="none" strike="noStrike" kern="1200" cap="none" spc="0" normalizeH="0" noProof="0" dirty="0" err="1" smtClean="0">
                <a:ln>
                  <a:noFill/>
                </a:ln>
                <a:solidFill>
                  <a:srgbClr val="002060"/>
                </a:solidFill>
                <a:effectLst/>
                <a:uLnTx/>
                <a:uFillTx/>
                <a:ea typeface="+mn-ea"/>
                <a:cs typeface="+mn-cs"/>
              </a:rPr>
              <a:t>HỌC</a:t>
            </a:r>
            <a:r>
              <a:rPr kumimoji="0" lang="en-US" sz="3600" b="1" i="0" u="none" strike="noStrike" kern="1200" cap="none" spc="0" normalizeH="0" noProof="0" dirty="0" smtClean="0">
                <a:ln>
                  <a:noFill/>
                </a:ln>
                <a:solidFill>
                  <a:srgbClr val="002060"/>
                </a:solidFill>
                <a:effectLst/>
                <a:uLnTx/>
                <a:uFillTx/>
                <a:ea typeface="+mn-ea"/>
                <a:cs typeface="+mn-cs"/>
              </a:rPr>
              <a:t> </a:t>
            </a:r>
            <a:r>
              <a:rPr kumimoji="0" lang="en-US" sz="3600" b="1" i="0" u="none" strike="noStrike" kern="1200" cap="none" spc="0" normalizeH="0" noProof="0" dirty="0" err="1" smtClean="0">
                <a:ln>
                  <a:noFill/>
                </a:ln>
                <a:solidFill>
                  <a:srgbClr val="002060"/>
                </a:solidFill>
                <a:effectLst/>
                <a:uLnTx/>
                <a:uFillTx/>
                <a:ea typeface="+mn-ea"/>
                <a:cs typeface="+mn-cs"/>
              </a:rPr>
              <a:t>QUỐC</a:t>
            </a:r>
            <a:r>
              <a:rPr kumimoji="0" lang="en-US" sz="3600" b="1" i="0" u="none" strike="noStrike" kern="1200" cap="none" spc="0" normalizeH="0" noProof="0" dirty="0" smtClean="0">
                <a:ln>
                  <a:noFill/>
                </a:ln>
                <a:solidFill>
                  <a:srgbClr val="002060"/>
                </a:solidFill>
                <a:effectLst/>
                <a:uLnTx/>
                <a:uFillTx/>
                <a:ea typeface="+mn-ea"/>
                <a:cs typeface="+mn-cs"/>
              </a:rPr>
              <a:t> </a:t>
            </a:r>
            <a:r>
              <a:rPr kumimoji="0" lang="en-US" sz="3600" b="1" i="0" u="none" strike="noStrike" kern="1200" cap="none" spc="0" normalizeH="0" noProof="0" dirty="0" err="1" smtClean="0">
                <a:ln>
                  <a:noFill/>
                </a:ln>
                <a:solidFill>
                  <a:srgbClr val="002060"/>
                </a:solidFill>
                <a:effectLst/>
                <a:uLnTx/>
                <a:uFillTx/>
                <a:ea typeface="+mn-ea"/>
                <a:cs typeface="+mn-cs"/>
              </a:rPr>
              <a:t>TUẤN</a:t>
            </a:r>
            <a:r>
              <a:rPr kumimoji="0" lang="en-US" sz="3600" b="1" i="0" u="none" strike="noStrike" kern="1200" cap="none" spc="0" normalizeH="0" noProof="0" dirty="0" smtClean="0">
                <a:ln>
                  <a:noFill/>
                </a:ln>
                <a:solidFill>
                  <a:srgbClr val="002060"/>
                </a:solidFill>
                <a:effectLst/>
                <a:uLnTx/>
                <a:uFillTx/>
                <a:ea typeface="+mn-ea"/>
                <a:cs typeface="+mn-cs"/>
              </a:rPr>
              <a:t> </a:t>
            </a:r>
            <a:endParaRPr kumimoji="0" lang="en-US" sz="3600" b="1" i="0" u="none" strike="noStrike" kern="1200" cap="none" spc="0" normalizeH="0" baseline="0" noProof="0" dirty="0">
              <a:ln>
                <a:noFill/>
              </a:ln>
              <a:solidFill>
                <a:srgbClr val="002060"/>
              </a:solidFill>
              <a:effectLst/>
              <a:uLnTx/>
              <a:uFillTx/>
              <a:ea typeface="+mn-ea"/>
              <a:cs typeface="+mn-cs"/>
            </a:endParaRP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2"/>
          <a:stretch>
            <a:fillRect/>
          </a:stretch>
        </p:blipFill>
        <p:spPr>
          <a:xfrm>
            <a:off x="4545685" y="1104365"/>
            <a:ext cx="3084843" cy="1170533"/>
          </a:xfrm>
          <a:prstGeom prst="rect">
            <a:avLst/>
          </a:prstGeom>
        </p:spPr>
      </p:pic>
      <p:sp>
        <p:nvSpPr>
          <p:cNvPr id="2" name="TextBox 1">
            <a:extLst>
              <a:ext uri="{FF2B5EF4-FFF2-40B4-BE49-F238E27FC236}">
                <a16:creationId xmlns:a16="http://schemas.microsoft.com/office/drawing/2014/main" id="{4B932571-6E22-64CE-CC25-C9A5EE7171EF}"/>
              </a:ext>
            </a:extLst>
          </p:cNvPr>
          <p:cNvSpPr txBox="1"/>
          <p:nvPr/>
        </p:nvSpPr>
        <p:spPr>
          <a:xfrm>
            <a:off x="5581650" y="3590925"/>
            <a:ext cx="1800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Tiết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2)</a:t>
            </a:r>
          </a:p>
        </p:txBody>
      </p:sp>
      <p:pic>
        <p:nvPicPr>
          <p:cNvPr id="4" name="Picture 3">
            <a:extLst>
              <a:ext uri="{FF2B5EF4-FFF2-40B4-BE49-F238E27FC236}">
                <a16:creationId xmlns:a16="http://schemas.microsoft.com/office/drawing/2014/main" id="{B0CDFA21-3448-30CA-14A2-C9DE28C8B2FF}"/>
              </a:ext>
            </a:extLst>
          </p:cNvPr>
          <p:cNvPicPr>
            <a:picLocks noChangeAspect="1"/>
          </p:cNvPicPr>
          <p:nvPr/>
        </p:nvPicPr>
        <p:blipFill>
          <a:blip r:embed="rId3"/>
          <a:stretch>
            <a:fillRect/>
          </a:stretch>
        </p:blipFill>
        <p:spPr>
          <a:xfrm>
            <a:off x="1716765" y="1839773"/>
            <a:ext cx="9272820" cy="1749704"/>
          </a:xfrm>
          <a:prstGeom prst="rect">
            <a:avLst/>
          </a:prstGeom>
        </p:spPr>
      </p:pic>
      <p:sp>
        <p:nvSpPr>
          <p:cNvPr id="5" name="TextBox 4"/>
          <p:cNvSpPr txBox="1"/>
          <p:nvPr/>
        </p:nvSpPr>
        <p:spPr>
          <a:xfrm>
            <a:off x="3687717" y="5448300"/>
            <a:ext cx="5071388" cy="584775"/>
          </a:xfrm>
          <a:prstGeom prst="rect">
            <a:avLst/>
          </a:prstGeom>
          <a:noFill/>
        </p:spPr>
        <p:txBody>
          <a:bodyPr wrap="none" rtlCol="0">
            <a:spAutoFit/>
          </a:bodyPr>
          <a:lstStyle/>
          <a:p>
            <a:r>
              <a:rPr lang="en-US" sz="3200" b="1" dirty="0" err="1" smtClean="0">
                <a:solidFill>
                  <a:srgbClr val="FFFF00"/>
                </a:solidFill>
                <a:effectLst>
                  <a:outerShdw blurRad="38100" dist="38100" dir="2700000" algn="tl">
                    <a:srgbClr val="000000">
                      <a:alpha val="43137"/>
                    </a:srgbClr>
                  </a:outerShdw>
                </a:effectLst>
              </a:rPr>
              <a:t>GIÁO</a:t>
            </a:r>
            <a:r>
              <a:rPr lang="en-US" sz="3200" b="1" dirty="0" smtClean="0">
                <a:solidFill>
                  <a:srgbClr val="FFFF00"/>
                </a:solidFill>
                <a:effectLst>
                  <a:outerShdw blurRad="38100" dist="38100" dir="2700000" algn="tl">
                    <a:srgbClr val="000000">
                      <a:alpha val="43137"/>
                    </a:srgbClr>
                  </a:outerShdw>
                </a:effectLst>
              </a:rPr>
              <a:t> </a:t>
            </a:r>
            <a:r>
              <a:rPr lang="en-US" sz="3200" b="1" dirty="0" err="1" smtClean="0">
                <a:solidFill>
                  <a:srgbClr val="FFFF00"/>
                </a:solidFill>
                <a:effectLst>
                  <a:outerShdw blurRad="38100" dist="38100" dir="2700000" algn="tl">
                    <a:srgbClr val="000000">
                      <a:alpha val="43137"/>
                    </a:srgbClr>
                  </a:outerShdw>
                </a:effectLst>
              </a:rPr>
              <a:t>VIÊN</a:t>
            </a:r>
            <a:r>
              <a:rPr lang="en-US" sz="3200" b="1" dirty="0" smtClean="0">
                <a:solidFill>
                  <a:srgbClr val="FFFF00"/>
                </a:solidFill>
                <a:effectLst>
                  <a:outerShdw blurRad="38100" dist="38100" dir="2700000" algn="tl">
                    <a:srgbClr val="000000">
                      <a:alpha val="43137"/>
                    </a:srgbClr>
                  </a:outerShdw>
                </a:effectLst>
              </a:rPr>
              <a:t>: </a:t>
            </a:r>
            <a:r>
              <a:rPr lang="en-US" sz="3200" b="1" dirty="0" err="1" smtClean="0">
                <a:solidFill>
                  <a:srgbClr val="FFFF00"/>
                </a:solidFill>
                <a:effectLst>
                  <a:outerShdw blurRad="38100" dist="38100" dir="2700000" algn="tl">
                    <a:srgbClr val="000000">
                      <a:alpha val="43137"/>
                    </a:srgbClr>
                  </a:outerShdw>
                </a:effectLst>
              </a:rPr>
              <a:t>THÂN</a:t>
            </a:r>
            <a:r>
              <a:rPr lang="en-US" sz="3200" b="1" dirty="0" smtClean="0">
                <a:solidFill>
                  <a:srgbClr val="FFFF00"/>
                </a:solidFill>
                <a:effectLst>
                  <a:outerShdw blurRad="38100" dist="38100" dir="2700000" algn="tl">
                    <a:srgbClr val="000000">
                      <a:alpha val="43137"/>
                    </a:srgbClr>
                  </a:outerShdw>
                </a:effectLst>
              </a:rPr>
              <a:t> </a:t>
            </a:r>
            <a:r>
              <a:rPr lang="en-US" sz="3200" b="1" dirty="0" err="1" smtClean="0">
                <a:solidFill>
                  <a:srgbClr val="FFFF00"/>
                </a:solidFill>
                <a:effectLst>
                  <a:outerShdw blurRad="38100" dist="38100" dir="2700000" algn="tl">
                    <a:srgbClr val="000000">
                      <a:alpha val="43137"/>
                    </a:srgbClr>
                  </a:outerShdw>
                </a:effectLst>
              </a:rPr>
              <a:t>THỊ</a:t>
            </a:r>
            <a:r>
              <a:rPr lang="en-US" sz="3200" b="1" dirty="0" smtClean="0">
                <a:solidFill>
                  <a:srgbClr val="FFFF00"/>
                </a:solidFill>
                <a:effectLst>
                  <a:outerShdw blurRad="38100" dist="38100" dir="2700000" algn="tl">
                    <a:srgbClr val="000000">
                      <a:alpha val="43137"/>
                    </a:srgbClr>
                  </a:outerShdw>
                </a:effectLst>
              </a:rPr>
              <a:t> </a:t>
            </a:r>
            <a:r>
              <a:rPr lang="en-US" sz="3200" b="1" dirty="0" err="1" smtClean="0">
                <a:solidFill>
                  <a:srgbClr val="FFFF00"/>
                </a:solidFill>
                <a:effectLst>
                  <a:outerShdw blurRad="38100" dist="38100" dir="2700000" algn="tl">
                    <a:srgbClr val="000000">
                      <a:alpha val="43137"/>
                    </a:srgbClr>
                  </a:outerShdw>
                </a:effectLst>
              </a:rPr>
              <a:t>HẰNG</a:t>
            </a:r>
            <a:r>
              <a:rPr lang="en-US" sz="3200" b="1" dirty="0" smtClean="0">
                <a:solidFill>
                  <a:srgbClr val="FFFF00"/>
                </a:solidFill>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23 459 + 45 816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23 459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48075" y="2634474"/>
            <a:ext cx="51440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45 816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7" name="Oval 76">
            <a:extLst>
              <a:ext uri="{FF2B5EF4-FFF2-40B4-BE49-F238E27FC236}">
                <a16:creationId xmlns:a16="http://schemas.microsoft.com/office/drawing/2014/main" id="{4E896C23-AE77-405E-A0B2-78A9A88BDC07}"/>
              </a:ext>
            </a:extLst>
          </p:cNvPr>
          <p:cNvSpPr/>
          <p:nvPr/>
        </p:nvSpPr>
        <p:spPr>
          <a:xfrm>
            <a:off x="6605736" y="27720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2" name="Oval 1">
            <a:extLst>
              <a:ext uri="{FF2B5EF4-FFF2-40B4-BE49-F238E27FC236}">
                <a16:creationId xmlns:a16="http://schemas.microsoft.com/office/drawing/2014/main" id="{1A58305A-7C6A-2991-C643-FC7513D7901A}"/>
              </a:ext>
            </a:extLst>
          </p:cNvPr>
          <p:cNvSpPr/>
          <p:nvPr/>
        </p:nvSpPr>
        <p:spPr>
          <a:xfrm>
            <a:off x="4662636" y="26863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53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82 750 + 643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82 750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5686425" y="2634474"/>
            <a:ext cx="310568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643</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4653111"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extLst>
      <p:ext uri="{BB962C8B-B14F-4D97-AF65-F5344CB8AC3E}">
        <p14:creationId xmlns:p14="http://schemas.microsoft.com/office/powerpoint/2010/main" val="7795952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3 548 + 94 627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95799" y="1397872"/>
            <a:ext cx="370717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3 548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810000" y="2624949"/>
            <a:ext cx="6296025"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94 627</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739717" y="256567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07204"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6487541" y="383484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70584"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672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6767661"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730192" y="25751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Oval 1">
            <a:extLst>
              <a:ext uri="{FF2B5EF4-FFF2-40B4-BE49-F238E27FC236}">
                <a16:creationId xmlns:a16="http://schemas.microsoft.com/office/drawing/2014/main" id="{027AAAF1-B4AC-E772-8D91-84D9A1BD8272}"/>
              </a:ext>
            </a:extLst>
          </p:cNvPr>
          <p:cNvSpPr/>
          <p:nvPr/>
        </p:nvSpPr>
        <p:spPr>
          <a:xfrm>
            <a:off x="4891236"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196643-4247-D8C6-29C3-8C29789FA07D}"/>
              </a:ext>
            </a:extLst>
          </p:cNvPr>
          <p:cNvSpPr txBox="1"/>
          <p:nvPr/>
        </p:nvSpPr>
        <p:spPr>
          <a:xfrm>
            <a:off x="38671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2492657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2" grpId="0" animBg="1"/>
      <p:bldP spid="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2"/>
          <a:stretch>
            <a:fillRect/>
          </a:stretch>
        </p:blipFill>
        <p:spPr>
          <a:xfrm>
            <a:off x="1724025" y="1500187"/>
            <a:ext cx="8724900" cy="2924175"/>
          </a:xfrm>
          <a:prstGeom prst="rect">
            <a:avLst/>
          </a:prstGeom>
        </p:spPr>
      </p:pic>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3114675" y="1066800"/>
            <a:ext cx="8239125" cy="1754326"/>
          </a:xfrm>
          <a:prstGeom prst="rect">
            <a:avLst/>
          </a:prstGeom>
          <a:noFill/>
        </p:spPr>
        <p:txBody>
          <a:bodyPr wrap="square" rtlCol="0">
            <a:spAutoFit/>
          </a:bodyPr>
          <a:lstStyle/>
          <a:p>
            <a:pPr algn="just"/>
            <a:r>
              <a:rPr lang="pt-BR" sz="3600" b="1" dirty="0">
                <a:solidFill>
                  <a:srgbClr val="002060"/>
                </a:solidFill>
              </a:rPr>
              <a:t>a) 35 000 + 27 000 + 13 000</a:t>
            </a:r>
          </a:p>
          <a:p>
            <a:pPr algn="just"/>
            <a:r>
              <a:rPr lang="pt-BR" sz="3600" b="1" dirty="0">
                <a:solidFill>
                  <a:srgbClr val="002060"/>
                </a:solidFill>
              </a:rPr>
              <a:t>= 62 000 + 13 000</a:t>
            </a:r>
          </a:p>
          <a:p>
            <a:pPr algn="just"/>
            <a:r>
              <a:rPr lang="pt-BR" sz="3600" b="1" dirty="0">
                <a:solidFill>
                  <a:srgbClr val="002060"/>
                </a:solidFill>
              </a:rPr>
              <a:t>= 75 000</a:t>
            </a:r>
            <a:endParaRPr lang="en-US" sz="3600" b="1" dirty="0">
              <a:solidFill>
                <a:srgbClr val="002060"/>
              </a:solidFill>
            </a:endParaRPr>
          </a:p>
        </p:txBody>
      </p:sp>
      <p:sp>
        <p:nvSpPr>
          <p:cNvPr id="7" name="TextBox 6">
            <a:extLst>
              <a:ext uri="{FF2B5EF4-FFF2-40B4-BE49-F238E27FC236}">
                <a16:creationId xmlns:a16="http://schemas.microsoft.com/office/drawing/2014/main" id="{3E298039-E765-3264-5C21-764E60967E9D}"/>
              </a:ext>
            </a:extLst>
          </p:cNvPr>
          <p:cNvSpPr txBox="1"/>
          <p:nvPr/>
        </p:nvSpPr>
        <p:spPr>
          <a:xfrm>
            <a:off x="3152775" y="3028950"/>
            <a:ext cx="8239125" cy="1754326"/>
          </a:xfrm>
          <a:prstGeom prst="rect">
            <a:avLst/>
          </a:prstGeom>
          <a:noFill/>
        </p:spPr>
        <p:txBody>
          <a:bodyPr wrap="square" rtlCol="0">
            <a:spAutoFit/>
          </a:bodyPr>
          <a:lstStyle/>
          <a:p>
            <a:pPr algn="just"/>
            <a:r>
              <a:rPr lang="pl-PL" sz="3600" b="1" dirty="0">
                <a:solidFill>
                  <a:srgbClr val="002060"/>
                </a:solidFill>
              </a:rPr>
              <a:t>b) 20 500 + 50 900 + 8 500</a:t>
            </a:r>
          </a:p>
          <a:p>
            <a:pPr algn="just"/>
            <a:r>
              <a:rPr lang="pl-PL" sz="3600" b="1" dirty="0">
                <a:solidFill>
                  <a:srgbClr val="002060"/>
                </a:solidFill>
              </a:rPr>
              <a:t>= 71 400 + 8 500 </a:t>
            </a:r>
          </a:p>
          <a:p>
            <a:pPr algn="just"/>
            <a:r>
              <a:rPr lang="pl-PL" sz="3600" b="1" dirty="0">
                <a:solidFill>
                  <a:srgbClr val="002060"/>
                </a:solidFill>
              </a:rPr>
              <a:t>= 79 900</a:t>
            </a:r>
            <a:endParaRPr lang="en-US" sz="3600" b="1" dirty="0">
              <a:solidFill>
                <a:srgbClr val="002060"/>
              </a:solidFill>
            </a:endParaRPr>
          </a:p>
        </p:txBody>
      </p:sp>
    </p:spTree>
    <p:extLst>
      <p:ext uri="{BB962C8B-B14F-4D97-AF65-F5344CB8AC3E}">
        <p14:creationId xmlns:p14="http://schemas.microsoft.com/office/powerpoint/2010/main" val="252040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2"/>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1581151" y="1066800"/>
            <a:ext cx="9772650" cy="3416320"/>
          </a:xfrm>
          <a:prstGeom prst="rect">
            <a:avLst/>
          </a:prstGeom>
          <a:noFill/>
        </p:spPr>
        <p:txBody>
          <a:bodyPr wrap="square" rtlCol="0">
            <a:spAutoFit/>
          </a:bodyPr>
          <a:lstStyle/>
          <a:p>
            <a:pPr lvl="0" algn="ctr"/>
            <a:r>
              <a:rPr lang="vi-VN" sz="3600" b="1" u="sng" dirty="0">
                <a:solidFill>
                  <a:srgbClr val="002060"/>
                </a:solidFill>
                <a:latin typeface="Calibri" panose="020F0502020204030204"/>
              </a:rPr>
              <a:t>Bài giải</a:t>
            </a:r>
            <a:r>
              <a:rPr lang="en-US" sz="3600" b="1" u="sng" dirty="0">
                <a:solidFill>
                  <a:srgbClr val="002060"/>
                </a:solidFill>
                <a:latin typeface="Calibri" panose="020F0502020204030204"/>
              </a:rPr>
              <a:t>:</a:t>
            </a:r>
            <a:endParaRPr lang="vi-VN" sz="3600" b="1" u="sng" dirty="0">
              <a:solidFill>
                <a:srgbClr val="002060"/>
              </a:solidFill>
              <a:latin typeface="Calibri" panose="020F0502020204030204"/>
            </a:endParaRPr>
          </a:p>
          <a:p>
            <a:pPr lvl="0" algn="ctr"/>
            <a:r>
              <a:rPr lang="vi-VN" sz="3600" b="1" dirty="0">
                <a:solidFill>
                  <a:srgbClr val="002060"/>
                </a:solidFill>
                <a:latin typeface="Calibri" panose="020F0502020204030204"/>
              </a:rPr>
              <a:t>Số cá ba sa bác Tư thả xuống hồ lần thứ hai là:</a:t>
            </a:r>
          </a:p>
          <a:p>
            <a:pPr lvl="0" algn="ctr"/>
            <a:r>
              <a:rPr lang="vi-VN" sz="3600" b="1" dirty="0">
                <a:solidFill>
                  <a:srgbClr val="002060"/>
                </a:solidFill>
                <a:latin typeface="Calibri" panose="020F0502020204030204"/>
              </a:rPr>
              <a:t>10 800 + 950 = 11 750 (con cá)</a:t>
            </a:r>
          </a:p>
          <a:p>
            <a:pPr lvl="0" algn="ctr"/>
            <a:r>
              <a:rPr lang="vi-VN" sz="3600" b="1" dirty="0">
                <a:solidFill>
                  <a:srgbClr val="002060"/>
                </a:solidFill>
                <a:latin typeface="Calibri" panose="020F0502020204030204"/>
              </a:rPr>
              <a:t>Số cá ba sa bác Tư thả xuống h</a:t>
            </a:r>
            <a:r>
              <a:rPr lang="en-US" sz="3600" b="1" dirty="0">
                <a:solidFill>
                  <a:srgbClr val="002060"/>
                </a:solidFill>
                <a:latin typeface="Calibri" panose="020F0502020204030204"/>
              </a:rPr>
              <a:t>ồ</a:t>
            </a:r>
            <a:r>
              <a:rPr lang="vi-VN" sz="3600" b="1" dirty="0">
                <a:solidFill>
                  <a:srgbClr val="002060"/>
                </a:solidFill>
                <a:latin typeface="Calibri" panose="020F0502020204030204"/>
              </a:rPr>
              <a:t> có tất cả là:</a:t>
            </a:r>
          </a:p>
          <a:p>
            <a:pPr lvl="0" algn="ctr"/>
            <a:r>
              <a:rPr lang="vi-VN" sz="3600" b="1" dirty="0">
                <a:solidFill>
                  <a:srgbClr val="002060"/>
                </a:solidFill>
                <a:latin typeface="Calibri" panose="020F0502020204030204"/>
              </a:rPr>
              <a:t>10 800 + 11 750 = 22 550 (con cá)</a:t>
            </a:r>
          </a:p>
          <a:p>
            <a:pPr lvl="0" algn="r"/>
            <a:r>
              <a:rPr lang="vi-VN" sz="3600" b="1" dirty="0">
                <a:solidFill>
                  <a:srgbClr val="002060"/>
                </a:solidFill>
                <a:latin typeface="Calibri" panose="020F0502020204030204"/>
              </a:rPr>
              <a:t>         Đáp số: 22 550 con cá.</a:t>
            </a:r>
          </a:p>
        </p:txBody>
      </p:sp>
    </p:spTree>
    <p:extLst>
      <p:ext uri="{BB962C8B-B14F-4D97-AF65-F5344CB8AC3E}">
        <p14:creationId xmlns:p14="http://schemas.microsoft.com/office/powerpoint/2010/main" val="418950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đơn vị: (nhẩm </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trăm: 2 thêm 1 là 3 (nh</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ẩ</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là</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nghìn: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nhẩm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3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11?)  Vậy chữ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tìm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7</a:t>
            </a:r>
          </a:p>
        </p:txBody>
      </p:sp>
    </p:spTree>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44475792-9E3E-4A08-8354-5C02CAAAE97C}"/>
              </a:ext>
            </a:extLst>
          </p:cNvPr>
          <p:cNvPicPr>
            <a:picLocks noChangeAspect="1"/>
          </p:cNvPicPr>
          <p:nvPr/>
        </p:nvPicPr>
        <p:blipFill>
          <a:blip r:embed="rId2"/>
          <a:stretch>
            <a:fillRect/>
          </a:stretch>
        </p:blipFill>
        <p:spPr>
          <a:xfrm>
            <a:off x="4292181" y="2636398"/>
            <a:ext cx="3798137" cy="2804403"/>
          </a:xfrm>
          <a:prstGeom prst="rect">
            <a:avLst/>
          </a:prstGeom>
        </p:spPr>
      </p:pic>
    </p:spTree>
    <p:extLst>
      <p:ext uri="{BB962C8B-B14F-4D97-AF65-F5344CB8AC3E}">
        <p14:creationId xmlns:p14="http://schemas.microsoft.com/office/powerpoint/2010/main" val="180537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895475" y="2241541"/>
            <a:ext cx="9524999" cy="2111384"/>
          </a:xfrm>
          <a:custGeom>
            <a:avLst/>
            <a:gdLst>
              <a:gd name="connsiteX0" fmla="*/ 0 w 9524999"/>
              <a:gd name="connsiteY0" fmla="*/ 211350 h 2111384"/>
              <a:gd name="connsiteX1" fmla="*/ 211350 w 9524999"/>
              <a:gd name="connsiteY1" fmla="*/ 0 h 2111384"/>
              <a:gd name="connsiteX2" fmla="*/ 9313649 w 9524999"/>
              <a:gd name="connsiteY2" fmla="*/ 0 h 2111384"/>
              <a:gd name="connsiteX3" fmla="*/ 9524999 w 9524999"/>
              <a:gd name="connsiteY3" fmla="*/ 211350 h 2111384"/>
              <a:gd name="connsiteX4" fmla="*/ 9524999 w 9524999"/>
              <a:gd name="connsiteY4" fmla="*/ 1900034 h 2111384"/>
              <a:gd name="connsiteX5" fmla="*/ 9313649 w 9524999"/>
              <a:gd name="connsiteY5" fmla="*/ 2111384 h 2111384"/>
              <a:gd name="connsiteX6" fmla="*/ 211350 w 9524999"/>
              <a:gd name="connsiteY6" fmla="*/ 2111384 h 2111384"/>
              <a:gd name="connsiteX7" fmla="*/ 0 w 9524999"/>
              <a:gd name="connsiteY7" fmla="*/ 1900034 h 2111384"/>
              <a:gd name="connsiteX8" fmla="*/ 0 w 9524999"/>
              <a:gd name="connsiteY8" fmla="*/ 211350 h 211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2111384" fill="none" extrusionOk="0">
                <a:moveTo>
                  <a:pt x="0" y="211350"/>
                </a:moveTo>
                <a:cubicBezTo>
                  <a:pt x="2195" y="116556"/>
                  <a:pt x="101766" y="-5256"/>
                  <a:pt x="211350" y="0"/>
                </a:cubicBezTo>
                <a:cubicBezTo>
                  <a:pt x="1940182" y="139772"/>
                  <a:pt x="5983041" y="14259"/>
                  <a:pt x="9313649" y="0"/>
                </a:cubicBezTo>
                <a:cubicBezTo>
                  <a:pt x="9409712" y="-3447"/>
                  <a:pt x="9542507" y="80367"/>
                  <a:pt x="9524999" y="211350"/>
                </a:cubicBezTo>
                <a:cubicBezTo>
                  <a:pt x="9475764" y="1033621"/>
                  <a:pt x="9471401" y="1073880"/>
                  <a:pt x="9524999" y="1900034"/>
                </a:cubicBezTo>
                <a:cubicBezTo>
                  <a:pt x="9512927" y="2029582"/>
                  <a:pt x="9449822" y="2110685"/>
                  <a:pt x="9313649" y="2111384"/>
                </a:cubicBezTo>
                <a:cubicBezTo>
                  <a:pt x="8203652" y="1999430"/>
                  <a:pt x="3047758" y="2085151"/>
                  <a:pt x="211350" y="2111384"/>
                </a:cubicBezTo>
                <a:cubicBezTo>
                  <a:pt x="93545" y="2104483"/>
                  <a:pt x="295" y="2030788"/>
                  <a:pt x="0" y="1900034"/>
                </a:cubicBezTo>
                <a:cubicBezTo>
                  <a:pt x="111386" y="1159974"/>
                  <a:pt x="-83510" y="813650"/>
                  <a:pt x="0" y="211350"/>
                </a:cubicBezTo>
                <a:close/>
              </a:path>
              <a:path w="9524999" h="2111384" stroke="0" extrusionOk="0">
                <a:moveTo>
                  <a:pt x="0" y="211350"/>
                </a:moveTo>
                <a:cubicBezTo>
                  <a:pt x="-1407" y="79757"/>
                  <a:pt x="109409" y="12274"/>
                  <a:pt x="211350" y="0"/>
                </a:cubicBezTo>
                <a:cubicBezTo>
                  <a:pt x="2234275" y="-123725"/>
                  <a:pt x="6943457" y="31472"/>
                  <a:pt x="9313649" y="0"/>
                </a:cubicBezTo>
                <a:cubicBezTo>
                  <a:pt x="9417432" y="745"/>
                  <a:pt x="9537775" y="112142"/>
                  <a:pt x="9524999" y="211350"/>
                </a:cubicBezTo>
                <a:cubicBezTo>
                  <a:pt x="9498115" y="887075"/>
                  <a:pt x="9638609" y="1536480"/>
                  <a:pt x="9524999" y="1900034"/>
                </a:cubicBezTo>
                <a:cubicBezTo>
                  <a:pt x="9517001" y="2030190"/>
                  <a:pt x="9425164" y="2105814"/>
                  <a:pt x="9313649" y="2111384"/>
                </a:cubicBezTo>
                <a:cubicBezTo>
                  <a:pt x="5901217" y="2048115"/>
                  <a:pt x="2478487" y="1973558"/>
                  <a:pt x="211350" y="2111384"/>
                </a:cubicBezTo>
                <a:cubicBezTo>
                  <a:pt x="85040" y="2090712"/>
                  <a:pt x="2910" y="2017000"/>
                  <a:pt x="0" y="1900034"/>
                </a:cubicBezTo>
                <a:cubicBezTo>
                  <a:pt x="26840" y="1189800"/>
                  <a:pt x="-65378" y="805260"/>
                  <a:pt x="0" y="211350"/>
                </a:cubicBezTo>
                <a:close/>
              </a:path>
            </a:pathLst>
          </a:custGeom>
          <a:ln>
            <a:extLst>
              <a:ext uri="{C807C97D-BFC1-408E-A445-0C87EB9F89A2}">
                <ask:lineSketchStyleProps xmlns="" xmlns:ask="http://schemas.microsoft.com/office/drawing/2018/sketchyshapes" sd="3694780287">
                  <a:prstGeom prst="roundRect">
                    <a:avLst>
                      <a:gd name="adj" fmla="val 10010"/>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 name="TextBox 6">
            <a:extLst>
              <a:ext uri="{FF2B5EF4-FFF2-40B4-BE49-F238E27FC236}">
                <a16:creationId xmlns:a16="http://schemas.microsoft.com/office/drawing/2014/main" id="{09C19749-71C8-419D-A4D0-7E78162ACD8A}"/>
              </a:ext>
            </a:extLst>
          </p:cNvPr>
          <p:cNvSpPr txBox="1"/>
          <p:nvPr/>
        </p:nvSpPr>
        <p:spPr>
          <a:xfrm>
            <a:off x="2314575" y="2362200"/>
            <a:ext cx="87534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tế</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cộng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62966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6" name="Group 705">
            <a:extLst>
              <a:ext uri="{FF2B5EF4-FFF2-40B4-BE49-F238E27FC236}">
                <a16:creationId xmlns:a16="http://schemas.microsoft.com/office/drawing/2014/main" id="{41F3A2AC-AF9A-4029-B8A3-0C508DB6B2DE}"/>
              </a:ext>
            </a:extLst>
          </p:cNvPr>
          <p:cNvGrpSpPr/>
          <p:nvPr/>
        </p:nvGrpSpPr>
        <p:grpSpPr>
          <a:xfrm>
            <a:off x="4411205" y="6798441"/>
            <a:ext cx="4420513" cy="3057563"/>
            <a:chOff x="4149463" y="8204395"/>
            <a:chExt cx="7211341" cy="3057563"/>
          </a:xfrm>
        </p:grpSpPr>
        <p:sp>
          <p:nvSpPr>
            <p:cNvPr id="707" name="TextBox 706">
              <a:extLst>
                <a:ext uri="{FF2B5EF4-FFF2-40B4-BE49-F238E27FC236}">
                  <a16:creationId xmlns:a16="http://schemas.microsoft.com/office/drawing/2014/main" id="{6DC9D66A-7177-4897-9F33-457A14E1615B}"/>
                </a:ext>
              </a:extLst>
            </p:cNvPr>
            <p:cNvSpPr txBox="1"/>
            <p:nvPr/>
          </p:nvSpPr>
          <p:spPr>
            <a:xfrm>
              <a:off x="4149463" y="8204395"/>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ĐỘNG</a:t>
              </a:r>
            </a:p>
          </p:txBody>
        </p:sp>
        <p:sp>
          <p:nvSpPr>
            <p:cNvPr id="708" name="TextBox 707">
              <a:extLst>
                <a:ext uri="{FF2B5EF4-FFF2-40B4-BE49-F238E27FC236}">
                  <a16:creationId xmlns:a16="http://schemas.microsoft.com/office/drawing/2014/main" id="{D474CFF3-3BC0-4032-B5D8-C7F6B48CCF5E}"/>
                </a:ext>
              </a:extLst>
            </p:cNvPr>
            <p:cNvSpPr txBox="1"/>
            <p:nvPr/>
          </p:nvSpPr>
          <p:spPr>
            <a:xfrm>
              <a:off x="4166902" y="8214970"/>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Ở</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66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Ộ</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a:t>
              </a:r>
              <a:r>
                <a:rPr kumimoji="0" lang="en-US" sz="96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a:t>
              </a:r>
            </a:p>
          </p:txBody>
        </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3"/>
          <a:stretch>
            <a:fillRect/>
          </a:stretch>
        </p:blipFill>
        <p:spPr>
          <a:xfrm>
            <a:off x="4111957" y="2293493"/>
            <a:ext cx="4419983" cy="3279932"/>
          </a:xfrm>
          <a:prstGeom prst="rect">
            <a:avLst/>
          </a:prstGeom>
        </p:spPr>
      </p:pic>
    </p:spTree>
    <p:extLst>
      <p:ext uri="{BB962C8B-B14F-4D97-AF65-F5344CB8AC3E}">
        <p14:creationId xmlns:p14="http://schemas.microsoft.com/office/powerpoint/2010/main" val="17641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p:cTn id="7" dur="500" fill="hold"/>
                                        <p:tgtEl>
                                          <p:spTgt spid="706"/>
                                        </p:tgtEl>
                                        <p:attrNameLst>
                                          <p:attrName>ppt_w</p:attrName>
                                        </p:attrNameLst>
                                      </p:cBhvr>
                                      <p:tavLst>
                                        <p:tav tm="0">
                                          <p:val>
                                            <p:fltVal val="0"/>
                                          </p:val>
                                        </p:tav>
                                        <p:tav tm="100000">
                                          <p:val>
                                            <p:strVal val="#ppt_w"/>
                                          </p:val>
                                        </p:tav>
                                      </p:tavLst>
                                    </p:anim>
                                    <p:anim calcmode="lin" valueType="num">
                                      <p:cBhvr>
                                        <p:cTn id="8" dur="500" fill="hold"/>
                                        <p:tgtEl>
                                          <p:spTgt spid="7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06"/>
                                        </p:tgtEl>
                                        <p:attrNameLst>
                                          <p:attrName>r</p:attrName>
                                        </p:attrNameLst>
                                      </p:cBhvr>
                                    </p:animRot>
                                    <p:animRot by="-240000">
                                      <p:cBhvr>
                                        <p:cTn id="12" dur="200" fill="hold">
                                          <p:stCondLst>
                                            <p:cond delay="200"/>
                                          </p:stCondLst>
                                        </p:cTn>
                                        <p:tgtEl>
                                          <p:spTgt spid="706"/>
                                        </p:tgtEl>
                                        <p:attrNameLst>
                                          <p:attrName>r</p:attrName>
                                        </p:attrNameLst>
                                      </p:cBhvr>
                                    </p:animRot>
                                    <p:animRot by="240000">
                                      <p:cBhvr>
                                        <p:cTn id="13" dur="200" fill="hold">
                                          <p:stCondLst>
                                            <p:cond delay="400"/>
                                          </p:stCondLst>
                                        </p:cTn>
                                        <p:tgtEl>
                                          <p:spTgt spid="706"/>
                                        </p:tgtEl>
                                        <p:attrNameLst>
                                          <p:attrName>r</p:attrName>
                                        </p:attrNameLst>
                                      </p:cBhvr>
                                    </p:animRot>
                                    <p:animRot by="-240000">
                                      <p:cBhvr>
                                        <p:cTn id="14" dur="200" fill="hold">
                                          <p:stCondLst>
                                            <p:cond delay="600"/>
                                          </p:stCondLst>
                                        </p:cTn>
                                        <p:tgtEl>
                                          <p:spTgt spid="706"/>
                                        </p:tgtEl>
                                        <p:attrNameLst>
                                          <p:attrName>r</p:attrName>
                                        </p:attrNameLst>
                                      </p:cBhvr>
                                    </p:animRot>
                                    <p:animRot by="120000">
                                      <p:cBhvr>
                                        <p:cTn id="15" dur="200" fill="hold">
                                          <p:stCondLst>
                                            <p:cond delay="800"/>
                                          </p:stCondLst>
                                        </p:cTn>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8A8FB43B-1035-1F89-21F9-DE2A0F6BB5F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H="1">
            <a:off x="8344014" y="1855838"/>
            <a:ext cx="3638595" cy="4710881"/>
          </a:xfrm>
          <a:prstGeom prst="rect">
            <a:avLst/>
          </a:prstGeom>
        </p:spPr>
      </p:pic>
      <p:sp>
        <p:nvSpPr>
          <p:cNvPr id="10" name="TextBox 9">
            <a:extLst>
              <a:ext uri="{FF2B5EF4-FFF2-40B4-BE49-F238E27FC236}">
                <a16:creationId xmlns:a16="http://schemas.microsoft.com/office/drawing/2014/main" id="{E216063E-9A8C-E8D6-BEE5-26006D77476B}"/>
              </a:ext>
            </a:extLst>
          </p:cNvPr>
          <p:cNvSpPr txBox="1"/>
          <p:nvPr/>
        </p:nvSpPr>
        <p:spPr>
          <a:xfrm>
            <a:off x="2164044" y="18052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186C3ABE-27E6-69AB-9ACD-F47DC3BED1C5}"/>
              </a:ext>
            </a:extLst>
          </p:cNvPr>
          <p:cNvPicPr>
            <a:picLocks noChangeAspect="1"/>
          </p:cNvPicPr>
          <p:nvPr/>
        </p:nvPicPr>
        <p:blipFill>
          <a:blip r:embed="rId4"/>
          <a:stretch>
            <a:fillRect/>
          </a:stretch>
        </p:blipFill>
        <p:spPr>
          <a:xfrm rot="737208" flipH="1">
            <a:off x="971929" y="1722569"/>
            <a:ext cx="919996" cy="919996"/>
          </a:xfrm>
          <a:prstGeom prst="rect">
            <a:avLst/>
          </a:prstGeom>
        </p:spPr>
      </p:pic>
      <p:sp>
        <p:nvSpPr>
          <p:cNvPr id="12" name="TextBox 11">
            <a:extLst>
              <a:ext uri="{FF2B5EF4-FFF2-40B4-BE49-F238E27FC236}">
                <a16:creationId xmlns:a16="http://schemas.microsoft.com/office/drawing/2014/main" id="{D4C9D7D1-786A-B473-A93A-A25D132AA998}"/>
              </a:ext>
            </a:extLst>
          </p:cNvPr>
          <p:cNvSpPr txBox="1"/>
          <p:nvPr/>
        </p:nvSpPr>
        <p:spPr>
          <a:xfrm>
            <a:off x="2164044" y="27862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3" name="Picture 12">
            <a:extLst>
              <a:ext uri="{FF2B5EF4-FFF2-40B4-BE49-F238E27FC236}">
                <a16:creationId xmlns:a16="http://schemas.microsoft.com/office/drawing/2014/main" id="{9AECC7B3-3FD8-D78D-2D20-0040FECF31F8}"/>
              </a:ext>
            </a:extLst>
          </p:cNvPr>
          <p:cNvPicPr>
            <a:picLocks noChangeAspect="1"/>
          </p:cNvPicPr>
          <p:nvPr/>
        </p:nvPicPr>
        <p:blipFill>
          <a:blip r:embed="rId4"/>
          <a:stretch>
            <a:fillRect/>
          </a:stretch>
        </p:blipFill>
        <p:spPr>
          <a:xfrm rot="737208" flipH="1">
            <a:off x="971929" y="2703581"/>
            <a:ext cx="919996" cy="919996"/>
          </a:xfrm>
          <a:prstGeom prst="rect">
            <a:avLst/>
          </a:prstGeom>
        </p:spPr>
      </p:pic>
      <p:sp>
        <p:nvSpPr>
          <p:cNvPr id="14" name="TextBox 13">
            <a:extLst>
              <a:ext uri="{FF2B5EF4-FFF2-40B4-BE49-F238E27FC236}">
                <a16:creationId xmlns:a16="http://schemas.microsoft.com/office/drawing/2014/main" id="{5A415F46-50AE-F12C-3795-9EE0B6E50AF9}"/>
              </a:ext>
            </a:extLst>
          </p:cNvPr>
          <p:cNvSpPr txBox="1"/>
          <p:nvPr/>
        </p:nvSpPr>
        <p:spPr>
          <a:xfrm>
            <a:off x="2164044" y="37672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A3D47914-44B4-4E9E-38AA-CFB317D27918}"/>
              </a:ext>
            </a:extLst>
          </p:cNvPr>
          <p:cNvPicPr>
            <a:picLocks noChangeAspect="1"/>
          </p:cNvPicPr>
          <p:nvPr/>
        </p:nvPicPr>
        <p:blipFill>
          <a:blip r:embed="rId4"/>
          <a:stretch>
            <a:fillRect/>
          </a:stretch>
        </p:blipFill>
        <p:spPr>
          <a:xfrm rot="737208" flipH="1">
            <a:off x="971929" y="3684593"/>
            <a:ext cx="919996" cy="919996"/>
          </a:xfrm>
          <a:prstGeom prst="rect">
            <a:avLst/>
          </a:prstGeom>
        </p:spPr>
      </p:pic>
      <p:sp>
        <p:nvSpPr>
          <p:cNvPr id="16" name="TextBox 15">
            <a:extLst>
              <a:ext uri="{FF2B5EF4-FFF2-40B4-BE49-F238E27FC236}">
                <a16:creationId xmlns:a16="http://schemas.microsoft.com/office/drawing/2014/main" id="{CA6B4A89-3743-4649-32FB-CEE071E59D38}"/>
              </a:ext>
            </a:extLst>
          </p:cNvPr>
          <p:cNvSpPr txBox="1"/>
          <p:nvPr/>
        </p:nvSpPr>
        <p:spPr>
          <a:xfrm>
            <a:off x="2164044" y="47482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7" name="Picture 16">
            <a:extLst>
              <a:ext uri="{FF2B5EF4-FFF2-40B4-BE49-F238E27FC236}">
                <a16:creationId xmlns:a16="http://schemas.microsoft.com/office/drawing/2014/main" id="{27DB0D52-492D-30DF-DB82-7CEF07A694DA}"/>
              </a:ext>
            </a:extLst>
          </p:cNvPr>
          <p:cNvPicPr>
            <a:picLocks noChangeAspect="1"/>
          </p:cNvPicPr>
          <p:nvPr/>
        </p:nvPicPr>
        <p:blipFill>
          <a:blip r:embed="rId4"/>
          <a:stretch>
            <a:fillRect/>
          </a:stretch>
        </p:blipFill>
        <p:spPr>
          <a:xfrm rot="737208" flipH="1">
            <a:off x="971929" y="4665605"/>
            <a:ext cx="919996" cy="919996"/>
          </a:xfrm>
          <a:prstGeom prst="rect">
            <a:avLst/>
          </a:prstGeom>
        </p:spPr>
      </p:pic>
      <p:pic>
        <p:nvPicPr>
          <p:cNvPr id="2" name="Picture 1">
            <a:extLst>
              <a:ext uri="{FF2B5EF4-FFF2-40B4-BE49-F238E27FC236}">
                <a16:creationId xmlns:a16="http://schemas.microsoft.com/office/drawing/2014/main" id="{A8C1881C-EB2F-4FC5-9BDA-46A8F54DE043}"/>
              </a:ext>
            </a:extLst>
          </p:cNvPr>
          <p:cNvPicPr>
            <a:picLocks noChangeAspect="1"/>
          </p:cNvPicPr>
          <p:nvPr/>
        </p:nvPicPr>
        <p:blipFill>
          <a:blip r:embed="rId5"/>
          <a:stretch>
            <a:fillRect/>
          </a:stretch>
        </p:blipFill>
        <p:spPr>
          <a:xfrm>
            <a:off x="3143675" y="513454"/>
            <a:ext cx="5200339" cy="1121761"/>
          </a:xfrm>
          <a:prstGeom prst="rect">
            <a:avLst/>
          </a:prstGeom>
        </p:spPr>
      </p:pic>
    </p:spTree>
    <p:extLst>
      <p:ext uri="{BB962C8B-B14F-4D97-AF65-F5344CB8AC3E}">
        <p14:creationId xmlns:p14="http://schemas.microsoft.com/office/powerpoint/2010/main" val="811337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P spid="14" grpId="0" uiExpand="1" build="p"/>
      <p:bldP spid="1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2"/>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35B1D9-D3D0-4D77-A2AB-92AF01FB9125}"/>
              </a:ext>
            </a:extLst>
          </p:cNvPr>
          <p:cNvGrpSpPr/>
          <p:nvPr/>
        </p:nvGrpSpPr>
        <p:grpSpPr>
          <a:xfrm>
            <a:off x="1657919" y="1118398"/>
            <a:ext cx="9198467" cy="4081387"/>
            <a:chOff x="2278140" y="1118398"/>
            <a:chExt cx="7635719" cy="3085452"/>
          </a:xfrm>
        </p:grpSpPr>
        <p:sp>
          <p:nvSpPr>
            <p:cNvPr id="7" name="Google Shape;174;p4">
              <a:extLst>
                <a:ext uri="{FF2B5EF4-FFF2-40B4-BE49-F238E27FC236}">
                  <a16:creationId xmlns:a16="http://schemas.microsoft.com/office/drawing/2014/main" id="{8A60BDE0-C054-444F-BDCC-347D834E781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D0427F8C-56B3-4677-8623-DC06A7667C07}"/>
                </a:ext>
              </a:extLst>
            </p:cNvPr>
            <p:cNvSpPr txBox="1"/>
            <p:nvPr/>
          </p:nvSpPr>
          <p:spPr>
            <a:xfrm>
              <a:off x="2791608" y="1364132"/>
              <a:ext cx="6592474" cy="248960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hia lớp thành 2 nhóm để “Đố bạn” về phép cộng trong phạm vi 100</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000.</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Đại diện 2 nhóm lên oẳn tù tì, nhóm nào thắng sẽ đưa ra câu đố trước và nhóm thua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Nếu trả lời đúng, nhóm đó sẽ được đưa ra câu đố tiếp và gọi 1 bạn bên nhóm bên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Cứ như vậy trong vòng 1 phút. Nhóm nào có câu trả lời đúng nhiều hơn sẽ chiến thắng. </a:t>
              </a:r>
            </a:p>
          </p:txBody>
        </p:sp>
      </p:grpSp>
      <p:pic>
        <p:nvPicPr>
          <p:cNvPr id="9" name="Picture 8">
            <a:extLst>
              <a:ext uri="{FF2B5EF4-FFF2-40B4-BE49-F238E27FC236}">
                <a16:creationId xmlns:a16="http://schemas.microsoft.com/office/drawing/2014/main" id="{35397164-A9BC-49F3-8285-878C72C27AA8}"/>
              </a:ext>
            </a:extLst>
          </p:cNvPr>
          <p:cNvPicPr>
            <a:picLocks noChangeAspect="1"/>
          </p:cNvPicPr>
          <p:nvPr/>
        </p:nvPicPr>
        <p:blipFill>
          <a:blip r:embed="rId4"/>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F3E82E8-9A88-4A79-A398-14DFEB23FEAA}"/>
              </a:ext>
            </a:extLst>
          </p:cNvPr>
          <p:cNvPicPr>
            <a:picLocks noChangeAspect="1"/>
          </p:cNvPicPr>
          <p:nvPr/>
        </p:nvPicPr>
        <p:blipFill>
          <a:blip r:embed="rId5"/>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1EDE0E57-3295-481F-AE7D-39C512AA61C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15393" y="868768"/>
            <a:ext cx="251801" cy="249630"/>
          </a:xfrm>
          <a:prstGeom prst="rect">
            <a:avLst/>
          </a:prstGeom>
        </p:spPr>
      </p:pic>
      <p:pic>
        <p:nvPicPr>
          <p:cNvPr id="12" name="Graphic 11">
            <a:extLst>
              <a:ext uri="{FF2B5EF4-FFF2-40B4-BE49-F238E27FC236}">
                <a16:creationId xmlns:a16="http://schemas.microsoft.com/office/drawing/2014/main" id="{7A01CFF1-4086-4850-8005-A5C9A2B5DB5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90000" y="690750"/>
            <a:ext cx="381887" cy="378594"/>
          </a:xfrm>
          <a:prstGeom prst="rect">
            <a:avLst/>
          </a:prstGeom>
        </p:spPr>
      </p:pic>
      <p:pic>
        <p:nvPicPr>
          <p:cNvPr id="13" name="Graphic 12">
            <a:extLst>
              <a:ext uri="{FF2B5EF4-FFF2-40B4-BE49-F238E27FC236}">
                <a16:creationId xmlns:a16="http://schemas.microsoft.com/office/drawing/2014/main" id="{D89DFCB9-CC11-47B6-BD81-C543205E934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856386" y="2023023"/>
            <a:ext cx="251801" cy="249630"/>
          </a:xfrm>
          <a:prstGeom prst="rect">
            <a:avLst/>
          </a:prstGeom>
        </p:spPr>
      </p:pic>
      <p:pic>
        <p:nvPicPr>
          <p:cNvPr id="14" name="Graphic 13">
            <a:extLst>
              <a:ext uri="{FF2B5EF4-FFF2-40B4-BE49-F238E27FC236}">
                <a16:creationId xmlns:a16="http://schemas.microsoft.com/office/drawing/2014/main" id="{F9DE93BC-6237-494F-A1C7-0D5B23D8089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412184" y="1782871"/>
            <a:ext cx="381887" cy="378594"/>
          </a:xfrm>
          <a:prstGeom prst="rect">
            <a:avLst/>
          </a:prstGeom>
        </p:spPr>
      </p:pic>
      <p:sp>
        <p:nvSpPr>
          <p:cNvPr id="15" name="Rectangle: Rounded Corners 14">
            <a:extLst>
              <a:ext uri="{FF2B5EF4-FFF2-40B4-BE49-F238E27FC236}">
                <a16:creationId xmlns:a16="http://schemas.microsoft.com/office/drawing/2014/main" id="{F4DCB572-64F5-40BE-ACCC-1062A8A32470}"/>
              </a:ext>
            </a:extLst>
          </p:cNvPr>
          <p:cNvSpPr/>
          <p:nvPr/>
        </p:nvSpPr>
        <p:spPr>
          <a:xfrm>
            <a:off x="3295649" y="136305"/>
            <a:ext cx="5572125" cy="66379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Trò</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chơi</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Đố</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bạn</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endParaRPr>
          </a:p>
        </p:txBody>
      </p:sp>
    </p:spTree>
    <p:extLst>
      <p:ext uri="{BB962C8B-B14F-4D97-AF65-F5344CB8AC3E}">
        <p14:creationId xmlns:p14="http://schemas.microsoft.com/office/powerpoint/2010/main" val="3249670523"/>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80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r>
              <a:rPr lang="en-US" sz="3600" dirty="0"/>
              <a:t>a)</a:t>
            </a:r>
          </a:p>
        </p:txBody>
      </p:sp>
    </p:spTree>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40 000 + 20 000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4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+ 2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 40 000 + 20 000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60 000 + 30 000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+ 3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9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60 000 + 30 000 = 90 000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50 000 + 50 000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 chục nghìn + 5 chục nghìn = 100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50 000 + 50 000 = 100 000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a:t>
            </a:r>
            <a:r>
              <a:rPr kumimoji="0" lang="en-US" sz="32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32 000 + 7 000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+ 7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39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32 000 + 7 000 = 39 000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49 nghìn + 2 nghìn = 51 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 = 51 000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55 000 + 5 000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55 nghìn + 5 nghìn = 60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55 000 + 5000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1080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b="1" dirty="0">
                <a:solidFill>
                  <a:prstClr val="black"/>
                </a:solidFill>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algn="just"/>
            <a:r>
              <a:rPr lang="en-US" sz="3600" b="1" i="0" dirty="0">
                <a:solidFill>
                  <a:srgbClr val="002060"/>
                </a:solidFill>
                <a:effectLst/>
                <a:latin typeface="Cambria" panose="02040503050406030204" pitchFamily="18" charset="0"/>
                <a:ea typeface="Cambria" panose="02040503050406030204" pitchFamily="18" charset="0"/>
              </a:rPr>
              <a:t>23 459 + 45 816          82 750 + 643         3 548 + 94 627</a:t>
            </a:r>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757</Words>
  <Application>Microsoft Office PowerPoint</Application>
  <PresentationFormat>Widescreen</PresentationFormat>
  <Paragraphs>106</Paragraphs>
  <Slides>21</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微软雅黑</vt:lpstr>
      <vt:lpstr>Arial</vt:lpstr>
      <vt:lpstr>Bebas Neue</vt:lpstr>
      <vt:lpstr>Calibri</vt:lpstr>
      <vt:lpstr>Calibri Light</vt:lpstr>
      <vt:lpstr>Cambria</vt:lpstr>
      <vt:lpstr>等线</vt:lpstr>
      <vt:lpstr>等线 Light</vt:lpstr>
      <vt:lpstr>Karla</vt:lpstr>
      <vt:lpstr>Love Ya Like A Sister</vt:lpstr>
      <vt:lpstr>SVN-Poky's</vt:lpstr>
      <vt:lpstr>Times New Roman</vt:lpstr>
      <vt:lpstr>思源黑体 CN</vt:lpstr>
      <vt:lpstr>1_Office Theme</vt:lpstr>
      <vt:lpstr>3_Office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18</cp:revision>
  <dcterms:created xsi:type="dcterms:W3CDTF">2023-02-05T00:04:48Z</dcterms:created>
  <dcterms:modified xsi:type="dcterms:W3CDTF">2023-04-06T03:23:29Z</dcterms:modified>
</cp:coreProperties>
</file>