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5" r:id="rId2"/>
    <p:sldId id="313" r:id="rId3"/>
    <p:sldId id="346" r:id="rId4"/>
    <p:sldId id="347" r:id="rId5"/>
    <p:sldId id="348" r:id="rId6"/>
    <p:sldId id="349" r:id="rId7"/>
    <p:sldId id="350" r:id="rId8"/>
    <p:sldId id="279" r:id="rId9"/>
    <p:sldId id="330" r:id="rId10"/>
    <p:sldId id="320" r:id="rId11"/>
    <p:sldId id="322" r:id="rId12"/>
    <p:sldId id="323" r:id="rId13"/>
    <p:sldId id="286" r:id="rId14"/>
    <p:sldId id="352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igmar One" panose="020B0604020202020204" charset="0"/>
      <p:regular r:id="rId20"/>
    </p:embeddedFont>
    <p:embeddedFont>
      <p:font typeface="Nunito Black" panose="020B0604020202020204" charset="0"/>
      <p:bold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8.gif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gif"/><Relationship Id="rId10" Type="http://schemas.openxmlformats.org/officeDocument/2006/relationships/image" Target="../media/image20.gif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FB4F2-0959-7DE5-68D9-D38C668B8383}"/>
              </a:ext>
            </a:extLst>
          </p:cNvPr>
          <p:cNvSpPr/>
          <p:nvPr/>
        </p:nvSpPr>
        <p:spPr>
          <a:xfrm>
            <a:off x="3218450" y="1519421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27B86-5E04-6B16-B05C-28465D6FE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756" y="1446536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4010297" y="5853388"/>
            <a:ext cx="480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3909" y="605816"/>
            <a:ext cx="654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TRƯỜNG TIỂU HỌC QUỐC TUẤN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C2904-3E9F-0600-A8A9-25D37F28E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96" y="99931"/>
            <a:ext cx="3077004" cy="11622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C71A7F-311A-E231-C158-79861852CA08}"/>
              </a:ext>
            </a:extLst>
          </p:cNvPr>
          <p:cNvSpPr/>
          <p:nvPr/>
        </p:nvSpPr>
        <p:spPr>
          <a:xfrm>
            <a:off x="1078182" y="1327052"/>
            <a:ext cx="1093183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5 + 5; 24 – 7; 5 x 2; 8 :2; 5 + 5; 5x 2 + 8 ; 3- 2 ;… là các biểu thức</a:t>
            </a:r>
            <a:r>
              <a:rPr lang="en-US" sz="320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74F30-6E48-BE55-1B47-B8EA0AA03F23}"/>
              </a:ext>
            </a:extLst>
          </p:cNvPr>
          <p:cNvSpPr txBox="1"/>
          <p:nvPr/>
        </p:nvSpPr>
        <p:spPr>
          <a:xfrm>
            <a:off x="422563" y="2329449"/>
            <a:ext cx="4614575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Opensen"/>
              </a:rPr>
              <a:t>b) Giá trị của biểu thức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9EC7E-0538-1E1D-9AD3-A9151FEB8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596" y="3047507"/>
            <a:ext cx="8011643" cy="18100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6931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D0D8E8-ADBD-1989-9BF0-F855264B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6" y="84604"/>
            <a:ext cx="2645809" cy="10367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BC5A68-54E6-221E-981E-263678EF72AD}"/>
              </a:ext>
            </a:extLst>
          </p:cNvPr>
          <p:cNvSpPr/>
          <p:nvPr/>
        </p:nvSpPr>
        <p:spPr>
          <a:xfrm>
            <a:off x="2892132" y="194978"/>
            <a:ext cx="602008" cy="56092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3BA66-5ECB-F02C-7BD1-933F4485A71E}"/>
              </a:ext>
            </a:extLst>
          </p:cNvPr>
          <p:cNvSpPr txBox="1"/>
          <p:nvPr/>
        </p:nvSpPr>
        <p:spPr>
          <a:xfrm>
            <a:off x="3361857" y="213829"/>
            <a:ext cx="545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Opensen"/>
              </a:rPr>
              <a:t>Tính giá trị biểu thức ( theo mẫu)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38B4B-38B1-FF9B-C4CB-8FF0EBF65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13" y="2260031"/>
            <a:ext cx="4941970" cy="11685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36D52-9CF4-5DF6-5E6A-81AFA2946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950" y="2098963"/>
            <a:ext cx="2720759" cy="13648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A7E7A-3E91-E0D7-3B9E-D2DEFC3C1FB6}"/>
              </a:ext>
            </a:extLst>
          </p:cNvPr>
          <p:cNvSpPr txBox="1"/>
          <p:nvPr/>
        </p:nvSpPr>
        <p:spPr>
          <a:xfrm>
            <a:off x="1228816" y="3908121"/>
            <a:ext cx="39286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a)27 – 7 + 30 = 20 + 30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63BAE-79BD-EAB1-3BB9-9AAE4E3C1C3F}"/>
              </a:ext>
            </a:extLst>
          </p:cNvPr>
          <p:cNvSpPr txBox="1"/>
          <p:nvPr/>
        </p:nvSpPr>
        <p:spPr>
          <a:xfrm>
            <a:off x="6426599" y="4001294"/>
            <a:ext cx="39286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b)60 + 50 - 20 = 110 - 20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4E692-D6DC-7ECA-C653-3DCCE55D37A2}"/>
              </a:ext>
            </a:extLst>
          </p:cNvPr>
          <p:cNvSpPr txBox="1"/>
          <p:nvPr/>
        </p:nvSpPr>
        <p:spPr>
          <a:xfrm>
            <a:off x="1228816" y="5147993"/>
            <a:ext cx="2906127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c)9 x 4 = 36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941F77-7A4F-89B3-D4E1-E67B015C995C}"/>
              </a:ext>
            </a:extLst>
          </p:cNvPr>
          <p:cNvSpPr txBox="1"/>
          <p:nvPr/>
        </p:nvSpPr>
        <p:spPr>
          <a:xfrm>
            <a:off x="2573291" y="1425316"/>
            <a:ext cx="8144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Thực hiện tính theo thứ tự từ trái sang phải.</a:t>
            </a:r>
            <a:b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/>
            </a:r>
            <a:b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 sz="280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57D80A-1932-3148-68C8-1AE6E3B53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7" y="79755"/>
            <a:ext cx="2911863" cy="11328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815D9F-A572-836A-BAFE-504FF0B5A9DA}"/>
              </a:ext>
            </a:extLst>
          </p:cNvPr>
          <p:cNvSpPr/>
          <p:nvPr/>
        </p:nvSpPr>
        <p:spPr>
          <a:xfrm>
            <a:off x="3052808" y="216386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FFE8E-0F79-ACEA-EBF8-F3173A87F6BE}"/>
              </a:ext>
            </a:extLst>
          </p:cNvPr>
          <p:cNvSpPr txBox="1"/>
          <p:nvPr/>
        </p:nvSpPr>
        <p:spPr>
          <a:xfrm>
            <a:off x="3715397" y="352306"/>
            <a:ext cx="582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Opensen"/>
              </a:rPr>
              <a:t>Chọn số là giá trị của mỗi biểu thức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FD695-2DD1-9078-C0B8-9CA7DFFE6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086" y="1570714"/>
            <a:ext cx="9997551" cy="42684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14646E-E482-AAD7-FBDD-F99A101BE864}"/>
              </a:ext>
            </a:extLst>
          </p:cNvPr>
          <p:cNvCxnSpPr>
            <a:cxnSpLocks/>
          </p:cNvCxnSpPr>
          <p:nvPr/>
        </p:nvCxnSpPr>
        <p:spPr>
          <a:xfrm>
            <a:off x="4005309" y="2499376"/>
            <a:ext cx="3156381" cy="22278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C546B0-0E96-616C-36D0-13DA485E842D}"/>
              </a:ext>
            </a:extLst>
          </p:cNvPr>
          <p:cNvCxnSpPr>
            <a:cxnSpLocks/>
          </p:cNvCxnSpPr>
          <p:nvPr/>
        </p:nvCxnSpPr>
        <p:spPr>
          <a:xfrm flipV="1">
            <a:off x="3894707" y="3366648"/>
            <a:ext cx="3266983" cy="12979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81A894-B071-C3AC-3D15-3264F59AE8C7}"/>
              </a:ext>
            </a:extLst>
          </p:cNvPr>
          <p:cNvCxnSpPr>
            <a:cxnSpLocks/>
          </p:cNvCxnSpPr>
          <p:nvPr/>
        </p:nvCxnSpPr>
        <p:spPr>
          <a:xfrm flipV="1">
            <a:off x="6096000" y="2406700"/>
            <a:ext cx="2655162" cy="1767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A10357-99B4-0D32-C7B7-265FA4984ADE}"/>
              </a:ext>
            </a:extLst>
          </p:cNvPr>
          <p:cNvCxnSpPr>
            <a:cxnSpLocks/>
          </p:cNvCxnSpPr>
          <p:nvPr/>
        </p:nvCxnSpPr>
        <p:spPr>
          <a:xfrm flipV="1">
            <a:off x="6161472" y="4274511"/>
            <a:ext cx="2589690" cy="4408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D868BD-2D5E-FC01-0EA4-1CF35CB1F220}"/>
              </a:ext>
            </a:extLst>
          </p:cNvPr>
          <p:cNvSpPr txBox="1"/>
          <p:nvPr/>
        </p:nvSpPr>
        <p:spPr>
          <a:xfrm>
            <a:off x="3009900" y="1069580"/>
            <a:ext cx="82200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B050"/>
                </a:solidFill>
                <a:effectLst/>
                <a:latin typeface="Nunito Black" pitchFamily="2" charset="0"/>
              </a:rPr>
              <a:t>Bước 1: Thực hiện tính giá trị các biểu thức</a:t>
            </a:r>
          </a:p>
          <a:p>
            <a:pPr algn="l"/>
            <a:r>
              <a:rPr lang="vi-VN" sz="2400" b="0" i="0">
                <a:solidFill>
                  <a:srgbClr val="00B050"/>
                </a:solidFill>
                <a:effectLst/>
                <a:latin typeface="Nunito Black" pitchFamily="2" charset="0"/>
              </a:rPr>
              <a:t>Bước 2: Nối giá trị mỗi biểu thức với số thích hợp.</a:t>
            </a:r>
          </a:p>
          <a:p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/>
            </a: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/>
            </a: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 sz="240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0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5E46-3143-D2DD-84DB-636C6E13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3D93-B583-E3DF-1514-E2946532C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4B4EF-0732-24EE-733D-37E48997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4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DFB64D-3D22-FCE4-8C3A-927CCC03B41D}"/>
              </a:ext>
            </a:extLst>
          </p:cNvPr>
          <p:cNvSpPr txBox="1"/>
          <p:nvPr/>
        </p:nvSpPr>
        <p:spPr>
          <a:xfrm>
            <a:off x="3332921" y="3082550"/>
            <a:ext cx="7924800" cy="2293848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1915980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554 : 4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A3D7-8BF9-BD52-A780-B4B0DC46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76B72-7ECC-C99E-4FA3-64D50E8F8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91C49-E455-B3DA-8B94-D5E7FA9F7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"/>
            <a:ext cx="12192000" cy="68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6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90C1D-A58B-C011-C711-04247B168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076" y="659824"/>
            <a:ext cx="5982535" cy="136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F4199-EDEB-6CE8-AD78-FBC505B5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B441F-7A9B-B3B3-BA08-F6DFF9BD7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6050DDC-952A-E554-AB1D-19ACC8CF7A07}"/>
              </a:ext>
            </a:extLst>
          </p:cNvPr>
          <p:cNvSpPr/>
          <p:nvPr/>
        </p:nvSpPr>
        <p:spPr>
          <a:xfrm>
            <a:off x="416938" y="2455445"/>
            <a:ext cx="310653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Nunito Black" pitchFamily="2" charset="0"/>
              </a:rPr>
              <a:t>Để tính được độ dài đường gấp khúc ABC, ta tính: 5 + 5 hoặc 5 x 2 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51C3EF-5256-9147-FF98-8C311D4153C1}"/>
              </a:ext>
            </a:extLst>
          </p:cNvPr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Để tính được độ dài đường gấp khúc ABCD, ta tính: 5 + 5 +8  hoặc 5 x 2 + 8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3349-A797-A34F-38AA-F5D13A82E4A7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Nunito Black" pitchFamily="2" charset="0"/>
              </a:rPr>
              <a:t>5 +5 hoặc 5 x 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6C388-CA32-7AD6-2D49-8BF2F6F5F833}"/>
              </a:ext>
            </a:extLst>
          </p:cNvPr>
          <p:cNvSpPr txBox="1"/>
          <p:nvPr/>
        </p:nvSpPr>
        <p:spPr>
          <a:xfrm>
            <a:off x="7256275" y="5404121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5 + 5 + 8 hoặc 5 x 2 + 8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73F30-DB99-C028-7D21-001C2CF15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41" y="122175"/>
            <a:ext cx="2846895" cy="1075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9929BF-969A-26F3-FF8E-496AD850E3E6}"/>
              </a:ext>
            </a:extLst>
          </p:cNvPr>
          <p:cNvSpPr txBox="1"/>
          <p:nvPr/>
        </p:nvSpPr>
        <p:spPr>
          <a:xfrm>
            <a:off x="4524846" y="37160"/>
            <a:ext cx="47936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Opensen"/>
              </a:rPr>
              <a:t>Làm quen với biểu thức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D8660-876B-B72D-08A3-62B4BB24BA94}"/>
              </a:ext>
            </a:extLst>
          </p:cNvPr>
          <p:cNvSpPr txBox="1"/>
          <p:nvPr/>
        </p:nvSpPr>
        <p:spPr>
          <a:xfrm>
            <a:off x="168136" y="1048638"/>
            <a:ext cx="4614575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Opensen"/>
              </a:rPr>
              <a:t>a) Ví dụ về biểu thức</a:t>
            </a:r>
          </a:p>
        </p:txBody>
      </p:sp>
    </p:spTree>
    <p:extLst>
      <p:ext uri="{BB962C8B-B14F-4D97-AF65-F5344CB8AC3E}">
        <p14:creationId xmlns:p14="http://schemas.microsoft.com/office/powerpoint/2010/main" val="23307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271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Calibri</vt:lpstr>
      <vt:lpstr>Opensen</vt:lpstr>
      <vt:lpstr>BudHand</vt:lpstr>
      <vt:lpstr>Sigmar One</vt:lpstr>
      <vt:lpstr>A Charming Font Superexpanded</vt:lpstr>
      <vt:lpstr>Nunito Black</vt:lpstr>
      <vt:lpstr>A Charming Font Expanded</vt:lpstr>
      <vt:lpstr>Times New Roman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DELL</cp:lastModifiedBy>
  <cp:revision>16</cp:revision>
  <dcterms:created xsi:type="dcterms:W3CDTF">2022-06-15T15:08:53Z</dcterms:created>
  <dcterms:modified xsi:type="dcterms:W3CDTF">2023-05-26T05:45:41Z</dcterms:modified>
</cp:coreProperties>
</file>