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6" r:id="rId2"/>
    <p:sldId id="270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7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9E9"/>
    <a:srgbClr val="FA65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6DFF8-F098-4783-BAA2-D7D41CD7FD37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11E45-D15F-40B7-924F-2766FBB78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0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28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4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3142-51F6-461C-9C58-5CF20DA51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E7479-A0B4-4DE9-BA21-C72DC6BE0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42F55-D8B8-466F-9E50-2F9BAD5C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ABC3E-91AA-4AA4-BAD2-C51B5130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2686A-CE69-4D69-AB9D-810BB145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5E0F-1DA1-42D8-A37E-42CA2AE0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14D5F-E1C6-405F-8C94-65BACA0B0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E02D-0810-485B-BFFA-2AC191DF6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26025-26A0-4917-97EA-3D4ABD04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0AC2D-0BC2-4797-8CE4-55DBB45A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C06249-A08E-4A2C-A421-B6AE8266B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AC543-0931-4690-B8CE-6B2BC31AB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F7DC4-71E2-41E9-AB51-70F4628B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0B4C1-ED2F-46F0-9A9C-3A3AFE2F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5E762-15DC-4E4D-B623-974C8426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8550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B94F-7CC5-463A-BCEF-01D026B9A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0DE23-DE20-45BB-A700-A67872D0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F29CF-CA5C-45A6-BB01-CCE95095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25D34-6ADA-447B-97B2-6EC6BAD6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18D49-6C16-45E7-B163-0B4B6E6E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4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9982-0AEF-405E-B20A-82A51273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A0B54-24BD-474F-973A-63CA10F5F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56CEC-EA46-4AF5-8656-C537AA6A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FBBB1-F317-4F0A-BAA0-B0EED216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51C0D-998E-49D5-893B-0D18D2CB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8E23-789D-4762-8062-95506D31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EAE1C-5443-4DA3-8D38-205568ADC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0DD3E-B724-49F6-B334-D5305BB17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76F15-442B-417B-BB84-B06B0BA5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43FA5-B14D-43B1-AD4A-95AC563C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EF28D-1417-4091-831F-D11515D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FFA2-FC75-4D5C-9F71-EF2A1FCE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8B2A8-FD79-469A-BA83-A5B96A2EE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59726-A210-41D3-8AF6-758F286D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0677C-A87A-46B8-A4B2-EF0B05CF0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B137F-8328-43D9-BEDB-D6BF90F9D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3FE9C-4583-4CCD-B785-136BBDD2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2BCFB-1556-425F-A7B2-27E3205A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6DF387-2708-4855-B6A1-08094F18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4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0852-5979-4738-A26C-B0B5B7A6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948BA-59D0-4DC6-8426-7EE74DA8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FADAC-0695-4740-B15C-EF172B6D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D32E7-DACA-4D48-A9D0-4F9D4DFE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A9DE15-AE02-45CB-9119-065EEAB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CAD40-CAA6-4AC5-A456-29BB6EF8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23741-C113-4C81-B536-F5C843B3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B5F09-62AC-4AC9-AC7B-7293AB22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4D68F-E3C0-47B7-95E5-4A45C2DA8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4D238-A376-46C4-9FD7-914C46A90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A029D-EA2D-4746-952E-486A2275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C274E-3C8E-4DAF-9DCD-C79C1545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11F0-B8BC-487F-B1A8-EE66BBDB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B4A3B-DF3D-4D33-9FE4-D248C6AA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83520-F362-4D38-85EC-1D4FFFF12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DB286-24E5-4C32-BF7E-6FDCA638C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71B21-0D0C-4A8B-B480-1F1E9319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8DE70-7508-4DB1-8EBD-24506D3D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CCF0C-AAA8-4216-8FAB-AEDDEFFA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5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51835-984F-467A-952B-523DFF99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8D500-9E14-445E-B2CB-8BCA15860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F669C-3610-4778-B930-CD808FDDF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15C35-D7D9-4AEF-AE31-B8CEEBD77EE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1E44D-159D-4A71-A48D-6C738A758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DE086-930D-4957-9310-45913DB2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347327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1752539" y="2365357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Đạo </a:t>
            </a:r>
            <a:r>
              <a:rPr lang="vi-VN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đức</a:t>
            </a:r>
            <a:r>
              <a:rPr lang="en-US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lớp</a:t>
            </a:r>
            <a:r>
              <a:rPr lang="en-US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 2</a:t>
            </a:r>
            <a:endParaRPr lang="zh-CN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-93"/>
              <a:ea typeface="浪漫雅圆" panose="0201060104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2904751" y="3476383"/>
            <a:ext cx="6317195" cy="523220"/>
            <a:chOff x="2904751" y="3476383"/>
            <a:chExt cx="6317195" cy="52322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2904751" y="3513679"/>
              <a:ext cx="6183805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2904751" y="3476383"/>
              <a:ext cx="6317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Giáo</a:t>
              </a:r>
              <a:r>
                <a:rPr lang="en-US" altLang="zh-CN" sz="2800" b="1" dirty="0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 </a:t>
              </a:r>
              <a:r>
                <a:rPr lang="en-US" altLang="zh-CN" sz="2800" b="1" dirty="0" err="1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viên</a:t>
              </a:r>
              <a:r>
                <a:rPr lang="en-US" altLang="zh-CN" sz="2800" b="1" dirty="0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 : </a:t>
              </a:r>
              <a:r>
                <a:rPr lang="en-US" altLang="zh-CN" sz="2800" b="1" dirty="0" err="1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Vũ</a:t>
              </a:r>
              <a:r>
                <a:rPr lang="en-US" altLang="zh-CN" sz="2800" b="1" dirty="0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 </a:t>
              </a:r>
              <a:r>
                <a:rPr lang="en-US" altLang="zh-CN" sz="2800" b="1" dirty="0" err="1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Thị</a:t>
              </a:r>
              <a:r>
                <a:rPr lang="en-US" altLang="zh-CN" sz="2800" b="1" dirty="0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 Kim </a:t>
              </a:r>
              <a:r>
                <a:rPr lang="en-US" altLang="zh-CN" sz="2800" b="1" dirty="0" err="1" smtClean="0">
                  <a:ln w="0"/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Oanh</a:t>
              </a:r>
              <a:endParaRPr lang="zh-CN" altLang="en-US" sz="2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20" name="TextBox 6"/>
          <p:cNvSpPr txBox="1">
            <a:spLocks noChangeArrowheads="1"/>
          </p:cNvSpPr>
          <p:nvPr/>
        </p:nvSpPr>
        <p:spPr bwMode="auto">
          <a:xfrm rot="21350233">
            <a:off x="856744" y="573433"/>
            <a:ext cx="8594554" cy="13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Triangle">
              <a:avLst/>
            </a:prstTxWarp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vi-VN" altLang="zh-CN" sz="3200" b="1" cap="all" dirty="0" smtClean="0">
                <a:solidFill>
                  <a:srgbClr val="0C12F4"/>
                </a:solidFill>
                <a:latin typeface="+mj-lt"/>
                <a:ea typeface="方正稚艺简体" panose="03000509000000000000"/>
                <a:cs typeface="Arial" panose="020B0604020202020204" pitchFamily="34" charset="0"/>
              </a:rPr>
              <a:t>Chào mừng các em đến với tiết học</a:t>
            </a:r>
            <a:endParaRPr lang="zh-CN" altLang="en-US" sz="3200" b="1" cap="all" dirty="0">
              <a:solidFill>
                <a:srgbClr val="0C12F4"/>
              </a:solidFill>
              <a:latin typeface="+mj-lt"/>
              <a:ea typeface="方正稚艺简体" panose="0300050900000000000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1928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25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25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25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5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66B2D-A481-4548-B87B-7FF8CFA36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269377"/>
            <a:ext cx="6392241" cy="41704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2D2F66-D9BF-F94F-A4DD-EB146643C53C}"/>
              </a:ext>
            </a:extLst>
          </p:cNvPr>
          <p:cNvGrpSpPr/>
          <p:nvPr/>
        </p:nvGrpSpPr>
        <p:grpSpPr>
          <a:xfrm>
            <a:off x="5040932" y="5775087"/>
            <a:ext cx="7151068" cy="554216"/>
            <a:chOff x="2331070" y="5835768"/>
            <a:chExt cx="7151068" cy="5542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340A1F-3961-C746-9F3A-53C35322665A}"/>
                </a:ext>
              </a:extLst>
            </p:cNvPr>
            <p:cNvSpPr txBox="1"/>
            <p:nvPr/>
          </p:nvSpPr>
          <p:spPr>
            <a:xfrm>
              <a:off x="2800501" y="5866764"/>
              <a:ext cx="66816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Mạnh giẫm chân lên ghế đá ở công viên.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EA0F05-FC8F-654D-ACF2-5E4B229235C0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CADED1-2F6A-C444-903D-05E63EBEC47F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B529F7-5D41-DE4E-ACAD-4EB896865F9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6"/>
            <a:ext cx="709952" cy="5734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859332" y="485391"/>
            <a:ext cx="7829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 ra lời khuyên cho bạn: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Cloud Callout 13"/>
          <p:cNvSpPr/>
          <p:nvPr/>
        </p:nvSpPr>
        <p:spPr>
          <a:xfrm>
            <a:off x="498602" y="1434164"/>
            <a:ext cx="5353558" cy="2916455"/>
          </a:xfrm>
          <a:prstGeom prst="cloudCallout">
            <a:avLst>
              <a:gd name="adj1" fmla="val -24603"/>
              <a:gd name="adj2" fmla="val 51850"/>
            </a:avLst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95556" l="12444" r="92000">
                        <a14:foregroundMark x1="48444" y1="52444" x2="48444" y2="52444"/>
                        <a14:foregroundMark x1="52444" y1="60444" x2="52444" y2="60444"/>
                        <a14:foregroundMark x1="18222" y1="50222" x2="33778" y2="54667"/>
                        <a14:foregroundMark x1="33778" y1="54667" x2="42667" y2="44444"/>
                        <a14:foregroundMark x1="49778" y1="44444" x2="57778" y2="48444"/>
                        <a14:foregroundMark x1="43111" y1="48000" x2="40444" y2="62667"/>
                        <a14:foregroundMark x1="39111" y1="90222" x2="51556" y2="88444"/>
                        <a14:foregroundMark x1="46222" y1="80000" x2="48444" y2="90667"/>
                        <a14:foregroundMark x1="58667" y1="81333" x2="64889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594" y="3927345"/>
            <a:ext cx="2930655" cy="29306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4733" y="1991729"/>
            <a:ext cx="37153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Mạnh </a:t>
            </a:r>
            <a:r>
              <a:rPr lang="vi-VN" sz="2600" dirty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dẫm chân nên ghế đá ở công viên, như vậy những người ngồi sau sẽ bị </a:t>
            </a:r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bẩn.</a:t>
            </a:r>
            <a:endParaRPr lang="en-US" sz="2600" dirty="0">
              <a:solidFill>
                <a:srgbClr val="0E09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398867"/>
            <a:ext cx="3493685" cy="1274454"/>
            <a:chOff x="479771" y="4186500"/>
            <a:chExt cx="2780653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213121" y="2258252"/>
            <a:ext cx="11765757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3200" dirty="0">
                <a:solidFill>
                  <a:srgbClr val="002060"/>
                </a:solidFill>
              </a:rPr>
              <a:t>Chia sẻ những việc em đã làm để tuân thủ quy định nơi công cộng.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3200" dirty="0">
                <a:solidFill>
                  <a:srgbClr val="002060"/>
                </a:solidFill>
              </a:rPr>
              <a:t> Nhắc nhở người thân và bạn bè tuân thủ quy định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721"/>
            <a:ext cx="12212442" cy="5140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06" y="326771"/>
            <a:ext cx="640135" cy="116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81" y="1015568"/>
            <a:ext cx="810838" cy="146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759609"/>
            <a:ext cx="725487" cy="131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1" y="113060"/>
            <a:ext cx="524301" cy="11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442" y="6035040"/>
            <a:ext cx="12212441" cy="871086"/>
          </a:xfrm>
          <a:prstGeom prst="rect">
            <a:avLst/>
          </a:prstGeom>
        </p:spPr>
      </p:pic>
      <p:pic>
        <p:nvPicPr>
          <p:cNvPr id="13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21" y="5121342"/>
            <a:ext cx="3544018" cy="1736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3" y="3835498"/>
            <a:ext cx="3452104" cy="28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484845" y="964611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0C12F4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23934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64F9C-B798-4896-800A-1ED9590288BF}"/>
              </a:ext>
            </a:extLst>
          </p:cNvPr>
          <p:cNvSpPr txBox="1"/>
          <p:nvPr/>
        </p:nvSpPr>
        <p:spPr>
          <a:xfrm>
            <a:off x="800854" y="222480"/>
            <a:ext cx="11391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15.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7DCD67-E2F8-49B5-A640-AC7CC24A50D0}"/>
              </a:ext>
            </a:extLst>
          </p:cNvPr>
          <p:cNvGrpSpPr/>
          <p:nvPr/>
        </p:nvGrpSpPr>
        <p:grpSpPr>
          <a:xfrm>
            <a:off x="261757" y="1191976"/>
            <a:ext cx="6878783" cy="4566925"/>
            <a:chOff x="6057208" y="3961303"/>
            <a:chExt cx="5112327" cy="27453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3E8B3E-C5F5-4B35-8B1A-BFBD492CB23C}"/>
                </a:ext>
              </a:extLst>
            </p:cNvPr>
            <p:cNvGrpSpPr/>
            <p:nvPr/>
          </p:nvGrpSpPr>
          <p:grpSpPr>
            <a:xfrm>
              <a:off x="6057208" y="3961303"/>
              <a:ext cx="5112327" cy="2531572"/>
              <a:chOff x="6057208" y="3961303"/>
              <a:chExt cx="5112327" cy="253157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AAF09EF-62E6-4ACE-A7D0-01BBC349B936}"/>
                  </a:ext>
                </a:extLst>
              </p:cNvPr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10" name="Rectangle: Rounded Corners 19">
                  <a:extLst>
                    <a:ext uri="{FF2B5EF4-FFF2-40B4-BE49-F238E27FC236}">
                      <a16:creationId xmlns:a16="http://schemas.microsoft.com/office/drawing/2014/main" id="{018C3705-EB13-4627-8C51-5FACF52BC420}"/>
                    </a:ext>
                  </a:extLst>
                </p:cNvPr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304800 w 5112327"/>
                    <a:gd name="connsiteY7" fmla="*/ 1627903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5112327 w 5112327"/>
                    <a:gd name="connsiteY4" fmla="*/ 1697175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138545 w 5112327"/>
                    <a:gd name="connsiteY7" fmla="*/ 1655612 h 2008909"/>
                    <a:gd name="connsiteX8" fmla="*/ 0 w 5112327"/>
                    <a:gd name="connsiteY8" fmla="*/ 339443 h 2008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: Rounded Corners 19">
                  <a:extLst>
                    <a:ext uri="{FF2B5EF4-FFF2-40B4-BE49-F238E27FC236}">
                      <a16:creationId xmlns:a16="http://schemas.microsoft.com/office/drawing/2014/main" id="{8E0E5243-DA36-49D2-B7D7-674152A7BB03}"/>
                    </a:ext>
                  </a:extLst>
                </p:cNvPr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304800 w 5112327"/>
                    <a:gd name="connsiteY7" fmla="*/ 1627903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5112327 w 5112327"/>
                    <a:gd name="connsiteY4" fmla="*/ 1697175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138545 w 5112327"/>
                    <a:gd name="connsiteY7" fmla="*/ 1655612 h 2008909"/>
                    <a:gd name="connsiteX8" fmla="*/ 0 w 5112327"/>
                    <a:gd name="connsiteY8" fmla="*/ 339443 h 2008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" name="Rectangle: Rounded Corners 19">
                <a:extLst>
                  <a:ext uri="{FF2B5EF4-FFF2-40B4-BE49-F238E27FC236}">
                    <a16:creationId xmlns:a16="http://schemas.microsoft.com/office/drawing/2014/main" id="{4C19CD25-E556-4804-9E01-96BEF3057B89}"/>
                  </a:ext>
                </a:extLst>
              </p:cNvPr>
              <p:cNvSpPr/>
              <p:nvPr/>
            </p:nvSpPr>
            <p:spPr>
              <a:xfrm>
                <a:off x="6337037" y="3961303"/>
                <a:ext cx="2258291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727370 w 5112327"/>
                  <a:gd name="connsiteY6" fmla="*/ 2008909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727370 w 5112327"/>
                  <a:gd name="connsiteY6" fmla="*/ 2008909 h 2036618"/>
                  <a:gd name="connsiteX7" fmla="*/ 304800 w 5112327"/>
                  <a:gd name="connsiteY7" fmla="*/ 1627903 h 2036618"/>
                  <a:gd name="connsiteX8" fmla="*/ 0 w 5112327"/>
                  <a:gd name="connsiteY8" fmla="*/ 339443 h 2036618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5112327 w 5112327"/>
                  <a:gd name="connsiteY4" fmla="*/ 1697175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304800 w 5112327"/>
                  <a:gd name="connsiteY7" fmla="*/ 1627903 h 2008909"/>
                  <a:gd name="connsiteX8" fmla="*/ 0 w 5112327"/>
                  <a:gd name="connsiteY8" fmla="*/ 339443 h 2008909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4752108 w 5112327"/>
                  <a:gd name="connsiteY4" fmla="*/ 1600193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304800 w 5112327"/>
                  <a:gd name="connsiteY7" fmla="*/ 1627903 h 2008909"/>
                  <a:gd name="connsiteX8" fmla="*/ 0 w 5112327"/>
                  <a:gd name="connsiteY8" fmla="*/ 339443 h 2008909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4752108 w 5112327"/>
                  <a:gd name="connsiteY4" fmla="*/ 1600193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138545 w 5112327"/>
                  <a:gd name="connsiteY7" fmla="*/ 1655612 h 2008909"/>
                  <a:gd name="connsiteX8" fmla="*/ 0 w 5112327"/>
                  <a:gd name="connsiteY8" fmla="*/ 339443 h 200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MỤC TIÊU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6F896-9585-4345-A1D5-F422715BBA88}"/>
                </a:ext>
              </a:extLst>
            </p:cNvPr>
            <p:cNvSpPr txBox="1"/>
            <p:nvPr/>
          </p:nvSpPr>
          <p:spPr>
            <a:xfrm>
              <a:off x="6211400" y="4766104"/>
              <a:ext cx="4573918" cy="1940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CE0-2EA7-4583-B923-DB407DB5D17B}"/>
              </a:ext>
            </a:extLst>
          </p:cNvPr>
          <p:cNvSpPr txBox="1"/>
          <p:nvPr/>
        </p:nvSpPr>
        <p:spPr>
          <a:xfrm>
            <a:off x="7503423" y="838033"/>
            <a:ext cx="201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(S: 68)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B14ED1-F7ED-48D0-B89E-A84EB6858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43" y="2815457"/>
            <a:ext cx="10514285" cy="38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158019" y="93297"/>
            <a:ext cx="2537744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2913219" y="439633"/>
            <a:ext cx="604964" cy="588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4" y="205785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tình hay không đồng tình với những việc làm nào sau đây? Vì sao?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D1D96-21AE-4144-86C8-D3457BAC8FC0}"/>
              </a:ext>
            </a:extLst>
          </p:cNvPr>
          <p:cNvGrpSpPr/>
          <p:nvPr/>
        </p:nvGrpSpPr>
        <p:grpSpPr>
          <a:xfrm>
            <a:off x="31190" y="1103529"/>
            <a:ext cx="3756846" cy="3217561"/>
            <a:chOff x="239086" y="828559"/>
            <a:chExt cx="3628720" cy="31308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D133D7-CA90-A142-8782-05E18EB1273E}"/>
                </a:ext>
              </a:extLst>
            </p:cNvPr>
            <p:cNvGrpSpPr/>
            <p:nvPr/>
          </p:nvGrpSpPr>
          <p:grpSpPr>
            <a:xfrm>
              <a:off x="239086" y="828559"/>
              <a:ext cx="3628720" cy="3130855"/>
              <a:chOff x="189916" y="2756054"/>
              <a:chExt cx="3505165" cy="3127773"/>
            </a:xfrm>
            <a:solidFill>
              <a:srgbClr val="BEEEAF"/>
            </a:solidFill>
          </p:grpSpPr>
          <p:sp>
            <p:nvSpPr>
              <p:cNvPr id="10" name="5-Point Star 9">
                <a:extLst>
                  <a:ext uri="{FF2B5EF4-FFF2-40B4-BE49-F238E27FC236}">
                    <a16:creationId xmlns:a16="http://schemas.microsoft.com/office/drawing/2014/main" id="{B4508395-955A-1746-8BA3-D7B014BFB938}"/>
                  </a:ext>
                </a:extLst>
              </p:cNvPr>
              <p:cNvSpPr/>
              <p:nvPr/>
            </p:nvSpPr>
            <p:spPr>
              <a:xfrm>
                <a:off x="189916" y="2756054"/>
                <a:ext cx="3505165" cy="3127773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solidFill>
                <a:srgbClr val="98D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5-Point Star 10">
                <a:extLst>
                  <a:ext uri="{FF2B5EF4-FFF2-40B4-BE49-F238E27FC236}">
                    <a16:creationId xmlns:a16="http://schemas.microsoft.com/office/drawing/2014/main" id="{E2123395-1952-E74C-ADD4-CDE732A81414}"/>
                  </a:ext>
                </a:extLst>
              </p:cNvPr>
              <p:cNvSpPr/>
              <p:nvPr/>
            </p:nvSpPr>
            <p:spPr>
              <a:xfrm>
                <a:off x="393700" y="2968629"/>
                <a:ext cx="3080474" cy="2746372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8BE4FA-427A-9349-88B5-5C8090D968F6}"/>
                </a:ext>
              </a:extLst>
            </p:cNvPr>
            <p:cNvSpPr txBox="1"/>
            <p:nvPr/>
          </p:nvSpPr>
          <p:spPr>
            <a:xfrm flipH="1">
              <a:off x="858425" y="1937210"/>
              <a:ext cx="24902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0000"/>
                  </a:solidFill>
                </a:rPr>
                <a:t>    Hoa nói cười rất to khi vào bệnh viện thăm ông bị ốm.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2023B9-4E56-DB40-8E0A-1A101A198A8F}"/>
                </a:ext>
              </a:extLst>
            </p:cNvPr>
            <p:cNvGrpSpPr/>
            <p:nvPr/>
          </p:nvGrpSpPr>
          <p:grpSpPr>
            <a:xfrm>
              <a:off x="838703" y="1904914"/>
              <a:ext cx="408621" cy="523220"/>
              <a:chOff x="5224655" y="-1003845"/>
              <a:chExt cx="408621" cy="52322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F57D28-DB51-9441-859E-A37A7C3324B3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D5FF66-0B24-9945-861F-47E7DD0F24AF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179E1-62B6-574A-A2EF-AB07D27A2A8C}"/>
              </a:ext>
            </a:extLst>
          </p:cNvPr>
          <p:cNvGrpSpPr/>
          <p:nvPr/>
        </p:nvGrpSpPr>
        <p:grpSpPr>
          <a:xfrm>
            <a:off x="5278136" y="1134867"/>
            <a:ext cx="3873671" cy="3130856"/>
            <a:chOff x="5466528" y="1304869"/>
            <a:chExt cx="3873671" cy="31308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243392-48F9-9A4D-B426-EA0D12D29721}"/>
                </a:ext>
              </a:extLst>
            </p:cNvPr>
            <p:cNvGrpSpPr/>
            <p:nvPr/>
          </p:nvGrpSpPr>
          <p:grpSpPr>
            <a:xfrm>
              <a:off x="5466528" y="1304869"/>
              <a:ext cx="3873671" cy="3130856"/>
              <a:chOff x="241986" y="1155917"/>
              <a:chExt cx="5611499" cy="453543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7F423F6-6168-3543-B22A-508FBC7DA7E2}"/>
                  </a:ext>
                </a:extLst>
              </p:cNvPr>
              <p:cNvSpPr/>
              <p:nvPr/>
            </p:nvSpPr>
            <p:spPr>
              <a:xfrm>
                <a:off x="241986" y="1155917"/>
                <a:ext cx="5611499" cy="4535438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solidFill>
                <a:srgbClr val="E4B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3AF9991-4E34-F44A-89E5-BBD5E8F55DD0}"/>
                  </a:ext>
                </a:extLst>
              </p:cNvPr>
              <p:cNvSpPr/>
              <p:nvPr/>
            </p:nvSpPr>
            <p:spPr>
              <a:xfrm>
                <a:off x="497053" y="1362073"/>
                <a:ext cx="5101363" cy="4123125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D049B9-8733-1D45-9F5A-7EC4E70722E8}"/>
                </a:ext>
              </a:extLst>
            </p:cNvPr>
            <p:cNvSpPr txBox="1"/>
            <p:nvPr/>
          </p:nvSpPr>
          <p:spPr>
            <a:xfrm flipH="1">
              <a:off x="5975204" y="2177467"/>
              <a:ext cx="2944872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Lan và mẹ xếp hàng mua vé vào tham quan khu di tích lịch sử.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481DA7D-3641-A644-B16F-3E7714517BDF}"/>
                </a:ext>
              </a:extLst>
            </p:cNvPr>
            <p:cNvGrpSpPr/>
            <p:nvPr/>
          </p:nvGrpSpPr>
          <p:grpSpPr>
            <a:xfrm>
              <a:off x="6208939" y="2146798"/>
              <a:ext cx="396116" cy="523220"/>
              <a:chOff x="5224655" y="-1003845"/>
              <a:chExt cx="421685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1671C9C-41F6-574D-A5F4-F35C6225EF8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9D468D-46DE-3642-8164-CFD2B6B74BE5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B332EE-DD65-BB4A-99E5-D2A66B9A4CAA}"/>
              </a:ext>
            </a:extLst>
          </p:cNvPr>
          <p:cNvGrpSpPr/>
          <p:nvPr/>
        </p:nvGrpSpPr>
        <p:grpSpPr>
          <a:xfrm>
            <a:off x="7604744" y="3758186"/>
            <a:ext cx="4137203" cy="3099814"/>
            <a:chOff x="7970784" y="3208694"/>
            <a:chExt cx="3894745" cy="3099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08D7EE-F941-C540-95CF-5E893038E61F}"/>
                </a:ext>
              </a:extLst>
            </p:cNvPr>
            <p:cNvGrpSpPr/>
            <p:nvPr/>
          </p:nvGrpSpPr>
          <p:grpSpPr>
            <a:xfrm>
              <a:off x="7970784" y="3208694"/>
              <a:ext cx="3894745" cy="3099814"/>
              <a:chOff x="2171759" y="4162348"/>
              <a:chExt cx="4817806" cy="230411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6D27818-C15C-8840-89FB-8A3FA47DFCA1}"/>
                  </a:ext>
                </a:extLst>
              </p:cNvPr>
              <p:cNvSpPr/>
              <p:nvPr/>
            </p:nvSpPr>
            <p:spPr>
              <a:xfrm>
                <a:off x="2171759" y="4162348"/>
                <a:ext cx="4817806" cy="2304116"/>
              </a:xfrm>
              <a:prstGeom prst="ellipse">
                <a:avLst/>
              </a:prstGeom>
              <a:solidFill>
                <a:srgbClr val="FDE084">
                  <a:alpha val="87000"/>
                </a:srgbClr>
              </a:solidFill>
              <a:ln>
                <a:solidFill>
                  <a:srgbClr val="FDE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B2454F3-8343-274F-A429-B8A6B48FE195}"/>
                  </a:ext>
                </a:extLst>
              </p:cNvPr>
              <p:cNvSpPr/>
              <p:nvPr/>
            </p:nvSpPr>
            <p:spPr>
              <a:xfrm>
                <a:off x="2268171" y="4257251"/>
                <a:ext cx="4616948" cy="209465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A2EC06-1791-2D42-934D-1E8CDA1A85C1}"/>
                </a:ext>
              </a:extLst>
            </p:cNvPr>
            <p:cNvSpPr txBox="1"/>
            <p:nvPr/>
          </p:nvSpPr>
          <p:spPr>
            <a:xfrm flipH="1">
              <a:off x="8143150" y="3918775"/>
              <a:ext cx="3477247" cy="186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  Trong rạp xiếc, một đám học sinh liên tục đứng lên, ngồi xuống và nói cười rất thoải mái.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131A29-FBBC-684A-A83F-E44E9D858726}"/>
                </a:ext>
              </a:extLst>
            </p:cNvPr>
            <p:cNvGrpSpPr/>
            <p:nvPr/>
          </p:nvGrpSpPr>
          <p:grpSpPr>
            <a:xfrm>
              <a:off x="8459285" y="3818766"/>
              <a:ext cx="416448" cy="523220"/>
              <a:chOff x="5275011" y="-1049110"/>
              <a:chExt cx="349791" cy="52322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F0C774-2612-F942-A133-5F8268438800}"/>
                  </a:ext>
                </a:extLst>
              </p:cNvPr>
              <p:cNvSpPr/>
              <p:nvPr/>
            </p:nvSpPr>
            <p:spPr>
              <a:xfrm rot="2723604">
                <a:off x="5245596" y="-944837"/>
                <a:ext cx="408621" cy="34979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45284B-B3DF-C746-B86F-566FD434C563}"/>
                  </a:ext>
                </a:extLst>
              </p:cNvPr>
              <p:cNvSpPr txBox="1"/>
              <p:nvPr/>
            </p:nvSpPr>
            <p:spPr>
              <a:xfrm>
                <a:off x="5287295" y="-1049110"/>
                <a:ext cx="3234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4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FF8182-0282-9047-960D-88FE4735CB38}"/>
              </a:ext>
            </a:extLst>
          </p:cNvPr>
          <p:cNvGrpSpPr/>
          <p:nvPr/>
        </p:nvGrpSpPr>
        <p:grpSpPr>
          <a:xfrm>
            <a:off x="1813112" y="3586664"/>
            <a:ext cx="5380746" cy="3315903"/>
            <a:chOff x="2434416" y="3208694"/>
            <a:chExt cx="4496735" cy="35797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70F105-9FCE-154D-838A-BDC942E4CC25}"/>
                </a:ext>
              </a:extLst>
            </p:cNvPr>
            <p:cNvGrpSpPr/>
            <p:nvPr/>
          </p:nvGrpSpPr>
          <p:grpSpPr>
            <a:xfrm>
              <a:off x="2434416" y="3208694"/>
              <a:ext cx="4496735" cy="3579703"/>
              <a:chOff x="6057636" y="3282842"/>
              <a:chExt cx="3995442" cy="3175000"/>
            </a:xfrm>
          </p:grpSpPr>
          <p:sp>
            <p:nvSpPr>
              <p:cNvPr id="27" name="Regular Pentagon 26">
                <a:extLst>
                  <a:ext uri="{FF2B5EF4-FFF2-40B4-BE49-F238E27FC236}">
                    <a16:creationId xmlns:a16="http://schemas.microsoft.com/office/drawing/2014/main" id="{748CB412-8E93-0042-98C4-D6FA273FBB25}"/>
                  </a:ext>
                </a:extLst>
              </p:cNvPr>
              <p:cNvSpPr/>
              <p:nvPr/>
            </p:nvSpPr>
            <p:spPr>
              <a:xfrm>
                <a:off x="6057636" y="3282842"/>
                <a:ext cx="3995442" cy="3175000"/>
              </a:xfrm>
              <a:prstGeom prst="pentagon">
                <a:avLst/>
              </a:prstGeom>
              <a:solidFill>
                <a:srgbClr val="F6B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8" name="Regular Pentagon 27">
                <a:extLst>
                  <a:ext uri="{FF2B5EF4-FFF2-40B4-BE49-F238E27FC236}">
                    <a16:creationId xmlns:a16="http://schemas.microsoft.com/office/drawing/2014/main" id="{DA6CD9FF-3968-2744-BFF7-123B5F4C5AE8}"/>
                  </a:ext>
                </a:extLst>
              </p:cNvPr>
              <p:cNvSpPr/>
              <p:nvPr/>
            </p:nvSpPr>
            <p:spPr>
              <a:xfrm>
                <a:off x="6239247" y="3464729"/>
                <a:ext cx="3632220" cy="2886364"/>
              </a:xfrm>
              <a:prstGeom prst="pentagon">
                <a:avLst/>
              </a:pr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1275E68-3CF6-ED42-9646-3FAED18ED38E}"/>
                </a:ext>
              </a:extLst>
            </p:cNvPr>
            <p:cNvSpPr txBox="1"/>
            <p:nvPr/>
          </p:nvSpPr>
          <p:spPr>
            <a:xfrm flipH="1">
              <a:off x="2868423" y="4190867"/>
              <a:ext cx="3628720" cy="2267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Hải và các bạn luôn đi đúng phần đường cho người đi bộ và nhắc nhở nhau không tụ tập dưới lòng đường.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AC27669-5C90-AA47-A5E5-AD0FE8C47BBB}"/>
                </a:ext>
              </a:extLst>
            </p:cNvPr>
            <p:cNvGrpSpPr/>
            <p:nvPr/>
          </p:nvGrpSpPr>
          <p:grpSpPr>
            <a:xfrm>
              <a:off x="3117004" y="4160434"/>
              <a:ext cx="396116" cy="523220"/>
              <a:chOff x="5224655" y="-1003845"/>
              <a:chExt cx="421685" cy="52322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A5675CB-14D4-0747-B860-819D0F3A7C1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A77A2C-0A4F-7B4F-9088-5A93B39E32D9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pic>
        <p:nvPicPr>
          <p:cNvPr id="307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28" y="2800822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60679982-ABCE-2F40-B060-219A8820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467734" y="3499121"/>
            <a:ext cx="818220" cy="9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573FCC8F-A43D-8E41-8EA0-CBEF0898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25" y="5660501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id="{970B1A87-0841-5743-984D-AA2FA21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11153803" y="5694151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848624-6C81-F844-89CB-9DC2C66BB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5" y="1480882"/>
            <a:ext cx="7128970" cy="416135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0292B-3783-B043-BC11-F43F4FB2AD9F}"/>
              </a:ext>
            </a:extLst>
          </p:cNvPr>
          <p:cNvGrpSpPr/>
          <p:nvPr/>
        </p:nvGrpSpPr>
        <p:grpSpPr>
          <a:xfrm>
            <a:off x="385644" y="5796411"/>
            <a:ext cx="6862812" cy="589836"/>
            <a:chOff x="2532238" y="5835768"/>
            <a:chExt cx="6956902" cy="5542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74F707-2748-4246-9511-2C38FBDA0F5F}"/>
                </a:ext>
              </a:extLst>
            </p:cNvPr>
            <p:cNvSpPr txBox="1"/>
            <p:nvPr/>
          </p:nvSpPr>
          <p:spPr>
            <a:xfrm>
              <a:off x="3111497" y="5866764"/>
              <a:ext cx="63776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Trên ô tô, em không biết vứt rác ở đâu.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6" name="Round Diagonal Corner Rectangle 15"/>
          <p:cNvSpPr/>
          <p:nvPr/>
        </p:nvSpPr>
        <p:spPr>
          <a:xfrm>
            <a:off x="7762875" y="3469099"/>
            <a:ext cx="4062646" cy="291714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vứt, không được vứt ra ngoài cửa sổ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5" b="91860" l="3140" r="97791">
                        <a14:foregroundMark x1="35116" y1="56395" x2="35116" y2="56395"/>
                        <a14:foregroundMark x1="56628" y1="45814" x2="56628" y2="45814"/>
                        <a14:foregroundMark x1="48256" y1="55233" x2="50233" y2="54884"/>
                        <a14:foregroundMark x1="28605" y1="52093" x2="43140" y2="60465"/>
                        <a14:foregroundMark x1="44767" y1="60581" x2="57907" y2="52209"/>
                        <a14:foregroundMark x1="55000" y1="52791" x2="51977" y2="43140"/>
                        <a14:foregroundMark x1="60349" y1="43953" x2="60349" y2="43953"/>
                        <a14:foregroundMark x1="58953" y1="39651" x2="58953" y2="39651"/>
                        <a14:foregroundMark x1="58953" y1="39651" x2="58953" y2="39651"/>
                        <a14:foregroundMark x1="58953" y1="39651" x2="52209" y2="54419"/>
                        <a14:foregroundMark x1="43721" y1="48023" x2="43721" y2="48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38">
            <a:off x="9669324" y="1710034"/>
            <a:ext cx="2512281" cy="251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E955E-DF54-3743-AF23-311EDC63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9" y="1545659"/>
            <a:ext cx="6457712" cy="37186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2942D5-A276-E649-BBA1-F2CC8F73859C}"/>
              </a:ext>
            </a:extLst>
          </p:cNvPr>
          <p:cNvGrpSpPr/>
          <p:nvPr/>
        </p:nvGrpSpPr>
        <p:grpSpPr>
          <a:xfrm>
            <a:off x="234079" y="5279508"/>
            <a:ext cx="6662022" cy="985103"/>
            <a:chOff x="2331070" y="5835768"/>
            <a:chExt cx="6662022" cy="9851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2AA7F2-D4B0-B749-8962-ADC8F8BD06C1}"/>
                </a:ext>
              </a:extLst>
            </p:cNvPr>
            <p:cNvSpPr txBox="1"/>
            <p:nvPr/>
          </p:nvSpPr>
          <p:spPr>
            <a:xfrm>
              <a:off x="2745514" y="5866764"/>
              <a:ext cx="6247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Bạn Hà đang ngồi đọc sách trong thư viện,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em </a:t>
              </a:r>
              <a:r>
                <a:rPr lang="vi-VN" sz="2800" i="1" dirty="0">
                  <a:solidFill>
                    <a:srgbClr val="002060"/>
                  </a:solidFill>
                </a:rPr>
                <a:t>có chuyện muốn nói với bạn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Round Diagonal Corner Rectangle 13"/>
          <p:cNvSpPr/>
          <p:nvPr/>
        </p:nvSpPr>
        <p:spPr>
          <a:xfrm>
            <a:off x="8111873" y="3469099"/>
            <a:ext cx="3713648" cy="3076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669" y="2360134"/>
            <a:ext cx="1136682" cy="17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F257F-4D85-964A-8E46-CA9B1965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8" y="1420745"/>
            <a:ext cx="6439596" cy="37508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F9B5C5-3CB1-6C4C-93DC-5D726921DC40}"/>
              </a:ext>
            </a:extLst>
          </p:cNvPr>
          <p:cNvGrpSpPr/>
          <p:nvPr/>
        </p:nvGrpSpPr>
        <p:grpSpPr>
          <a:xfrm>
            <a:off x="226201" y="5288859"/>
            <a:ext cx="7115175" cy="1434279"/>
            <a:chOff x="1683534" y="5817480"/>
            <a:chExt cx="7115175" cy="1434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7EE19E-D8E5-7544-BB37-DC86A0901CEE}"/>
                </a:ext>
              </a:extLst>
            </p:cNvPr>
            <p:cNvSpPr txBox="1"/>
            <p:nvPr/>
          </p:nvSpPr>
          <p:spPr>
            <a:xfrm>
              <a:off x="1683534" y="5866764"/>
              <a:ext cx="711517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solidFill>
                    <a:srgbClr val="002060"/>
                  </a:solidFill>
                </a:rPr>
                <a:t>         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Trong </a:t>
              </a:r>
              <a:r>
                <a:rPr lang="vi-VN" sz="2800" i="1" dirty="0">
                  <a:solidFill>
                    <a:srgbClr val="002060"/>
                  </a:solidFill>
                </a:rPr>
                <a:t>rạp chiếu phim, bạn Long ngồi cạnh em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nói </a:t>
              </a:r>
              <a:r>
                <a:rPr lang="vi-VN" sz="2800" i="1" dirty="0">
                  <a:solidFill>
                    <a:srgbClr val="002060"/>
                  </a:solidFill>
                </a:rPr>
                <a:t>chuyện rất to làm ảnh hưởng đến người xung quanh.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FA00BD-EC43-594B-AC5C-A554B00BD3CA}"/>
                </a:ext>
              </a:extLst>
            </p:cNvPr>
            <p:cNvGrpSpPr/>
            <p:nvPr/>
          </p:nvGrpSpPr>
          <p:grpSpPr>
            <a:xfrm>
              <a:off x="2093326" y="5817480"/>
              <a:ext cx="408621" cy="523220"/>
              <a:chOff x="4785743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9440A0B-7FE0-2147-A969-2009810A97E9}"/>
                  </a:ext>
                </a:extLst>
              </p:cNvPr>
              <p:cNvSpPr/>
              <p:nvPr/>
            </p:nvSpPr>
            <p:spPr>
              <a:xfrm rot="2723604">
                <a:off x="4785743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12FA91-63FB-FC4C-A63A-1073D5C527B7}"/>
                  </a:ext>
                </a:extLst>
              </p:cNvPr>
              <p:cNvSpPr txBox="1"/>
              <p:nvPr/>
            </p:nvSpPr>
            <p:spPr>
              <a:xfrm>
                <a:off x="4797532" y="-102213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Round Diagonal Corner Rectangle 13"/>
          <p:cNvSpPr/>
          <p:nvPr/>
        </p:nvSpPr>
        <p:spPr>
          <a:xfrm>
            <a:off x="7800975" y="3495675"/>
            <a:ext cx="4024546" cy="304950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nhở Long nên nói nhỏ lại để không làm ảnh hưởng đến người khác đang xem phim.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64" y="2164403"/>
            <a:ext cx="1136682" cy="17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1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76D63-1886-5E49-AA4E-E7AAC3B6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6" y="1632026"/>
            <a:ext cx="6068531" cy="36741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830674-12C1-8C4A-B6C2-88BECA4ADF94}"/>
              </a:ext>
            </a:extLst>
          </p:cNvPr>
          <p:cNvGrpSpPr/>
          <p:nvPr/>
        </p:nvGrpSpPr>
        <p:grpSpPr>
          <a:xfrm>
            <a:off x="277607" y="5381362"/>
            <a:ext cx="6369460" cy="1434279"/>
            <a:chOff x="1926816" y="5817480"/>
            <a:chExt cx="6369460" cy="1434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D4DFB9-AA6D-2F45-AB6B-DA18B3B28EB5}"/>
                </a:ext>
              </a:extLst>
            </p:cNvPr>
            <p:cNvSpPr txBox="1"/>
            <p:nvPr/>
          </p:nvSpPr>
          <p:spPr>
            <a:xfrm>
              <a:off x="1926816" y="5866764"/>
              <a:ext cx="63694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solidFill>
                    <a:srgbClr val="002060"/>
                  </a:solidFill>
                </a:rPr>
                <a:t>    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Em </a:t>
              </a:r>
              <a:r>
                <a:rPr lang="vi-VN" sz="2800" i="1" dirty="0">
                  <a:solidFill>
                    <a:srgbClr val="002060"/>
                  </a:solidFill>
                </a:rPr>
                <a:t>và mẹ cùng đi siêu thị, khi đến chỗ tính tiền </a:t>
              </a:r>
              <a:r>
                <a:rPr lang="vi-VN" sz="2800" i="1" dirty="0" smtClean="0">
                  <a:solidFill>
                    <a:srgbClr val="002060"/>
                  </a:solidFill>
                </a:rPr>
                <a:t>có </a:t>
              </a:r>
              <a:r>
                <a:rPr lang="vi-VN" sz="2800" i="1" dirty="0">
                  <a:solidFill>
                    <a:srgbClr val="002060"/>
                  </a:solidFill>
                </a:rPr>
                <a:t>rất đông người xếp hàng chờ.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A5F09-B78F-AD49-AA26-1CADE7C9F654}"/>
                </a:ext>
              </a:extLst>
            </p:cNvPr>
            <p:cNvGrpSpPr/>
            <p:nvPr/>
          </p:nvGrpSpPr>
          <p:grpSpPr>
            <a:xfrm>
              <a:off x="2011438" y="5817480"/>
              <a:ext cx="408621" cy="523220"/>
              <a:chOff x="4703855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CC5D81E-D692-954C-BC48-93C3CE8FE5D5}"/>
                  </a:ext>
                </a:extLst>
              </p:cNvPr>
              <p:cNvSpPr/>
              <p:nvPr/>
            </p:nvSpPr>
            <p:spPr>
              <a:xfrm rot="2723604">
                <a:off x="47038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34B928-2530-5F49-AA8B-263644E0CBAD}"/>
                  </a:ext>
                </a:extLst>
              </p:cNvPr>
              <p:cNvSpPr txBox="1"/>
              <p:nvPr/>
            </p:nvSpPr>
            <p:spPr>
              <a:xfrm>
                <a:off x="4715644" y="-102213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4</a:t>
                </a: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689730" cy="6244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96120" y="537230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xử lí các tình huống sau?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Round Diagonal Corner Rectangle 13"/>
          <p:cNvSpPr/>
          <p:nvPr/>
        </p:nvSpPr>
        <p:spPr>
          <a:xfrm>
            <a:off x="7469204" y="3469099"/>
            <a:ext cx="4356317" cy="3076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chờ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tiền, không chen lấn lên trước.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5" b="91860" l="3140" r="97791">
                        <a14:foregroundMark x1="35116" y1="56395" x2="35116" y2="56395"/>
                        <a14:foregroundMark x1="56628" y1="45814" x2="56628" y2="45814"/>
                        <a14:foregroundMark x1="48256" y1="55233" x2="50233" y2="54884"/>
                        <a14:foregroundMark x1="28605" y1="52093" x2="43140" y2="60465"/>
                        <a14:foregroundMark x1="44767" y1="60581" x2="57907" y2="52209"/>
                        <a14:foregroundMark x1="55000" y1="52791" x2="51977" y2="43140"/>
                        <a14:foregroundMark x1="60349" y1="43953" x2="60349" y2="43953"/>
                        <a14:foregroundMark x1="58953" y1="39651" x2="58953" y2="39651"/>
                        <a14:foregroundMark x1="58953" y1="39651" x2="58953" y2="39651"/>
                        <a14:foregroundMark x1="58953" y1="39651" x2="52209" y2="54419"/>
                        <a14:foregroundMark x1="43721" y1="48023" x2="43721" y2="48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38">
            <a:off x="9621599" y="1960012"/>
            <a:ext cx="2512281" cy="251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1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BF37EB-E903-6F4C-BE81-108FE2DE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66" y="1317859"/>
            <a:ext cx="5727032" cy="40461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6"/>
            <a:ext cx="709952" cy="5734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859332" y="485391"/>
            <a:ext cx="7829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 ra lời khuyên cho bạn: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0292B-3783-B043-BC11-F43F4FB2AD9F}"/>
              </a:ext>
            </a:extLst>
          </p:cNvPr>
          <p:cNvGrpSpPr/>
          <p:nvPr/>
        </p:nvGrpSpPr>
        <p:grpSpPr>
          <a:xfrm>
            <a:off x="4486377" y="5786630"/>
            <a:ext cx="7990574" cy="554216"/>
            <a:chOff x="2532238" y="5835768"/>
            <a:chExt cx="7990574" cy="5542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74F707-2748-4246-9511-2C38FBDA0F5F}"/>
                </a:ext>
              </a:extLst>
            </p:cNvPr>
            <p:cNvSpPr txBox="1"/>
            <p:nvPr/>
          </p:nvSpPr>
          <p:spPr>
            <a:xfrm>
              <a:off x="2693412" y="5866764"/>
              <a:ext cx="782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Huy cùng các bạn đá bóng dưới lòng đường.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498602" y="1434164"/>
            <a:ext cx="5353558" cy="2916455"/>
          </a:xfrm>
          <a:prstGeom prst="cloudCallout">
            <a:avLst>
              <a:gd name="adj1" fmla="val -24603"/>
              <a:gd name="adj2" fmla="val 51850"/>
            </a:avLst>
          </a:prstGeom>
          <a:gradFill flip="none" rotWithShape="1">
            <a:gsLst>
              <a:gs pos="0">
                <a:srgbClr val="FA6500">
                  <a:tint val="66000"/>
                  <a:satMod val="160000"/>
                </a:srgbClr>
              </a:gs>
              <a:gs pos="50000">
                <a:srgbClr val="FA6500">
                  <a:tint val="44500"/>
                  <a:satMod val="160000"/>
                </a:srgbClr>
              </a:gs>
              <a:gs pos="100000">
                <a:srgbClr val="FA65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95556" l="12444" r="92000">
                        <a14:foregroundMark x1="48444" y1="52444" x2="48444" y2="52444"/>
                        <a14:foregroundMark x1="52444" y1="60444" x2="52444" y2="60444"/>
                        <a14:foregroundMark x1="18222" y1="50222" x2="33778" y2="54667"/>
                        <a14:foregroundMark x1="33778" y1="54667" x2="42667" y2="44444"/>
                        <a14:foregroundMark x1="49778" y1="44444" x2="57778" y2="48444"/>
                        <a14:foregroundMark x1="43111" y1="48000" x2="40444" y2="62667"/>
                        <a14:foregroundMark x1="39111" y1="90222" x2="51556" y2="88444"/>
                        <a14:foregroundMark x1="46222" y1="80000" x2="48444" y2="90667"/>
                        <a14:foregroundMark x1="58667" y1="81333" x2="64889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594" y="3927345"/>
            <a:ext cx="2930655" cy="29306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84733" y="1852606"/>
            <a:ext cx="3715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Khuyên </a:t>
            </a:r>
            <a:r>
              <a:rPr lang="vi-VN" sz="2400" dirty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và các bạn nên ra sân bóng để đá, đá bóng ở lòng đường sẽ làm cảm trở phương tiện giao thông, còn dễ gây tai nạn.</a:t>
            </a:r>
            <a:endParaRPr lang="en-US" sz="2400" dirty="0">
              <a:solidFill>
                <a:srgbClr val="0E09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A2942D5-A276-E649-BBA1-F2CC8F73859C}"/>
              </a:ext>
            </a:extLst>
          </p:cNvPr>
          <p:cNvGrpSpPr/>
          <p:nvPr/>
        </p:nvGrpSpPr>
        <p:grpSpPr>
          <a:xfrm>
            <a:off x="311452" y="5909260"/>
            <a:ext cx="7095759" cy="554216"/>
            <a:chOff x="2331070" y="5835768"/>
            <a:chExt cx="7095759" cy="5542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2AA7F2-D4B0-B749-8962-ADC8F8BD06C1}"/>
                </a:ext>
              </a:extLst>
            </p:cNvPr>
            <p:cNvSpPr txBox="1"/>
            <p:nvPr/>
          </p:nvSpPr>
          <p:spPr>
            <a:xfrm>
              <a:off x="2855798" y="5866764"/>
              <a:ext cx="6571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</a:rPr>
                <a:t>Lan và Ngọc ném vỏ hộp sữa xuống hồ.</a:t>
              </a:r>
              <a:endParaRPr lang="en-VN" sz="28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6A6FBF-1492-4F45-882B-E1EDE3E6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4" y="1539244"/>
            <a:ext cx="5982270" cy="417888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037143" y="497506"/>
            <a:ext cx="709952" cy="5734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859332" y="485391"/>
            <a:ext cx="7829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 ra lời khuyên cho bạn: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54881" y="31711"/>
            <a:ext cx="2537744" cy="1108653"/>
            <a:chOff x="500062" y="2851475"/>
            <a:chExt cx="2816950" cy="12887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812818" cy="50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6984695" y="1539244"/>
            <a:ext cx="5132178" cy="2815273"/>
          </a:xfrm>
          <a:prstGeom prst="cloudCallout">
            <a:avLst>
              <a:gd name="adj1" fmla="val 32411"/>
              <a:gd name="adj2" fmla="val 5287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28" b="97630" l="14455" r="80332">
                        <a14:foregroundMark x1="42891" y1="27488" x2="49526" y2="27488"/>
                        <a14:foregroundMark x1="56398" y1="27962" x2="56398" y2="27962"/>
                        <a14:foregroundMark x1="45498" y1="41469" x2="52133" y2="41469"/>
                        <a14:foregroundMark x1="55213" y1="29384" x2="61848" y2="29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64" y="3964467"/>
            <a:ext cx="2961400" cy="2961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74032" y="2037157"/>
            <a:ext cx="37153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Khuyên </a:t>
            </a:r>
            <a:r>
              <a:rPr lang="vi-VN" sz="2600" dirty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và Ngọc không được vất rác xuống hồ như thế, như thế sẽ mất cảnh quan của </a:t>
            </a:r>
            <a:r>
              <a:rPr lang="vi-VN" sz="2600" dirty="0" smtClean="0">
                <a:solidFill>
                  <a:srgbClr val="0E09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hồ.</a:t>
            </a:r>
            <a:endParaRPr lang="en-US" sz="2600" dirty="0">
              <a:solidFill>
                <a:srgbClr val="0E09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600</Words>
  <Application>Microsoft Office PowerPoint</Application>
  <PresentationFormat>Widescreen</PresentationFormat>
  <Paragraphs>70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HP001 4 hàng</vt:lpstr>
      <vt:lpstr>Times New Roman</vt:lpstr>
      <vt:lpstr>华康少女文字W5(P)</vt:lpstr>
      <vt:lpstr>方正稚艺简体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DELL</cp:lastModifiedBy>
  <cp:revision>34</cp:revision>
  <dcterms:created xsi:type="dcterms:W3CDTF">2021-07-09T17:12:47Z</dcterms:created>
  <dcterms:modified xsi:type="dcterms:W3CDTF">2023-05-03T02:03:55Z</dcterms:modified>
</cp:coreProperties>
</file>