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13" r:id="rId2"/>
    <p:sldId id="408" r:id="rId3"/>
    <p:sldId id="409" r:id="rId4"/>
    <p:sldId id="412" r:id="rId5"/>
    <p:sldId id="358" r:id="rId6"/>
    <p:sldId id="361" r:id="rId7"/>
    <p:sldId id="362" r:id="rId8"/>
    <p:sldId id="360" r:id="rId9"/>
    <p:sldId id="363" r:id="rId10"/>
    <p:sldId id="365" r:id="rId11"/>
    <p:sldId id="366" r:id="rId12"/>
    <p:sldId id="372" r:id="rId13"/>
    <p:sldId id="370" r:id="rId14"/>
    <p:sldId id="368" r:id="rId15"/>
    <p:sldId id="283" r:id="rId16"/>
    <p:sldId id="286" r:id="rId17"/>
    <p:sldId id="407" r:id="rId18"/>
    <p:sldId id="287" r:id="rId19"/>
    <p:sldId id="381" r:id="rId20"/>
    <p:sldId id="382" r:id="rId21"/>
    <p:sldId id="383" r:id="rId22"/>
    <p:sldId id="291" r:id="rId23"/>
    <p:sldId id="335" r:id="rId24"/>
    <p:sldId id="336" r:id="rId25"/>
    <p:sldId id="292" r:id="rId26"/>
    <p:sldId id="293" r:id="rId27"/>
    <p:sldId id="349" r:id="rId28"/>
    <p:sldId id="341" r:id="rId29"/>
    <p:sldId id="348" r:id="rId30"/>
    <p:sldId id="342" r:id="rId31"/>
    <p:sldId id="401" r:id="rId32"/>
    <p:sldId id="404" r:id="rId33"/>
    <p:sldId id="351" r:id="rId34"/>
    <p:sldId id="297" r:id="rId35"/>
    <p:sldId id="388" r:id="rId36"/>
    <p:sldId id="389" r:id="rId37"/>
    <p:sldId id="391" r:id="rId38"/>
    <p:sldId id="393" r:id="rId39"/>
    <p:sldId id="289" r:id="rId40"/>
    <p:sldId id="395" r:id="rId41"/>
    <p:sldId id="396" r:id="rId42"/>
    <p:sldId id="392" r:id="rId43"/>
    <p:sldId id="400" r:id="rId44"/>
    <p:sldId id="379" r:id="rId45"/>
    <p:sldId id="385" r:id="rId46"/>
    <p:sldId id="278" r:id="rId47"/>
    <p:sldId id="280" r:id="rId48"/>
    <p:sldId id="279" r:id="rId49"/>
    <p:sldId id="27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howGuides="1">
      <p:cViewPr>
        <p:scale>
          <a:sx n="76" d="100"/>
          <a:sy n="76" d="100"/>
        </p:scale>
        <p:origin x="-1068" y="120"/>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50482-27D5-4882-B965-F10EDDB409A4}" type="datetimeFigureOut">
              <a:rPr lang="en-US" smtClean="0"/>
              <a:t>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CDCEA-8CFB-485E-A344-C8F5FD3BE693}" type="slidenum">
              <a:rPr lang="en-US" smtClean="0"/>
              <a:t>‹#›</a:t>
            </a:fld>
            <a:endParaRPr lang="en-US"/>
          </a:p>
        </p:txBody>
      </p:sp>
    </p:spTree>
    <p:extLst>
      <p:ext uri="{BB962C8B-B14F-4D97-AF65-F5344CB8AC3E}">
        <p14:creationId xmlns:p14="http://schemas.microsoft.com/office/powerpoint/2010/main" val="228196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dirty="0"/>
              <a:t> </a:t>
            </a:r>
            <a:r>
              <a:rPr lang="en-US" dirty="0" err="1"/>
              <a:t>quan</a:t>
            </a:r>
            <a:r>
              <a:rPr lang="en-US" baseline="0" dirty="0"/>
              <a:t> </a:t>
            </a:r>
            <a:r>
              <a:rPr lang="en-US" baseline="0" dirty="0" err="1"/>
              <a:t>sát</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hiện</a:t>
            </a:r>
            <a:r>
              <a:rPr lang="en-US" baseline="0" dirty="0"/>
              <a:t> slide </a:t>
            </a:r>
            <a:r>
              <a:rPr lang="en-US" baseline="0" dirty="0" err="1"/>
              <a:t>kết</a:t>
            </a:r>
            <a:r>
              <a:rPr lang="en-US" baseline="0" dirty="0"/>
              <a:t> </a:t>
            </a:r>
            <a:r>
              <a:rPr lang="en-US" baseline="0" dirty="0" err="1"/>
              <a:t>quả</a:t>
            </a:r>
            <a:r>
              <a:rPr lang="en-US" baseline="0" dirty="0"/>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6</a:t>
            </a:fld>
            <a:endParaRPr lang="en-US"/>
          </a:p>
        </p:txBody>
      </p:sp>
    </p:spTree>
    <p:extLst>
      <p:ext uri="{BB962C8B-B14F-4D97-AF65-F5344CB8AC3E}">
        <p14:creationId xmlns:p14="http://schemas.microsoft.com/office/powerpoint/2010/main" val="110675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Ép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dầu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trong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chế</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biến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thực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phẩm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chế</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biến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mỹ</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phẩm</a:t>
            </a:r>
            <a:r>
              <a:rPr lang="en-US" sz="1200" b="0" i="0" kern="1200" baseline="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32</a:t>
            </a:fld>
            <a:endParaRPr lang="en-US"/>
          </a:p>
        </p:txBody>
      </p:sp>
    </p:spTree>
    <p:extLst>
      <p:ext uri="{BB962C8B-B14F-4D97-AF65-F5344CB8AC3E}">
        <p14:creationId xmlns:p14="http://schemas.microsoft.com/office/powerpoint/2010/main" val="134727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Dùng</a:t>
            </a:r>
            <a:r>
              <a:rPr lang="en-US" baseline="0" dirty="0"/>
              <a:t> </a:t>
            </a:r>
            <a:r>
              <a:rPr lang="en-US" baseline="0" dirty="0" err="1"/>
              <a:t>để</a:t>
            </a:r>
            <a:r>
              <a:rPr lang="en-US" baseline="0" dirty="0"/>
              <a:t> </a:t>
            </a:r>
            <a:r>
              <a:rPr lang="en-US" baseline="0" dirty="0" err="1"/>
              <a:t>trang</a:t>
            </a:r>
            <a:r>
              <a:rPr lang="en-US" baseline="0" dirty="0"/>
              <a:t> </a:t>
            </a:r>
            <a:r>
              <a:rPr lang="en-US" baseline="0" dirty="0" err="1"/>
              <a:t>trí</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33</a:t>
            </a:fld>
            <a:endParaRPr lang="en-US"/>
          </a:p>
        </p:txBody>
      </p:sp>
    </p:spTree>
    <p:extLst>
      <p:ext uri="{BB962C8B-B14F-4D97-AF65-F5344CB8AC3E}">
        <p14:creationId xmlns:p14="http://schemas.microsoft.com/office/powerpoint/2010/main" val="91321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fld id="{7EF02B86-EB73-49DE-946F-F131DACC0C20}" type="slidenum">
              <a:rPr lang="en-US" sz="1200">
                <a:latin typeface="Arial" panose="020B0604020202020204" pitchFamily="34" charset="0"/>
              </a:rPr>
              <a:pPr algn="r"/>
              <a:t>34</a:t>
            </a:fld>
            <a:endParaRPr lang="en-US" sz="12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5250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36</a:t>
            </a:fld>
            <a:endParaRPr lang="en-US"/>
          </a:p>
        </p:txBody>
      </p:sp>
    </p:spTree>
    <p:extLst>
      <p:ext uri="{BB962C8B-B14F-4D97-AF65-F5344CB8AC3E}">
        <p14:creationId xmlns:p14="http://schemas.microsoft.com/office/powerpoint/2010/main" val="31954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E90ABC-19D4-41CD-A168-F8E978B30D5D}" type="slidenum">
              <a:rPr lang="en-US" altLang="en-US"/>
              <a:pPr/>
              <a:t>37</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latin typeface="Calibri" panose="020F0502020204030204" pitchFamily="34" charset="0"/>
            </a:endParaRPr>
          </a:p>
        </p:txBody>
      </p:sp>
    </p:spTree>
    <p:extLst>
      <p:ext uri="{BB962C8B-B14F-4D97-AF65-F5344CB8AC3E}">
        <p14:creationId xmlns:p14="http://schemas.microsoft.com/office/powerpoint/2010/main" val="175026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a:t>
            </a:r>
            <a:r>
              <a:rPr lang="en-US" dirty="0"/>
              <a:t> </a:t>
            </a:r>
            <a:r>
              <a:rPr lang="en-US" dirty="0" err="1"/>
              <a:t>cao</a:t>
            </a:r>
            <a:r>
              <a:rPr lang="en-US" dirty="0"/>
              <a:t>, </a:t>
            </a:r>
            <a:r>
              <a:rPr lang="en-US" dirty="0" err="1"/>
              <a:t>hạt</a:t>
            </a:r>
            <a:r>
              <a:rPr lang="en-US" baseline="0" dirty="0"/>
              <a:t> </a:t>
            </a:r>
            <a:r>
              <a:rPr lang="en-US" baseline="0" dirty="0" err="1"/>
              <a:t>dẻ</a:t>
            </a:r>
            <a:r>
              <a:rPr lang="en-US" baseline="0" dirty="0"/>
              <a:t>, </a:t>
            </a:r>
            <a:r>
              <a:rPr lang="en-US" baseline="0" dirty="0" err="1"/>
              <a:t>macca</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38</a:t>
            </a:fld>
            <a:endParaRPr lang="en-US"/>
          </a:p>
        </p:txBody>
      </p:sp>
    </p:spTree>
    <p:extLst>
      <p:ext uri="{BB962C8B-B14F-4D97-AF65-F5344CB8AC3E}">
        <p14:creationId xmlns:p14="http://schemas.microsoft.com/office/powerpoint/2010/main" val="187604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6B178-1665-470F-BCE0-BBE193D2F821}" type="slidenum">
              <a:rPr lang="en-US" smtClean="0"/>
              <a:pPr/>
              <a:t>39</a:t>
            </a:fld>
            <a:endParaRPr lang="en-US"/>
          </a:p>
        </p:txBody>
      </p:sp>
    </p:spTree>
    <p:extLst>
      <p:ext uri="{BB962C8B-B14F-4D97-AF65-F5344CB8AC3E}">
        <p14:creationId xmlns:p14="http://schemas.microsoft.com/office/powerpoint/2010/main" val="395036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Gây</a:t>
            </a:r>
            <a:r>
              <a:rPr lang="en-US" baseline="0" dirty="0"/>
              <a:t> </a:t>
            </a:r>
            <a:r>
              <a:rPr lang="en-US" baseline="0" dirty="0" err="1"/>
              <a:t>tê</a:t>
            </a:r>
            <a:r>
              <a:rPr lang="en-US" baseline="0" dirty="0"/>
              <a:t> </a:t>
            </a:r>
            <a:r>
              <a:rPr lang="en-US" baseline="0" dirty="0" err="1"/>
              <a:t>liệt</a:t>
            </a:r>
            <a:r>
              <a:rPr lang="en-US" baseline="0" dirty="0"/>
              <a:t> </a:t>
            </a:r>
            <a:r>
              <a:rPr lang="en-US" baseline="0" dirty="0" err="1"/>
              <a:t>thần</a:t>
            </a:r>
            <a:r>
              <a:rPr lang="en-US" baseline="0" dirty="0"/>
              <a:t> </a:t>
            </a:r>
            <a:r>
              <a:rPr lang="en-US" baseline="0" dirty="0" err="1"/>
              <a:t>kinh</a:t>
            </a:r>
            <a:r>
              <a:rPr lang="en-US" baseline="0" dirty="0"/>
              <a:t>, </a:t>
            </a:r>
            <a:r>
              <a:rPr lang="en-US" baseline="0" dirty="0" err="1"/>
              <a:t>gây</a:t>
            </a:r>
            <a:r>
              <a:rPr lang="en-US" baseline="0" dirty="0"/>
              <a:t> </a:t>
            </a:r>
            <a:r>
              <a:rPr lang="en-US" baseline="0" dirty="0" err="1"/>
              <a:t>tử</a:t>
            </a:r>
            <a:r>
              <a:rPr lang="en-US" baseline="0" dirty="0"/>
              <a:t> </a:t>
            </a:r>
            <a:r>
              <a:rPr lang="en-US" baseline="0" dirty="0" err="1"/>
              <a:t>vong</a:t>
            </a:r>
            <a:r>
              <a:rPr lang="en-US" baseline="0" dirty="0"/>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40</a:t>
            </a:fld>
            <a:endParaRPr lang="en-US"/>
          </a:p>
        </p:txBody>
      </p:sp>
    </p:spTree>
    <p:extLst>
      <p:ext uri="{BB962C8B-B14F-4D97-AF65-F5344CB8AC3E}">
        <p14:creationId xmlns:p14="http://schemas.microsoft.com/office/powerpoint/2010/main" val="1731493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42</a:t>
            </a:fld>
            <a:endParaRPr lang="en-US"/>
          </a:p>
        </p:txBody>
      </p:sp>
    </p:spTree>
    <p:extLst>
      <p:ext uri="{BB962C8B-B14F-4D97-AF65-F5344CB8AC3E}">
        <p14:creationId xmlns:p14="http://schemas.microsoft.com/office/powerpoint/2010/main" val="339120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baseline="0" dirty="0"/>
              <a:t> </a:t>
            </a:r>
            <a:r>
              <a:rPr lang="en-US" baseline="0" dirty="0" err="1"/>
              <a:t>đọc</a:t>
            </a:r>
            <a:endParaRPr lang="en-US" dirty="0"/>
          </a:p>
        </p:txBody>
      </p:sp>
      <p:sp>
        <p:nvSpPr>
          <p:cNvPr id="4" name="Slide Number Placeholder 3"/>
          <p:cNvSpPr>
            <a:spLocks noGrp="1"/>
          </p:cNvSpPr>
          <p:nvPr>
            <p:ph type="sldNum" sz="quarter" idx="10"/>
          </p:nvPr>
        </p:nvSpPr>
        <p:spPr/>
        <p:txBody>
          <a:bodyPr/>
          <a:lstStyle/>
          <a:p>
            <a:pPr>
              <a:defRPr/>
            </a:pPr>
            <a:fld id="{3CD32F68-147E-4285-8B52-3A993600213B}" type="slidenum">
              <a:rPr lang="en-US" smtClean="0"/>
              <a:pPr>
                <a:defRPr/>
              </a:pPr>
              <a:t>44</a:t>
            </a:fld>
            <a:endParaRPr lang="en-US"/>
          </a:p>
        </p:txBody>
      </p:sp>
    </p:spTree>
    <p:extLst>
      <p:ext uri="{BB962C8B-B14F-4D97-AF65-F5344CB8AC3E}">
        <p14:creationId xmlns:p14="http://schemas.microsoft.com/office/powerpoint/2010/main" val="397927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49027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45</a:t>
            </a:fld>
            <a:endParaRPr lang="en-US"/>
          </a:p>
        </p:txBody>
      </p:sp>
    </p:spTree>
    <p:extLst>
      <p:ext uri="{BB962C8B-B14F-4D97-AF65-F5344CB8AC3E}">
        <p14:creationId xmlns:p14="http://schemas.microsoft.com/office/powerpoint/2010/main" val="109061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Quýt đường được trồng nhiều ở làng Long Trị và vài nơi khác.</a:t>
            </a:r>
          </a:p>
          <a:p>
            <a:r>
              <a:rPr lang="vi-VN" sz="1200" b="0" i="0" kern="1200" dirty="0">
                <a:solidFill>
                  <a:schemeClr val="tx1"/>
                </a:solidFill>
                <a:effectLst/>
                <a:latin typeface="+mn-lt"/>
                <a:ea typeface="+mn-ea"/>
                <a:cs typeface="+mn-cs"/>
              </a:rPr>
              <a:t>Quýt đường Trà Vinh trái to, màu vàng ươm, vỏ láng bóng và có vị ngọt thanh ít có loại quýt nào sánh bằng.</a:t>
            </a:r>
          </a:p>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46</a:t>
            </a:fld>
            <a:endParaRPr lang="en-US"/>
          </a:p>
        </p:txBody>
      </p:sp>
    </p:spTree>
    <p:extLst>
      <p:ext uri="{BB962C8B-B14F-4D97-AF65-F5344CB8AC3E}">
        <p14:creationId xmlns:p14="http://schemas.microsoft.com/office/powerpoint/2010/main" val="3789055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Tại Phố Hiến có nhiều giống nhãn khác nhau, và dựa vào màu sắc, hương vị của quả nhãn mà nhân dân đặt tên các loại nhãn: nhãn nước, nhãn cùi, nhãn gỗ, nhãn hoa nhài, nhãn đường, nhãn trắng, nhãn cùi dừa, nhãn hành, nhãn đường phèn... Nhưng tất cả chỉ có loại nhãn đường phèn (nhãn lồng) nay lai tạo thành nhãn Hương Chi là ngon nhất.</a:t>
            </a:r>
            <a:endParaRPr lang="en-GB" b="1" dirty="0"/>
          </a:p>
        </p:txBody>
      </p:sp>
      <p:sp>
        <p:nvSpPr>
          <p:cNvPr id="4" name="Slide Number Placeholder 3"/>
          <p:cNvSpPr>
            <a:spLocks noGrp="1"/>
          </p:cNvSpPr>
          <p:nvPr>
            <p:ph type="sldNum" sz="quarter" idx="10"/>
          </p:nvPr>
        </p:nvSpPr>
        <p:spPr/>
        <p:txBody>
          <a:bodyPr/>
          <a:lstStyle/>
          <a:p>
            <a:fld id="{350CDCEA-8CFB-485E-A344-C8F5FD3BE693}" type="slidenum">
              <a:rPr lang="en-US" smtClean="0"/>
              <a:t>47</a:t>
            </a:fld>
            <a:endParaRPr lang="en-US"/>
          </a:p>
        </p:txBody>
      </p:sp>
    </p:spTree>
    <p:extLst>
      <p:ext uri="{BB962C8B-B14F-4D97-AF65-F5344CB8AC3E}">
        <p14:creationId xmlns:p14="http://schemas.microsoft.com/office/powerpoint/2010/main" val="100357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0807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2031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Học</a:t>
            </a:r>
            <a:r>
              <a:rPr lang="en-US" dirty="0"/>
              <a:t> </a:t>
            </a:r>
            <a:r>
              <a:rPr lang="en-US" dirty="0" err="1"/>
              <a:t>sinh</a:t>
            </a:r>
            <a:r>
              <a:rPr lang="en-US" dirty="0"/>
              <a:t> </a:t>
            </a:r>
            <a:r>
              <a:rPr lang="en-US" dirty="0" err="1"/>
              <a:t>nêu</a:t>
            </a:r>
            <a:r>
              <a:rPr lang="en-US" baseline="0" dirty="0"/>
              <a:t> </a:t>
            </a:r>
            <a:r>
              <a:rPr lang="en-US" baseline="0" dirty="0" err="1"/>
              <a:t>miệng</a:t>
            </a:r>
            <a:r>
              <a:rPr lang="en-US" baseline="0" dirty="0"/>
              <a:t> </a:t>
            </a:r>
            <a:r>
              <a:rPr lang="en-US" baseline="0" dirty="0" err="1"/>
              <a:t>trước</a:t>
            </a:r>
            <a:r>
              <a:rPr lang="en-US" baseline="0" dirty="0"/>
              <a:t>, </a:t>
            </a:r>
            <a:r>
              <a:rPr lang="en-US" baseline="0" dirty="0" err="1"/>
              <a:t>mở</a:t>
            </a:r>
            <a:r>
              <a:rPr lang="en-US" baseline="0" dirty="0"/>
              <a:t> slide.</a:t>
            </a:r>
            <a:endParaRPr lang="en-GB" dirty="0"/>
          </a:p>
          <a:p>
            <a:endParaRPr lang="en-US" dirty="0"/>
          </a:p>
        </p:txBody>
      </p:sp>
    </p:spTree>
    <p:extLst>
      <p:ext uri="{BB962C8B-B14F-4D97-AF65-F5344CB8AC3E}">
        <p14:creationId xmlns:p14="http://schemas.microsoft.com/office/powerpoint/2010/main" val="74834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hs</a:t>
            </a:r>
            <a:r>
              <a:rPr lang="en-US" dirty="0"/>
              <a:t> </a:t>
            </a:r>
            <a:r>
              <a:rPr lang="en-US" dirty="0" err="1"/>
              <a:t>nêu</a:t>
            </a:r>
            <a:r>
              <a:rPr lang="en-US" baseline="0" dirty="0"/>
              <a:t> </a:t>
            </a:r>
            <a:r>
              <a:rPr lang="en-US" baseline="0" dirty="0" err="1"/>
              <a:t>miêng</a:t>
            </a:r>
            <a:endParaRPr lang="en-US" baseline="0" dirty="0"/>
          </a:p>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23</a:t>
            </a:fld>
            <a:endParaRPr lang="en-US"/>
          </a:p>
        </p:txBody>
      </p:sp>
    </p:spTree>
    <p:extLst>
      <p:ext uri="{BB962C8B-B14F-4D97-AF65-F5344CB8AC3E}">
        <p14:creationId xmlns:p14="http://schemas.microsoft.com/office/powerpoint/2010/main" val="346310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0311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Quả</a:t>
            </a:r>
            <a:r>
              <a:rPr lang="en-US" dirty="0"/>
              <a:t> </a:t>
            </a:r>
            <a:r>
              <a:rPr lang="en-US" dirty="0" err="1"/>
              <a:t>làm</a:t>
            </a:r>
            <a:r>
              <a:rPr lang="en-US" baseline="0" dirty="0"/>
              <a:t> </a:t>
            </a:r>
            <a:r>
              <a:rPr lang="en-US" baseline="0" dirty="0" err="1"/>
              <a:t>gia</a:t>
            </a:r>
            <a:r>
              <a:rPr lang="en-US" baseline="0" dirty="0"/>
              <a:t> </a:t>
            </a:r>
            <a:r>
              <a:rPr lang="en-US" baseline="0" dirty="0" err="1"/>
              <a:t>vị</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27</a:t>
            </a:fld>
            <a:endParaRPr lang="en-US"/>
          </a:p>
        </p:txBody>
      </p:sp>
    </p:spTree>
    <p:extLst>
      <p:ext uri="{BB962C8B-B14F-4D97-AF65-F5344CB8AC3E}">
        <p14:creationId xmlns:p14="http://schemas.microsoft.com/office/powerpoint/2010/main" val="262340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Đào</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tiên</a:t>
            </a:r>
            <a:r>
              <a:rPr lang="en-GB" sz="1200" b="0" i="0" kern="1200" baseline="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Chế</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siro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trị</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viêm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họng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ho</a:t>
            </a:r>
            <a:r>
              <a:rPr lang="en-GB" sz="1200" b="0" i="0" kern="1200" dirty="0">
                <a:solidFill>
                  <a:schemeClr val="tx1"/>
                </a:solidFill>
                <a:effectLst/>
                <a:latin typeface="+mn-lt"/>
                <a:ea typeface="+mn-ea"/>
                <a:cs typeface="+mn-cs"/>
              </a:rPr>
              <a:t>:... ; </a:t>
            </a:r>
            <a:r>
              <a:rPr lang="en-GB" sz="1200" b="0" i="0" kern="1200" dirty="0" err="1">
                <a:solidFill>
                  <a:schemeClr val="tx1"/>
                </a:solidFill>
                <a:effectLst/>
                <a:latin typeface="+mn-lt"/>
                <a:ea typeface="+mn-ea"/>
                <a:cs typeface="+mn-cs"/>
              </a:rPr>
              <a:t>chế</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thuốc</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tẩy</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độc</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đường</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tiêu</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hóa</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31</a:t>
            </a:fld>
            <a:endParaRPr lang="en-US"/>
          </a:p>
        </p:txBody>
      </p:sp>
    </p:spTree>
    <p:extLst>
      <p:ext uri="{BB962C8B-B14F-4D97-AF65-F5344CB8AC3E}">
        <p14:creationId xmlns:p14="http://schemas.microsoft.com/office/powerpoint/2010/main" val="67323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FC83F9-896A-4357-87EF-883DE8D37C97}"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8493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41432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40588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4820CFD-B9FE-4C0B-9499-88756616F842}" type="datetime10">
              <a:rPr lang="en-US"/>
              <a:pPr>
                <a:defRPr/>
              </a:pPr>
              <a:t>20:46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fld id="{C36A8DDF-C543-4739-A930-1D7865B0408B}" type="slidenum">
              <a:rPr lang="en-US"/>
              <a:pPr/>
              <a:t>‹#›</a:t>
            </a:fld>
            <a:endParaRPr lang="en-US"/>
          </a:p>
        </p:txBody>
      </p:sp>
    </p:spTree>
    <p:extLst>
      <p:ext uri="{BB962C8B-B14F-4D97-AF65-F5344CB8AC3E}">
        <p14:creationId xmlns:p14="http://schemas.microsoft.com/office/powerpoint/2010/main" val="1023714581"/>
      </p:ext>
    </p:extLst>
  </p:cSld>
  <p:clrMapOvr>
    <a:masterClrMapping/>
  </p:clrMapOvr>
  <p:transition spd="me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22551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83F9-896A-4357-87EF-883DE8D37C97}"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294849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C83F9-896A-4357-87EF-883DE8D37C97}"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417359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C83F9-896A-4357-87EF-883DE8D37C97}"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376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C83F9-896A-4357-87EF-883DE8D37C97}"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73760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C83F9-896A-4357-87EF-883DE8D37C97}"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92659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83F9-896A-4357-87EF-883DE8D37C97}"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68344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83F9-896A-4357-87EF-883DE8D37C97}"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96242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C83F9-896A-4357-87EF-883DE8D37C97}" type="datetimeFigureOut">
              <a:rPr lang="en-US" smtClean="0"/>
              <a:t>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1F7BE-7391-4366-8501-F214D9650966}" type="slidenum">
              <a:rPr lang="en-US" smtClean="0"/>
              <a:t>‹#›</a:t>
            </a:fld>
            <a:endParaRPr lang="en-US"/>
          </a:p>
        </p:txBody>
      </p:sp>
    </p:spTree>
    <p:extLst>
      <p:ext uri="{BB962C8B-B14F-4D97-AF65-F5344CB8AC3E}">
        <p14:creationId xmlns:p14="http://schemas.microsoft.com/office/powerpoint/2010/main" val="176263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slide" Target="slide25.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jpeg"/><Relationship Id="rId7"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slide" Target="slide49.xml"/><Relationship Id="rId5" Type="http://schemas.openxmlformats.org/officeDocument/2006/relationships/image" Target="../media/image21.jpeg"/><Relationship Id="rId10" Type="http://schemas.openxmlformats.org/officeDocument/2006/relationships/image" Target="../media/image28.jpeg"/><Relationship Id="rId4" Type="http://schemas.openxmlformats.org/officeDocument/2006/relationships/image" Target="../media/image19.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eg"/><Relationship Id="rId7" Type="http://schemas.openxmlformats.org/officeDocument/2006/relationships/image" Target="../media/image34.jp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jpeg"/><Relationship Id="rId3" Type="http://schemas.openxmlformats.org/officeDocument/2006/relationships/image" Target="../media/image73.jpeg"/><Relationship Id="rId7" Type="http://schemas.openxmlformats.org/officeDocument/2006/relationships/image" Target="../media/image76.jpeg"/><Relationship Id="rId12" Type="http://schemas.openxmlformats.org/officeDocument/2006/relationships/image" Target="../media/image81.jpeg"/><Relationship Id="rId17" Type="http://schemas.openxmlformats.org/officeDocument/2006/relationships/image" Target="../media/image85.jpeg"/><Relationship Id="rId2" Type="http://schemas.openxmlformats.org/officeDocument/2006/relationships/notesSlide" Target="../notesSlides/notesSlide7.xml"/><Relationship Id="rId16"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5" Type="http://schemas.openxmlformats.org/officeDocument/2006/relationships/image" Target="../media/image83.jpeg"/><Relationship Id="rId10" Type="http://schemas.openxmlformats.org/officeDocument/2006/relationships/image" Target="../media/image79.jpeg"/><Relationship Id="rId4" Type="http://schemas.openxmlformats.org/officeDocument/2006/relationships/image" Target="http://www.giaitri.mobi/vcms/media/photos/news_2006/news_1020051/news_181020054.jpg" TargetMode="External"/><Relationship Id="rId9" Type="http://schemas.openxmlformats.org/officeDocument/2006/relationships/image" Target="../media/image78.jpeg"/><Relationship Id="rId14" Type="http://schemas.openxmlformats.org/officeDocument/2006/relationships/image" Target="http://suckhoedoisong.vn/Editor/assets/66/12910.JP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7.jpg"/><Relationship Id="rId3" Type="http://schemas.openxmlformats.org/officeDocument/2006/relationships/image" Target="../media/image87.jpeg"/><Relationship Id="rId7" Type="http://schemas.openxmlformats.org/officeDocument/2006/relationships/image" Target="../media/image91.jpg"/><Relationship Id="rId12" Type="http://schemas.openxmlformats.org/officeDocument/2006/relationships/image" Target="../media/image96.jp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90.jpg"/><Relationship Id="rId11" Type="http://schemas.openxmlformats.org/officeDocument/2006/relationships/image" Target="../media/image95.jpg"/><Relationship Id="rId5" Type="http://schemas.openxmlformats.org/officeDocument/2006/relationships/image" Target="../media/image89.jpg"/><Relationship Id="rId10" Type="http://schemas.openxmlformats.org/officeDocument/2006/relationships/image" Target="../media/image94.jpg"/><Relationship Id="rId4" Type="http://schemas.openxmlformats.org/officeDocument/2006/relationships/image" Target="../media/image88.jpg"/><Relationship Id="rId9" Type="http://schemas.openxmlformats.org/officeDocument/2006/relationships/image" Target="../media/image93.jpeg"/></Relationships>
</file>

<file path=ppt/slides/_rels/slide27.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image" Target="../media/image98.jpeg"/><Relationship Id="rId7" Type="http://schemas.openxmlformats.org/officeDocument/2006/relationships/image" Target="../media/image10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1.jpg"/><Relationship Id="rId5" Type="http://schemas.openxmlformats.org/officeDocument/2006/relationships/image" Target="../media/image100.jpg"/><Relationship Id="rId4" Type="http://schemas.openxmlformats.org/officeDocument/2006/relationships/image" Target="../media/image99.jpg"/></Relationships>
</file>

<file path=ppt/slides/_rels/slide2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2.xml"/><Relationship Id="rId5" Type="http://schemas.openxmlformats.org/officeDocument/2006/relationships/image" Target="../media/image107.jpg"/><Relationship Id="rId4" Type="http://schemas.openxmlformats.org/officeDocument/2006/relationships/image" Target="../media/image106.jpeg"/></Relationships>
</file>

<file path=ppt/slides/_rels/slide29.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http://i151.photobucket.com/albums/s159/hinhtian3/BANHCHUOINUONG.jpg" TargetMode="External"/><Relationship Id="rId7" Type="http://schemas.openxmlformats.org/officeDocument/2006/relationships/image" Target="../media/image111.jpeg"/><Relationship Id="rId2" Type="http://schemas.openxmlformats.org/officeDocument/2006/relationships/image" Target="../media/image108.jpeg"/><Relationship Id="rId1"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http://tbn1.google.com/images?q=tbn:3pYR95VLZG0_RM:http://lamdep.com/images/chuoi.jpg" TargetMode="External"/><Relationship Id="rId10" Type="http://schemas.openxmlformats.org/officeDocument/2006/relationships/image" Target="../media/image114.jpg"/><Relationship Id="rId4" Type="http://schemas.openxmlformats.org/officeDocument/2006/relationships/image" Target="../media/image109.jpeg"/><Relationship Id="rId9" Type="http://schemas.openxmlformats.org/officeDocument/2006/relationships/image" Target="../media/image11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6.jpg"/><Relationship Id="rId7" Type="http://schemas.openxmlformats.org/officeDocument/2006/relationships/image" Target="../media/image120.jpg"/><Relationship Id="rId2" Type="http://schemas.openxmlformats.org/officeDocument/2006/relationships/image" Target="../media/image115.jpg"/><Relationship Id="rId1" Type="http://schemas.openxmlformats.org/officeDocument/2006/relationships/slideLayout" Target="../slideLayouts/slideLayout12.xml"/><Relationship Id="rId6" Type="http://schemas.openxmlformats.org/officeDocument/2006/relationships/image" Target="../media/image119.jpeg"/><Relationship Id="rId5" Type="http://schemas.openxmlformats.org/officeDocument/2006/relationships/image" Target="../media/image118.jpg"/><Relationship Id="rId4" Type="http://schemas.openxmlformats.org/officeDocument/2006/relationships/image" Target="../media/image117.jpg"/></Relationships>
</file>

<file path=ppt/slides/_rels/slide3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3.jpg"/><Relationship Id="rId4" Type="http://schemas.openxmlformats.org/officeDocument/2006/relationships/image" Target="../media/image122.jpg"/></Relationships>
</file>

<file path=ppt/slides/_rels/slide32.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6.jpg"/><Relationship Id="rId4" Type="http://schemas.openxmlformats.org/officeDocument/2006/relationships/image" Target="../media/image125.jpeg"/></Relationships>
</file>

<file path=ppt/slides/_rels/slide33.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image" Target="../media/image127.jpeg"/><Relationship Id="rId7" Type="http://schemas.openxmlformats.org/officeDocument/2006/relationships/image" Target="../media/image13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9.jpeg"/><Relationship Id="rId5" Type="http://schemas.openxmlformats.org/officeDocument/2006/relationships/image" Target="http://vnexpress.net/Files/Subject/3B/A0/37/A4/34.jpg" TargetMode="External"/><Relationship Id="rId4" Type="http://schemas.openxmlformats.org/officeDocument/2006/relationships/image" Target="../media/image1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36.jpg"/><Relationship Id="rId3" Type="http://schemas.openxmlformats.org/officeDocument/2006/relationships/image" Target="../media/image132.jpg"/><Relationship Id="rId7" Type="http://schemas.openxmlformats.org/officeDocument/2006/relationships/image" Target="../media/image13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4.jpeg"/><Relationship Id="rId5" Type="http://schemas.openxmlformats.org/officeDocument/2006/relationships/image" Target="../media/image133.jpg"/><Relationship Id="rId10" Type="http://schemas.openxmlformats.org/officeDocument/2006/relationships/image" Target="../media/image138.jpg"/><Relationship Id="rId4" Type="http://schemas.openxmlformats.org/officeDocument/2006/relationships/image" Target="../media/image41.jpg"/><Relationship Id="rId9" Type="http://schemas.openxmlformats.org/officeDocument/2006/relationships/image" Target="../media/image137.jpg"/></Relationships>
</file>

<file path=ppt/slides/_rels/slide3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38.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4.jpg"/><Relationship Id="rId5" Type="http://schemas.openxmlformats.org/officeDocument/2006/relationships/image" Target="../media/image143.JPG"/><Relationship Id="rId4" Type="http://schemas.openxmlformats.org/officeDocument/2006/relationships/image" Target="../media/image142.jpeg"/></Relationships>
</file>

<file path=ppt/slides/_rels/slide39.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52.jpg"/><Relationship Id="rId3" Type="http://schemas.openxmlformats.org/officeDocument/2006/relationships/image" Target="../media/image147.jpg"/><Relationship Id="rId7" Type="http://schemas.openxmlformats.org/officeDocument/2006/relationships/image" Target="../media/image15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jpeg"/><Relationship Id="rId4" Type="http://schemas.openxmlformats.org/officeDocument/2006/relationships/image" Target="../media/image148.jpg"/><Relationship Id="rId9" Type="http://schemas.openxmlformats.org/officeDocument/2006/relationships/image" Target="../media/image153.png"/></Relationships>
</file>

<file path=ppt/slides/_rels/slide41.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image" Target="../media/image154.jpg"/><Relationship Id="rId1" Type="http://schemas.openxmlformats.org/officeDocument/2006/relationships/slideLayout" Target="../slideLayouts/slideLayout2.xml"/><Relationship Id="rId6" Type="http://schemas.openxmlformats.org/officeDocument/2006/relationships/image" Target="../media/image157.jpg"/><Relationship Id="rId5" Type="http://schemas.openxmlformats.org/officeDocument/2006/relationships/image" Target="../media/image153.png"/><Relationship Id="rId4" Type="http://schemas.openxmlformats.org/officeDocument/2006/relationships/image" Target="../media/image15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su%20nay%20mam%20cua%20dau%20xanh.mp4" TargetMode="External"/><Relationship Id="rId2" Type="http://schemas.openxmlformats.org/officeDocument/2006/relationships/image" Target="../media/image15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3.jpg"/><Relationship Id="rId5" Type="http://schemas.openxmlformats.org/officeDocument/2006/relationships/image" Target="../media/image162.jpg"/><Relationship Id="rId4" Type="http://schemas.openxmlformats.org/officeDocument/2006/relationships/image" Target="../media/image161.jpg"/></Relationships>
</file>

<file path=ppt/slides/_rels/slide47.xml.rels><?xml version="1.0" encoding="UTF-8" standalone="yes"?>
<Relationships xmlns="http://schemas.openxmlformats.org/package/2006/relationships"><Relationship Id="rId3" Type="http://schemas.openxmlformats.org/officeDocument/2006/relationships/image" Target="../media/image16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5.jpg"/></Relationships>
</file>

<file path=ppt/slides/_rels/slide48.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image" Target="../media/image166.jpg"/><Relationship Id="rId1" Type="http://schemas.openxmlformats.org/officeDocument/2006/relationships/slideLayout" Target="../slideLayouts/slideLayout2.xml"/><Relationship Id="rId5" Type="http://schemas.openxmlformats.org/officeDocument/2006/relationships/image" Target="../media/image169.jpg"/><Relationship Id="rId4" Type="http://schemas.openxmlformats.org/officeDocument/2006/relationships/image" Target="../media/image168.jp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1.png"/><Relationship Id="rId4" Type="http://schemas.openxmlformats.org/officeDocument/2006/relationships/image" Target="../media/image17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slide" Target="slid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WordArt 6"/>
          <p:cNvSpPr>
            <a:spLocks noChangeArrowheads="1" noChangeShapeType="1" noTextEdit="1"/>
          </p:cNvSpPr>
          <p:nvPr/>
        </p:nvSpPr>
        <p:spPr bwMode="auto">
          <a:xfrm>
            <a:off x="1371600" y="2514600"/>
            <a:ext cx="60960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defRPr/>
            </a:pPr>
            <a:r>
              <a:rPr lang="vi-VN" sz="900" b="1" u="sng" kern="10">
                <a:solidFill>
                  <a:srgbClr val="CC3300"/>
                </a:solidFill>
                <a:effectLst>
                  <a:outerShdw dist="53882" dir="2700000" algn="ctr" rotWithShape="0">
                    <a:srgbClr val="C0C0C0">
                      <a:alpha val="80000"/>
                    </a:srgbClr>
                  </a:outerShdw>
                </a:effectLst>
                <a:latin typeface="Times New Roman"/>
                <a:cs typeface="Times New Roman"/>
              </a:rPr>
              <a:t>Bảng nhân 8</a:t>
            </a:r>
          </a:p>
        </p:txBody>
      </p:sp>
      <p:pic>
        <p:nvPicPr>
          <p:cNvPr id="2051" name="Picture 15" descr="TeacherDay"/>
          <p:cNvPicPr>
            <a:picLocks noChangeAspect="1" noChangeArrowheads="1"/>
          </p:cNvPicPr>
          <p:nvPr/>
        </p:nvPicPr>
        <p:blipFill>
          <a:blip r:embed="rId2">
            <a:lum bright="-2000" contrast="-26000"/>
            <a:extLst>
              <a:ext uri="{28A0092B-C50C-407E-A947-70E740481C1C}">
                <a14:useLocalDpi xmlns:a14="http://schemas.microsoft.com/office/drawing/2010/main" val="0"/>
              </a:ext>
            </a:extLst>
          </a:blip>
          <a:srcRect/>
          <a:stretch>
            <a:fillRect/>
          </a:stretch>
        </p:blipFill>
        <p:spPr bwMode="auto">
          <a:xfrm>
            <a:off x="0" y="-6096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in_tit_mi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3766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WordArt 17"/>
          <p:cNvSpPr>
            <a:spLocks noChangeArrowheads="1" noChangeShapeType="1" noTextEdit="1"/>
          </p:cNvSpPr>
          <p:nvPr/>
        </p:nvSpPr>
        <p:spPr bwMode="auto">
          <a:xfrm>
            <a:off x="1371600" y="304800"/>
            <a:ext cx="6934200" cy="1143000"/>
          </a:xfrm>
          <a:prstGeom prst="rect">
            <a:avLst/>
          </a:prstGeom>
        </p:spPr>
        <p:txBody>
          <a:bodyPr wrap="none" fromWordArt="1">
            <a:prstTxWarp prst="textPlain">
              <a:avLst>
                <a:gd name="adj" fmla="val 50000"/>
              </a:avLst>
            </a:prstTxWarp>
          </a:bodyPr>
          <a:lstStyle/>
          <a:p>
            <a:pPr algn="ctr"/>
            <a:r>
              <a:rPr lang="en-US" sz="3600" b="1" kern="10" smtClean="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Times New Roman" pitchFamily="18" charset="0"/>
                <a:cs typeface="Times New Roman" pitchFamily="18" charset="0"/>
              </a:rPr>
              <a:t>BÀI GIẢNG ĐIỆN TỬ</a:t>
            </a:r>
            <a:endParaRPr lang="en-US" sz="3600" b="1" kern="10">
              <a:ln w="12700">
                <a:solidFill>
                  <a:srgbClr val="FFFF00"/>
                </a:solidFill>
                <a:round/>
                <a:headEnd/>
                <a:tailEnd/>
              </a:ln>
              <a:solidFill>
                <a:srgbClr val="0000FF"/>
              </a:soli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2067" name="Rectangle 19"/>
          <p:cNvSpPr>
            <a:spLocks noChangeArrowheads="1"/>
          </p:cNvSpPr>
          <p:nvPr/>
        </p:nvSpPr>
        <p:spPr bwMode="auto">
          <a:xfrm>
            <a:off x="1143000" y="1600200"/>
            <a:ext cx="579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a:solidFill>
                  <a:srgbClr val="0000FF"/>
                </a:solidFill>
              </a:rPr>
              <a:t>                        </a:t>
            </a:r>
            <a:r>
              <a:rPr lang="en-US" sz="2400" b="1" smtClean="0">
                <a:solidFill>
                  <a:srgbClr val="0000FF"/>
                </a:solidFill>
              </a:rPr>
              <a:t>     MÔN</a:t>
            </a:r>
            <a:r>
              <a:rPr lang="en-US" sz="2400" b="1">
                <a:solidFill>
                  <a:srgbClr val="0000FF"/>
                </a:solidFill>
              </a:rPr>
              <a:t>: </a:t>
            </a:r>
            <a:r>
              <a:rPr lang="en-US" sz="2400" b="1" smtClean="0">
                <a:solidFill>
                  <a:srgbClr val="0000FF"/>
                </a:solidFill>
              </a:rPr>
              <a:t>Tự nhiên và xã hội                            </a:t>
            </a:r>
            <a:endParaRPr lang="en-US" sz="2400" b="1">
              <a:solidFill>
                <a:srgbClr val="0000FF"/>
              </a:solidFill>
            </a:endParaRPr>
          </a:p>
        </p:txBody>
      </p:sp>
      <p:sp>
        <p:nvSpPr>
          <p:cNvPr id="2068" name="Rectangle 20"/>
          <p:cNvSpPr>
            <a:spLocks noChangeArrowheads="1"/>
          </p:cNvSpPr>
          <p:nvPr/>
        </p:nvSpPr>
        <p:spPr bwMode="auto">
          <a:xfrm>
            <a:off x="2667000" y="6248400"/>
            <a:ext cx="50292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b="1" i="1">
                <a:solidFill>
                  <a:srgbClr val="000000"/>
                </a:solidFill>
              </a:rPr>
              <a:t>Người thực hiện: Đỗ Thúy Quỳnh</a:t>
            </a:r>
            <a:endParaRPr lang="en-US" sz="2000" b="1" i="1">
              <a:solidFill>
                <a:srgbClr val="000000"/>
              </a:solidFill>
            </a:endParaRPr>
          </a:p>
        </p:txBody>
      </p:sp>
      <p:sp>
        <p:nvSpPr>
          <p:cNvPr id="2" name="Rectangle 19"/>
          <p:cNvSpPr>
            <a:spLocks noChangeArrowheads="1"/>
          </p:cNvSpPr>
          <p:nvPr/>
        </p:nvSpPr>
        <p:spPr bwMode="auto">
          <a:xfrm>
            <a:off x="2819400" y="2286000"/>
            <a:ext cx="25908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a:solidFill>
                  <a:srgbClr val="0000FF"/>
                </a:solidFill>
              </a:rPr>
              <a:t>      LỚP </a:t>
            </a:r>
            <a:r>
              <a:rPr lang="en-US" sz="2400" b="1" smtClean="0">
                <a:solidFill>
                  <a:srgbClr val="0000FF"/>
                </a:solidFill>
              </a:rPr>
              <a:t>: </a:t>
            </a:r>
            <a:r>
              <a:rPr lang="en-US" sz="2400" b="1" smtClean="0">
                <a:solidFill>
                  <a:srgbClr val="0000FF"/>
                </a:solidFill>
              </a:rPr>
              <a:t>3                            </a:t>
            </a:r>
            <a:endParaRPr lang="en-US" sz="2400" b="1">
              <a:solidFill>
                <a:srgbClr val="0000FF"/>
              </a:solidFill>
            </a:endParaRPr>
          </a:p>
        </p:txBody>
      </p:sp>
      <p:pic>
        <p:nvPicPr>
          <p:cNvPr id="2057" name="Picture 10" descr="2590374087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38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9906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7" descr="blumen-pflanzen04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0" descr="addemoticons17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1816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2590374087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14600"/>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descr="2590374087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70089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randombar(horizontal)">
                                      <p:cBhvr>
                                        <p:cTn id="7" dur="500"/>
                                        <p:tgtEl>
                                          <p:spTgt spid="2064"/>
                                        </p:tgtEl>
                                      </p:cBhvr>
                                    </p:animEffect>
                                  </p:childTnLst>
                                </p:cTn>
                              </p:par>
                            </p:childTnLst>
                          </p:cTn>
                        </p:par>
                        <p:par>
                          <p:cTn id="8" fill="hold" nodeType="afterGroup">
                            <p:stCondLst>
                              <p:cond delay="500"/>
                            </p:stCondLst>
                            <p:childTnLst>
                              <p:par>
                                <p:cTn id="9" presetID="12" presetClass="entr" presetSubtype="4" fill="hold" grpId="0" nodeType="afterEffect">
                                  <p:stCondLst>
                                    <p:cond delay="500"/>
                                  </p:stCondLst>
                                  <p:childTnLst>
                                    <p:set>
                                      <p:cBhvr>
                                        <p:cTn id="10" dur="1" fill="hold">
                                          <p:stCondLst>
                                            <p:cond delay="0"/>
                                          </p:stCondLst>
                                        </p:cTn>
                                        <p:tgtEl>
                                          <p:spTgt spid="2065"/>
                                        </p:tgtEl>
                                        <p:attrNameLst>
                                          <p:attrName>style.visibility</p:attrName>
                                        </p:attrNameLst>
                                      </p:cBhvr>
                                      <p:to>
                                        <p:strVal val="visible"/>
                                      </p:to>
                                    </p:set>
                                    <p:animEffect transition="in" filter="slide(fromBottom)">
                                      <p:cBhvr>
                                        <p:cTn id="11" dur="2000"/>
                                        <p:tgtEl>
                                          <p:spTgt spid="2065"/>
                                        </p:tgtEl>
                                      </p:cBhvr>
                                    </p:animEffect>
                                  </p:childTnLst>
                                </p:cTn>
                              </p:par>
                            </p:childTnLst>
                          </p:cTn>
                        </p:par>
                        <p:par>
                          <p:cTn id="12" fill="hold" nodeType="afterGroup">
                            <p:stCondLst>
                              <p:cond delay="3000"/>
                            </p:stCondLst>
                            <p:childTnLst>
                              <p:par>
                                <p:cTn id="13" presetID="26" presetClass="emph" presetSubtype="0" fill="hold" grpId="1" nodeType="afterEffect">
                                  <p:stCondLst>
                                    <p:cond delay="0"/>
                                  </p:stCondLst>
                                  <p:childTnLst>
                                    <p:animEffect transition="out" filter="fade">
                                      <p:cBhvr>
                                        <p:cTn id="14" dur="500" tmFilter="0, 0; .2, .5; .8, .5; 1, 0"/>
                                        <p:tgtEl>
                                          <p:spTgt spid="2065"/>
                                        </p:tgtEl>
                                      </p:cBhvr>
                                    </p:animEffect>
                                    <p:animScale>
                                      <p:cBhvr>
                                        <p:cTn id="15" dur="250" autoRev="1" fill="hold"/>
                                        <p:tgtEl>
                                          <p:spTgt spid="2065"/>
                                        </p:tgtEl>
                                      </p:cBhvr>
                                      <p:by x="105000" y="105000"/>
                                    </p:animScale>
                                  </p:childTnLst>
                                </p:cTn>
                              </p:par>
                              <p:par>
                                <p:cTn id="16" presetID="23" presetClass="emph" presetSubtype="0" repeatCount="indefinite" fill="hold" grpId="2" nodeType="withEffect">
                                  <p:stCondLst>
                                    <p:cond delay="0"/>
                                  </p:stCondLst>
                                  <p:childTnLst>
                                    <p:animClr clrSpc="hsl" dir="cw">
                                      <p:cBhvr override="childStyle">
                                        <p:cTn id="17" dur="3000" fill="hold"/>
                                        <p:tgtEl>
                                          <p:spTgt spid="2065"/>
                                        </p:tgtEl>
                                        <p:attrNameLst>
                                          <p:attrName>style.color</p:attrName>
                                        </p:attrNameLst>
                                      </p:cBhvr>
                                      <p:by>
                                        <p:hsl h="10842353" s="0" l="0"/>
                                      </p:by>
                                    </p:animClr>
                                    <p:animClr clrSpc="hsl" dir="cw">
                                      <p:cBhvr>
                                        <p:cTn id="18" dur="3000" fill="hold"/>
                                        <p:tgtEl>
                                          <p:spTgt spid="2065"/>
                                        </p:tgtEl>
                                        <p:attrNameLst>
                                          <p:attrName>fillcolor</p:attrName>
                                        </p:attrNameLst>
                                      </p:cBhvr>
                                      <p:by>
                                        <p:hsl h="10842353" s="0" l="0"/>
                                      </p:by>
                                    </p:animClr>
                                    <p:animClr clrSpc="hsl" dir="cw">
                                      <p:cBhvr>
                                        <p:cTn id="19" dur="3000" fill="hold"/>
                                        <p:tgtEl>
                                          <p:spTgt spid="2065"/>
                                        </p:tgtEl>
                                        <p:attrNameLst>
                                          <p:attrName>stroke.color</p:attrName>
                                        </p:attrNameLst>
                                      </p:cBhvr>
                                      <p:by>
                                        <p:hsl h="10842353" s="0" l="0"/>
                                      </p:by>
                                    </p:animClr>
                                    <p:set>
                                      <p:cBhvr>
                                        <p:cTn id="20" dur="3000" fill="hold"/>
                                        <p:tgtEl>
                                          <p:spTgt spid="20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5" grpId="1" animBg="1"/>
      <p:bldP spid="2065"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2" descr="C:\Users\user\Downloads\Photos\images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498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C:\Users\user\Downloads\Photos\qua-mang-c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550" y="0"/>
            <a:ext cx="296545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C:\Users\user\Downloads\Photos\chua-benh-bang-chuo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988" y="0"/>
            <a:ext cx="31400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C:\Users\user\Downloads\Photos\4chan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31480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C:\Users\user\Downloads\Photos\thanhlon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1500" y="3575050"/>
            <a:ext cx="3182938"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C:\Users\user\Downloads\Photos\tải xuống (1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6950" y="3319463"/>
            <a:ext cx="30670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Oval 8"/>
          <p:cNvSpPr>
            <a:spLocks noChangeArrowheads="1"/>
          </p:cNvSpPr>
          <p:nvPr/>
        </p:nvSpPr>
        <p:spPr bwMode="auto">
          <a:xfrm>
            <a:off x="555625" y="551021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Xanh </a:t>
            </a:r>
            <a:endParaRPr lang="en-US" altLang="en-US" sz="2400">
              <a:solidFill>
                <a:srgbClr val="0000FF"/>
              </a:solidFill>
              <a:cs typeface="Arial" panose="020B0604020202020204" pitchFamily="34" charset="0"/>
            </a:endParaRPr>
          </a:p>
        </p:txBody>
      </p:sp>
      <p:sp>
        <p:nvSpPr>
          <p:cNvPr id="11274" name="Oval 9"/>
          <p:cNvSpPr>
            <a:spLocks noChangeArrowheads="1"/>
          </p:cNvSpPr>
          <p:nvPr/>
        </p:nvSpPr>
        <p:spPr bwMode="auto">
          <a:xfrm>
            <a:off x="3768725" y="551021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Hồng</a:t>
            </a:r>
            <a:endParaRPr lang="en-US" altLang="en-US" sz="2400">
              <a:solidFill>
                <a:srgbClr val="0000FF"/>
              </a:solidFill>
              <a:cs typeface="Arial" panose="020B0604020202020204" pitchFamily="34" charset="0"/>
            </a:endParaRPr>
          </a:p>
        </p:txBody>
      </p:sp>
      <p:sp>
        <p:nvSpPr>
          <p:cNvPr id="11275" name="Oval 10"/>
          <p:cNvSpPr>
            <a:spLocks noChangeArrowheads="1"/>
          </p:cNvSpPr>
          <p:nvPr/>
        </p:nvSpPr>
        <p:spPr bwMode="auto">
          <a:xfrm>
            <a:off x="6726238" y="5583238"/>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Da cam</a:t>
            </a:r>
            <a:endParaRPr lang="en-US" altLang="en-US" sz="2400">
              <a:solidFill>
                <a:srgbClr val="0000FF"/>
              </a:solidFill>
              <a:cs typeface="Arial" panose="020B0604020202020204" pitchFamily="34" charset="0"/>
            </a:endParaRPr>
          </a:p>
        </p:txBody>
      </p:sp>
      <p:sp>
        <p:nvSpPr>
          <p:cNvPr id="11276" name="Oval 11"/>
          <p:cNvSpPr>
            <a:spLocks noChangeArrowheads="1"/>
          </p:cNvSpPr>
          <p:nvPr/>
        </p:nvSpPr>
        <p:spPr bwMode="auto">
          <a:xfrm>
            <a:off x="446088" y="2260600"/>
            <a:ext cx="1862137"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Đỏ</a:t>
            </a:r>
            <a:endParaRPr lang="en-US" altLang="en-US" sz="2400">
              <a:solidFill>
                <a:srgbClr val="0000FF"/>
              </a:solidFill>
              <a:cs typeface="Arial" panose="020B0604020202020204" pitchFamily="34" charset="0"/>
            </a:endParaRPr>
          </a:p>
        </p:txBody>
      </p:sp>
      <p:sp>
        <p:nvSpPr>
          <p:cNvPr id="11277" name="Oval 12"/>
          <p:cNvSpPr>
            <a:spLocks noChangeArrowheads="1"/>
          </p:cNvSpPr>
          <p:nvPr/>
        </p:nvSpPr>
        <p:spPr bwMode="auto">
          <a:xfrm>
            <a:off x="6762750" y="22240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Tím </a:t>
            </a:r>
            <a:endParaRPr lang="en-US" altLang="en-US" sz="2400">
              <a:solidFill>
                <a:srgbClr val="0000FF"/>
              </a:solidFill>
              <a:cs typeface="Arial" panose="020B0604020202020204" pitchFamily="34" charset="0"/>
            </a:endParaRPr>
          </a:p>
        </p:txBody>
      </p:sp>
      <p:sp>
        <p:nvSpPr>
          <p:cNvPr id="14" name="AutoShape 3">
            <a:hlinkClick r:id="rId9" action="ppaction://hlinksldjump"/>
          </p:cNvPr>
          <p:cNvSpPr>
            <a:spLocks noChangeArrowheads="1"/>
          </p:cNvSpPr>
          <p:nvPr/>
        </p:nvSpPr>
        <p:spPr bwMode="auto">
          <a:xfrm>
            <a:off x="2052638" y="2387600"/>
            <a:ext cx="5038725" cy="2082800"/>
          </a:xfrm>
          <a:prstGeom prst="cloudCallout">
            <a:avLst>
              <a:gd name="adj1" fmla="val 24349"/>
              <a:gd name="adj2" fmla="val 67332"/>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b="0" dirty="0">
                <a:solidFill>
                  <a:srgbClr val="0000FF"/>
                </a:solidFill>
                <a:cs typeface="Arial" charset="0"/>
              </a:rPr>
              <a:t>Quả có nhiều màu sắc khác nhau</a:t>
            </a:r>
            <a:endParaRPr lang="en-US" sz="3600" b="0" dirty="0">
              <a:solidFill>
                <a:srgbClr val="0000FF"/>
              </a:solidFill>
              <a:latin typeface="Calibri"/>
              <a:cs typeface="Arial" charset="0"/>
            </a:endParaRPr>
          </a:p>
        </p:txBody>
      </p:sp>
    </p:spTree>
    <p:extLst>
      <p:ext uri="{BB962C8B-B14F-4D97-AF65-F5344CB8AC3E}">
        <p14:creationId xmlns:p14="http://schemas.microsoft.com/office/powerpoint/2010/main" val="1237797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2" descr="C:\Users\user\Downloads\Photos\4cha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6650"/>
            <a:ext cx="22463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C:\Users\user\Downloads\Photos\saurieng-300x2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2443163"/>
            <a:ext cx="23304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Users\user\Downloads\Photos\tải xuống (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263" y="0"/>
            <a:ext cx="2336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tải xuống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4743450"/>
            <a:ext cx="233521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C:\Users\user\Downloads\Photos\d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06938"/>
            <a:ext cx="230822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descr="C:\Users\user\Downloads\Photos\images (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1038" y="0"/>
            <a:ext cx="24098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Oval 8"/>
          <p:cNvSpPr>
            <a:spLocks noChangeArrowheads="1"/>
          </p:cNvSpPr>
          <p:nvPr/>
        </p:nvSpPr>
        <p:spPr bwMode="auto">
          <a:xfrm>
            <a:off x="7091363" y="1968500"/>
            <a:ext cx="1862137"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Béo  </a:t>
            </a:r>
            <a:endParaRPr lang="en-US" altLang="en-US" sz="2400">
              <a:solidFill>
                <a:srgbClr val="0000FF"/>
              </a:solidFill>
              <a:cs typeface="Arial" panose="020B0604020202020204" pitchFamily="34" charset="0"/>
            </a:endParaRPr>
          </a:p>
        </p:txBody>
      </p:sp>
      <p:sp>
        <p:nvSpPr>
          <p:cNvPr id="12298" name="Oval 9"/>
          <p:cNvSpPr>
            <a:spLocks noChangeArrowheads="1"/>
          </p:cNvSpPr>
          <p:nvPr/>
        </p:nvSpPr>
        <p:spPr bwMode="auto">
          <a:xfrm>
            <a:off x="336550" y="4232275"/>
            <a:ext cx="186213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Chua </a:t>
            </a:r>
            <a:endParaRPr lang="en-US" altLang="en-US" sz="2400">
              <a:solidFill>
                <a:srgbClr val="0000FF"/>
              </a:solidFill>
              <a:cs typeface="Arial" panose="020B0604020202020204" pitchFamily="34" charset="0"/>
            </a:endParaRPr>
          </a:p>
        </p:txBody>
      </p:sp>
      <p:sp>
        <p:nvSpPr>
          <p:cNvPr id="12299" name="Oval 10"/>
          <p:cNvSpPr>
            <a:spLocks noChangeArrowheads="1"/>
          </p:cNvSpPr>
          <p:nvPr/>
        </p:nvSpPr>
        <p:spPr bwMode="auto">
          <a:xfrm>
            <a:off x="7127875" y="42687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Bùi  </a:t>
            </a:r>
            <a:endParaRPr lang="en-US" altLang="en-US" sz="2400">
              <a:solidFill>
                <a:srgbClr val="0000FF"/>
              </a:solidFill>
              <a:cs typeface="Arial" panose="020B0604020202020204" pitchFamily="34" charset="0"/>
            </a:endParaRPr>
          </a:p>
        </p:txBody>
      </p:sp>
      <p:sp>
        <p:nvSpPr>
          <p:cNvPr id="12300" name="Oval 11"/>
          <p:cNvSpPr>
            <a:spLocks noChangeArrowheads="1"/>
          </p:cNvSpPr>
          <p:nvPr/>
        </p:nvSpPr>
        <p:spPr bwMode="auto">
          <a:xfrm>
            <a:off x="373063" y="6392863"/>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Mát  </a:t>
            </a:r>
            <a:endParaRPr lang="en-US" altLang="en-US" sz="2400">
              <a:solidFill>
                <a:srgbClr val="0000FF"/>
              </a:solidFill>
              <a:cs typeface="Arial" panose="020B0604020202020204" pitchFamily="34" charset="0"/>
            </a:endParaRPr>
          </a:p>
        </p:txBody>
      </p:sp>
      <p:sp>
        <p:nvSpPr>
          <p:cNvPr id="12301" name="Oval 12"/>
          <p:cNvSpPr>
            <a:spLocks noChangeArrowheads="1"/>
          </p:cNvSpPr>
          <p:nvPr/>
        </p:nvSpPr>
        <p:spPr bwMode="auto">
          <a:xfrm>
            <a:off x="3549650" y="16398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Chát  </a:t>
            </a:r>
            <a:endParaRPr lang="en-US" altLang="en-US" sz="2400">
              <a:solidFill>
                <a:srgbClr val="0000FF"/>
              </a:solidFill>
              <a:cs typeface="Arial" panose="020B0604020202020204" pitchFamily="34" charset="0"/>
            </a:endParaRPr>
          </a:p>
        </p:txBody>
      </p:sp>
      <p:sp>
        <p:nvSpPr>
          <p:cNvPr id="12302" name="Oval 13"/>
          <p:cNvSpPr>
            <a:spLocks noChangeArrowheads="1"/>
          </p:cNvSpPr>
          <p:nvPr/>
        </p:nvSpPr>
        <p:spPr bwMode="auto">
          <a:xfrm>
            <a:off x="7054850" y="639286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Cay  </a:t>
            </a:r>
            <a:endParaRPr lang="en-US" altLang="en-US" sz="2400">
              <a:solidFill>
                <a:srgbClr val="0000FF"/>
              </a:solidFill>
              <a:cs typeface="Arial" panose="020B0604020202020204" pitchFamily="34" charset="0"/>
            </a:endParaRPr>
          </a:p>
        </p:txBody>
      </p:sp>
      <p:pic>
        <p:nvPicPr>
          <p:cNvPr id="12303" name="Picture 14" descr="C:\Users\user\Downloads\Photos\vnm_2013_272364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71713"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Oval 15"/>
          <p:cNvSpPr>
            <a:spLocks noChangeArrowheads="1"/>
          </p:cNvSpPr>
          <p:nvPr/>
        </p:nvSpPr>
        <p:spPr bwMode="auto">
          <a:xfrm>
            <a:off x="227013" y="1931988"/>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Ngọt </a:t>
            </a:r>
            <a:endParaRPr lang="en-US" altLang="en-US" sz="2400">
              <a:solidFill>
                <a:srgbClr val="0000FF"/>
              </a:solidFill>
              <a:cs typeface="Arial" panose="020B0604020202020204" pitchFamily="34" charset="0"/>
            </a:endParaRPr>
          </a:p>
        </p:txBody>
      </p:sp>
      <p:pic>
        <p:nvPicPr>
          <p:cNvPr id="12305" name="Picture 16" descr="C:\Users\user\Downloads\Photos\tải xuống (1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2675" y="4667250"/>
            <a:ext cx="2057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Oval 17"/>
          <p:cNvSpPr>
            <a:spLocks noChangeArrowheads="1"/>
          </p:cNvSpPr>
          <p:nvPr/>
        </p:nvSpPr>
        <p:spPr bwMode="auto">
          <a:xfrm>
            <a:off x="3732213" y="6392863"/>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00FF"/>
                </a:solidFill>
                <a:cs typeface="Arial" panose="020B0604020202020204" pitchFamily="34" charset="0"/>
              </a:rPr>
              <a:t>Đắng</a:t>
            </a:r>
            <a:r>
              <a:rPr lang="vi-VN" altLang="en-US" sz="2400">
                <a:solidFill>
                  <a:srgbClr val="0000FF"/>
                </a:solidFill>
                <a:cs typeface="Arial" panose="020B0604020202020204" pitchFamily="34" charset="0"/>
              </a:rPr>
              <a:t> </a:t>
            </a:r>
            <a:endParaRPr lang="en-US" altLang="en-US" sz="2400">
              <a:solidFill>
                <a:srgbClr val="0000FF"/>
              </a:solidFill>
              <a:cs typeface="Arial" panose="020B0604020202020204" pitchFamily="34" charset="0"/>
            </a:endParaRPr>
          </a:p>
        </p:txBody>
      </p:sp>
      <p:sp>
        <p:nvSpPr>
          <p:cNvPr id="19" name="AutoShape 3">
            <a:hlinkClick r:id="rId11" action="ppaction://hlinksldjump"/>
          </p:cNvPr>
          <p:cNvSpPr>
            <a:spLocks noChangeArrowheads="1"/>
          </p:cNvSpPr>
          <p:nvPr/>
        </p:nvSpPr>
        <p:spPr bwMode="auto">
          <a:xfrm>
            <a:off x="2398713" y="2314575"/>
            <a:ext cx="4346575" cy="2228850"/>
          </a:xfrm>
          <a:prstGeom prst="cloudCallout">
            <a:avLst>
              <a:gd name="adj1" fmla="val -51464"/>
              <a:gd name="adj2" fmla="val 41437"/>
            </a:avLst>
          </a:prstGeom>
          <a:solidFill>
            <a:srgbClr val="FFFF66"/>
          </a:solidFill>
          <a:ln w="38100"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lt1"/>
                </a:solidFill>
                <a:latin typeface="+mn-lt"/>
                <a:ea typeface="+mn-ea"/>
                <a:cs typeface="+mn-cs"/>
              </a:defRPr>
            </a:lvl1pPr>
            <a:lvl2pPr marL="457200" algn="l" rtl="0" fontAlgn="base">
              <a:spcBef>
                <a:spcPct val="0"/>
              </a:spcBef>
              <a:spcAft>
                <a:spcPct val="0"/>
              </a:spcAft>
              <a:defRPr sz="2800" b="1" kern="1200">
                <a:solidFill>
                  <a:schemeClr val="lt1"/>
                </a:solidFill>
                <a:latin typeface="+mn-lt"/>
                <a:ea typeface="+mn-ea"/>
                <a:cs typeface="+mn-cs"/>
              </a:defRPr>
            </a:lvl2pPr>
            <a:lvl3pPr marL="914400" algn="l" rtl="0" fontAlgn="base">
              <a:spcBef>
                <a:spcPct val="0"/>
              </a:spcBef>
              <a:spcAft>
                <a:spcPct val="0"/>
              </a:spcAft>
              <a:defRPr sz="2800" b="1" kern="1200">
                <a:solidFill>
                  <a:schemeClr val="lt1"/>
                </a:solidFill>
                <a:latin typeface="+mn-lt"/>
                <a:ea typeface="+mn-ea"/>
                <a:cs typeface="+mn-cs"/>
              </a:defRPr>
            </a:lvl3pPr>
            <a:lvl4pPr marL="1371600" algn="l" rtl="0" fontAlgn="base">
              <a:spcBef>
                <a:spcPct val="0"/>
              </a:spcBef>
              <a:spcAft>
                <a:spcPct val="0"/>
              </a:spcAft>
              <a:defRPr sz="2800" b="1" kern="1200">
                <a:solidFill>
                  <a:schemeClr val="lt1"/>
                </a:solidFill>
                <a:latin typeface="+mn-lt"/>
                <a:ea typeface="+mn-ea"/>
                <a:cs typeface="+mn-cs"/>
              </a:defRPr>
            </a:lvl4pPr>
            <a:lvl5pPr marL="1828800" algn="l"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r>
              <a:rPr lang="vi-VN" sz="3600" b="0" dirty="0">
                <a:solidFill>
                  <a:sysClr val="windowText" lastClr="000000"/>
                </a:solidFill>
                <a:cs typeface="Arial" charset="0"/>
              </a:rPr>
              <a:t>Quả có nhiều mùi vị khác nhau</a:t>
            </a:r>
            <a:endParaRPr lang="en-US" sz="3600" b="0" dirty="0">
              <a:solidFill>
                <a:sysClr val="windowText" lastClr="000000"/>
              </a:solidFill>
              <a:latin typeface="Calibri"/>
              <a:cs typeface="Arial" charset="0"/>
            </a:endParaRPr>
          </a:p>
        </p:txBody>
      </p:sp>
    </p:spTree>
    <p:extLst>
      <p:ext uri="{BB962C8B-B14F-4D97-AF65-F5344CB8AC3E}">
        <p14:creationId xmlns:p14="http://schemas.microsoft.com/office/powerpoint/2010/main" val="2616168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51520" y="2996952"/>
            <a:ext cx="9144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Kết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luận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nhiều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loại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chúng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nhau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về</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hình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kích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thước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màu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sắc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mùi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vị</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107504" y="22385"/>
            <a:ext cx="9036496" cy="1077218"/>
          </a:xfrm>
          <a:prstGeom prst="rect">
            <a:avLst/>
          </a:prstGeom>
        </p:spPr>
        <p:txBody>
          <a:bodyPr wrap="square">
            <a:spAutoFit/>
          </a:bodyPr>
          <a:lstStyle/>
          <a:p>
            <a:pPr algn="ctr"/>
            <a:r>
              <a:rPr lang="en-US" sz="3200" b="1" u="sng" smtClean="0">
                <a:latin typeface="Times New Roman" panose="02020603050405020304" pitchFamily="18" charset="0"/>
              </a:rPr>
              <a:t>Tự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48: </a:t>
            </a:r>
            <a:r>
              <a:rPr lang="en-US" sz="3200" b="1" dirty="0" err="1">
                <a:solidFill>
                  <a:srgbClr val="FF0000"/>
                </a:solidFill>
                <a:latin typeface="Times New Roman" panose="02020603050405020304" pitchFamily="18" charset="0"/>
                <a:cs typeface="Times New Roman" panose="02020603050405020304" pitchFamily="18" charset="0"/>
              </a:rPr>
              <a:t>Quả</a:t>
            </a:r>
            <a:endParaRPr lang="en-GB" sz="32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1" y="1484784"/>
            <a:ext cx="1721946" cy="1283924"/>
          </a:xfrm>
          <a:prstGeom prst="rect">
            <a:avLst/>
          </a:prstGeom>
        </p:spPr>
      </p:pic>
    </p:spTree>
    <p:extLst>
      <p:ext uri="{BB962C8B-B14F-4D97-AF65-F5344CB8AC3E}">
        <p14:creationId xmlns:p14="http://schemas.microsoft.com/office/powerpoint/2010/main" val="23580354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2968" y="2789909"/>
            <a:ext cx="2504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thanh</a:t>
            </a:r>
            <a:r>
              <a:rPr lang="en-US" altLang="en-US" sz="2800" dirty="0">
                <a:latin typeface="Times New Roman" panose="02020603050405020304" pitchFamily="18" charset="0"/>
              </a:rPr>
              <a:t> long</a:t>
            </a:r>
          </a:p>
        </p:txBody>
      </p:sp>
      <p:sp>
        <p:nvSpPr>
          <p:cNvPr id="16387" name="Text Box 3"/>
          <p:cNvSpPr txBox="1">
            <a:spLocks noChangeArrowheads="1"/>
          </p:cNvSpPr>
          <p:nvPr/>
        </p:nvSpPr>
        <p:spPr bwMode="auto">
          <a:xfrm>
            <a:off x="2743199" y="2743200"/>
            <a:ext cx="4038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lộn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hột</a:t>
            </a:r>
            <a:r>
              <a:rPr lang="en-US" altLang="en-US" sz="2800" dirty="0">
                <a:latin typeface="Times New Roman" panose="02020603050405020304" pitchFamily="18" charset="0"/>
              </a:rPr>
              <a:t>)</a:t>
            </a:r>
          </a:p>
        </p:txBody>
      </p:sp>
      <p:sp>
        <p:nvSpPr>
          <p:cNvPr id="16388" name="Text Box 4"/>
          <p:cNvSpPr txBox="1">
            <a:spLocks noChangeArrowheads="1"/>
          </p:cNvSpPr>
          <p:nvPr/>
        </p:nvSpPr>
        <p:spPr bwMode="auto">
          <a:xfrm>
            <a:off x="6781800" y="2757488"/>
            <a:ext cx="2254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xoài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tím</a:t>
            </a:r>
            <a:endParaRPr lang="en-US" altLang="en-US" sz="2800" dirty="0">
              <a:latin typeface="Times New Roman" panose="02020603050405020304" pitchFamily="18" charset="0"/>
            </a:endParaRPr>
          </a:p>
        </p:txBody>
      </p:sp>
      <p:sp>
        <p:nvSpPr>
          <p:cNvPr id="16389" name="Text Box 5"/>
          <p:cNvSpPr txBox="1">
            <a:spLocks noChangeArrowheads="1"/>
          </p:cNvSpPr>
          <p:nvPr/>
        </p:nvSpPr>
        <p:spPr bwMode="auto">
          <a:xfrm>
            <a:off x="76200" y="5943600"/>
            <a:ext cx="3631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mận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miền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Bắc</a:t>
            </a:r>
            <a:endParaRPr lang="en-US" altLang="en-US" sz="2800" dirty="0">
              <a:latin typeface="Times New Roman" panose="02020603050405020304" pitchFamily="18" charset="0"/>
            </a:endParaRPr>
          </a:p>
        </p:txBody>
      </p:sp>
      <p:sp>
        <p:nvSpPr>
          <p:cNvPr id="16390" name="Text Box 6"/>
          <p:cNvSpPr txBox="1">
            <a:spLocks noChangeArrowheads="1"/>
          </p:cNvSpPr>
          <p:nvPr/>
        </p:nvSpPr>
        <p:spPr bwMode="auto">
          <a:xfrm>
            <a:off x="6629400" y="5943600"/>
            <a:ext cx="240709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táo</a:t>
            </a:r>
            <a:r>
              <a:rPr lang="en-US" altLang="en-US" sz="2800" dirty="0">
                <a:latin typeface="Times New Roman" panose="02020603050405020304" pitchFamily="18" charset="0"/>
              </a:rPr>
              <a:t> ta</a:t>
            </a:r>
          </a:p>
        </p:txBody>
      </p:sp>
      <p:sp>
        <p:nvSpPr>
          <p:cNvPr id="16397" name="Text Box 13"/>
          <p:cNvSpPr txBox="1">
            <a:spLocks noChangeArrowheads="1"/>
          </p:cNvSpPr>
          <p:nvPr/>
        </p:nvSpPr>
        <p:spPr bwMode="auto">
          <a:xfrm>
            <a:off x="3467100" y="5978236"/>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mận</a:t>
            </a:r>
            <a:endParaRPr lang="en-US" altLang="en-US" sz="2800" dirty="0">
              <a:latin typeface="Times New Roman" panose="02020603050405020304" pitchFamily="18" charset="0"/>
            </a:endParaRPr>
          </a:p>
        </p:txBody>
      </p:sp>
      <p:pic>
        <p:nvPicPr>
          <p:cNvPr id="14" name="Picture 2" descr="small_12100610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51509"/>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image_m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5309"/>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0" y="4039041"/>
            <a:ext cx="2486025" cy="18383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569" y="3501008"/>
            <a:ext cx="2495550" cy="223330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3182" y="3501008"/>
            <a:ext cx="2910036" cy="223330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6656" y="320937"/>
            <a:ext cx="2977344" cy="2499544"/>
          </a:xfrm>
          <a:prstGeom prst="rect">
            <a:avLst/>
          </a:prstGeom>
        </p:spPr>
      </p:pic>
    </p:spTree>
    <p:custDataLst>
      <p:tags r:id="rId1"/>
    </p:custDataLst>
    <p:extLst>
      <p:ext uri="{BB962C8B-B14F-4D97-AF65-F5344CB8AC3E}">
        <p14:creationId xmlns:p14="http://schemas.microsoft.com/office/powerpoint/2010/main" val="30868728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fade">
                                      <p:cBhvr>
                                        <p:cTn id="11" dur="500"/>
                                        <p:tgtEl>
                                          <p:spTgt spid="1638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500"/>
                                        <p:tgtEl>
                                          <p:spTgt spid="1638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fade">
                                      <p:cBhvr>
                                        <p:cTn id="21" dur="1000"/>
                                        <p:tgtEl>
                                          <p:spTgt spid="16389"/>
                                        </p:tgtEl>
                                      </p:cBhvr>
                                    </p:animEffect>
                                    <p:anim calcmode="lin" valueType="num">
                                      <p:cBhvr>
                                        <p:cTn id="22" dur="1000" fill="hold"/>
                                        <p:tgtEl>
                                          <p:spTgt spid="16389"/>
                                        </p:tgtEl>
                                        <p:attrNameLst>
                                          <p:attrName>ppt_x</p:attrName>
                                        </p:attrNameLst>
                                      </p:cBhvr>
                                      <p:tavLst>
                                        <p:tav tm="0">
                                          <p:val>
                                            <p:strVal val="#ppt_x"/>
                                          </p:val>
                                        </p:tav>
                                        <p:tav tm="100000">
                                          <p:val>
                                            <p:strVal val="#ppt_x"/>
                                          </p:val>
                                        </p:tav>
                                      </p:tavLst>
                                    </p:anim>
                                    <p:anim calcmode="lin" valueType="num">
                                      <p:cBhvr>
                                        <p:cTn id="23"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397"/>
                                        </p:tgtEl>
                                        <p:attrNameLst>
                                          <p:attrName>style.visibility</p:attrName>
                                        </p:attrNameLst>
                                      </p:cBhvr>
                                      <p:to>
                                        <p:strVal val="visible"/>
                                      </p:to>
                                    </p:set>
                                    <p:animEffect transition="in" filter="wipe(down)">
                                      <p:cBhvr>
                                        <p:cTn id="28" dur="500"/>
                                        <p:tgtEl>
                                          <p:spTgt spid="1639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390"/>
                                        </p:tgtEl>
                                        <p:attrNameLst>
                                          <p:attrName>style.visibility</p:attrName>
                                        </p:attrNameLst>
                                      </p:cBhvr>
                                      <p:to>
                                        <p:strVal val="visible"/>
                                      </p:to>
                                    </p:set>
                                    <p:animEffect transition="in" filter="barn(inVertical)">
                                      <p:cBhvr>
                                        <p:cTn id="33"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90" grpId="0"/>
      <p:bldP spid="163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27" y="3573370"/>
            <a:ext cx="2834680" cy="24479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579406"/>
            <a:ext cx="2733675" cy="24479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062" y="3573370"/>
            <a:ext cx="2466975" cy="24479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527" y="376211"/>
            <a:ext cx="2643289" cy="2044677"/>
          </a:xfrm>
          <a:prstGeom prst="rect">
            <a:avLst/>
          </a:prstGeom>
        </p:spPr>
      </p:pic>
      <p:sp>
        <p:nvSpPr>
          <p:cNvPr id="6" name="TextBox 5"/>
          <p:cNvSpPr txBox="1"/>
          <p:nvPr/>
        </p:nvSpPr>
        <p:spPr>
          <a:xfrm>
            <a:off x="611560" y="2564904"/>
            <a:ext cx="1540806"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Phật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endParaRPr lang="en-GB"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596856" y="2656524"/>
            <a:ext cx="2305439"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bòn</a:t>
            </a:r>
            <a:r>
              <a:rPr lang="en-US" sz="3200" dirty="0">
                <a:latin typeface="Times New Roman" panose="02020603050405020304" pitchFamily="18" charset="0"/>
                <a:cs typeface="Times New Roman" panose="02020603050405020304" pitchFamily="18" charset="0"/>
              </a:rPr>
              <a:t> bon</a:t>
            </a:r>
            <a:endParaRPr lang="en-GB"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801597" y="2656525"/>
            <a:ext cx="153760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sáp</a:t>
            </a:r>
            <a:endParaRPr lang="en-GB" sz="3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00019" y="6129579"/>
            <a:ext cx="1587294"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tằm</a:t>
            </a:r>
            <a:endParaRPr lang="en-GB" sz="3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23928" y="6125271"/>
            <a:ext cx="1963999"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da </a:t>
            </a:r>
            <a:r>
              <a:rPr lang="en-US" sz="3200" dirty="0" err="1">
                <a:latin typeface="Times New Roman" panose="02020603050405020304" pitchFamily="18" charset="0"/>
                <a:cs typeface="Times New Roman" panose="02020603050405020304" pitchFamily="18" charset="0"/>
              </a:rPr>
              <a:t>đất</a:t>
            </a:r>
            <a:endParaRPr lang="en-GB" sz="3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887802" y="6125270"/>
            <a:ext cx="147348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endParaRPr lang="en-GB"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330262"/>
            <a:ext cx="2732176" cy="223862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0030" y="476673"/>
            <a:ext cx="2310904" cy="2013816"/>
          </a:xfrm>
          <a:prstGeom prst="rect">
            <a:avLst/>
          </a:prstGeom>
        </p:spPr>
      </p:pic>
    </p:spTree>
    <p:custDataLst>
      <p:tags r:id="rId1"/>
    </p:custDataLst>
    <p:extLst>
      <p:ext uri="{BB962C8B-B14F-4D97-AF65-F5344CB8AC3E}">
        <p14:creationId xmlns:p14="http://schemas.microsoft.com/office/powerpoint/2010/main" val="4057109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499267" y="1326470"/>
            <a:ext cx="7772400" cy="870344"/>
          </a:xfrm>
          <a:prstGeom prst="rect">
            <a:avLst/>
          </a:prstGeom>
          <a:solidFill>
            <a:srgbClr val="FFFF00"/>
          </a:solidFill>
          <a:ln>
            <a:noFill/>
          </a:ln>
          <a:effectLst/>
        </p:spPr>
        <p:txBody>
          <a:bodyPr anchor="ctr"/>
          <a:lstStyle/>
          <a:p>
            <a:r>
              <a:rPr lang="en-US" sz="3200" b="1" u="sng"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Hoạt</a:t>
            </a:r>
            <a:r>
              <a:rPr lang="en-US" sz="3200" b="1" u="sng"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u="sng"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3200" b="1" u="sng"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2</a:t>
            </a:r>
            <a:r>
              <a:rPr lang="en-US" sz="36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phận</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6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602641" y="30199"/>
            <a:ext cx="8229600" cy="1642194"/>
          </a:xfrm>
          <a:prstGeom prst="rect">
            <a:avLst/>
          </a:prstGeom>
        </p:spPr>
        <p:txBody>
          <a:bodyPr/>
          <a:lstStyle/>
          <a:p>
            <a:pPr algn="ctr"/>
            <a:r>
              <a:rPr lang="en-US" sz="3200" b="1" u="sng" smtClean="0">
                <a:latin typeface="Times New Roman" panose="02020603050405020304" pitchFamily="18" charset="0"/>
              </a:rPr>
              <a:t>Tự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pPr algn="ctr"/>
            <a:r>
              <a:rPr lang="fi-FI" sz="3200" b="1" dirty="0">
                <a:solidFill>
                  <a:srgbClr val="FF0000"/>
                </a:solidFill>
                <a:latin typeface="Times New Roman" pitchFamily="18" charset="0"/>
                <a:cs typeface="Times New Roman" pitchFamily="18" charset="0"/>
              </a:rPr>
              <a:t>Bài 48: Quả</a:t>
            </a:r>
            <a:endParaRPr lang="en-US" sz="3200" b="1" dirty="0">
              <a:solidFill>
                <a:srgbClr val="FF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029" y="5240707"/>
            <a:ext cx="1440971" cy="12961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214" y="3526597"/>
            <a:ext cx="1387829" cy="1295135"/>
          </a:xfrm>
          <a:prstGeom prst="rect">
            <a:avLst/>
          </a:prstGeom>
        </p:spPr>
      </p:pic>
    </p:spTree>
    <p:extLst>
      <p:ext uri="{BB962C8B-B14F-4D97-AF65-F5344CB8AC3E}">
        <p14:creationId xmlns:p14="http://schemas.microsoft.com/office/powerpoint/2010/main" val="37828885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0" y="1447800"/>
            <a:ext cx="4343400" cy="609600"/>
          </a:xfrm>
          <a:prstGeom prst="rect">
            <a:avLst/>
          </a:prstGeom>
          <a:noFill/>
          <a:ln>
            <a:noFill/>
          </a:ln>
          <a:effectLst/>
        </p:spPr>
        <p:txBody>
          <a:bodyPr anchor="ctr"/>
          <a:lstStyle/>
          <a:p>
            <a:r>
              <a:rPr lang="en-US" b="1" dirty="0">
                <a:effectLst>
                  <a:outerShdw blurRad="38100" dist="38100" dir="2700000" algn="tl">
                    <a:srgbClr val="FFFFFF"/>
                  </a:outerShdw>
                </a:effectLst>
              </a:rPr>
              <a:t>* </a:t>
            </a:r>
            <a:r>
              <a:rPr lang="en-US" sz="2800" b="1" dirty="0" err="1">
                <a:effectLst>
                  <a:outerShdw blurRad="38100" dist="38100" dir="2700000" algn="tl">
                    <a:srgbClr val="FFFFFF"/>
                  </a:outerShdw>
                </a:effectLst>
              </a:rPr>
              <a:t>Các</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bộ</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phận</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của</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quả</a:t>
            </a:r>
            <a:r>
              <a:rPr lang="en-US" sz="2800" b="1" dirty="0">
                <a:effectLst>
                  <a:outerShdw blurRad="38100" dist="38100" dir="2700000" algn="tl">
                    <a:srgbClr val="FFFFFF"/>
                  </a:outerShdw>
                </a:effectLst>
                <a:latin typeface="VNI-Times" pitchFamily="2" charset="0"/>
              </a:rPr>
              <a:t> </a:t>
            </a:r>
            <a:endParaRPr lang="en-US" sz="2800" dirty="0"/>
          </a:p>
        </p:txBody>
      </p:sp>
      <p:pic>
        <p:nvPicPr>
          <p:cNvPr id="301059" name="Picture 3" descr="a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2" name="Picture 6" descr="Picture1"/>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05000" y="5657850"/>
            <a:ext cx="1524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3" name="Picture 7" descr="Picture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4743450"/>
            <a:ext cx="20574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a:spLocks noChangeArrowheads="1"/>
          </p:cNvSpPr>
          <p:nvPr/>
        </p:nvSpPr>
        <p:spPr bwMode="auto">
          <a:xfrm>
            <a:off x="381000" y="6172200"/>
            <a:ext cx="2209800" cy="4572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chuối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Rectangle 14"/>
          <p:cNvSpPr>
            <a:spLocks noChangeArrowheads="1"/>
          </p:cNvSpPr>
          <p:nvPr/>
        </p:nvSpPr>
        <p:spPr bwMode="auto">
          <a:xfrm>
            <a:off x="3200400" y="4743450"/>
            <a:ext cx="9906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5" name="Rectangle 14"/>
          <p:cNvSpPr>
            <a:spLocks noChangeArrowheads="1"/>
          </p:cNvSpPr>
          <p:nvPr/>
        </p:nvSpPr>
        <p:spPr bwMode="auto">
          <a:xfrm>
            <a:off x="3276600" y="5600700"/>
            <a:ext cx="7620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latin typeface="Times New Roman" panose="02020603050405020304" pitchFamily="18" charset="0"/>
              <a:cs typeface="Times New Roman" panose="02020603050405020304" pitchFamily="18" charset="0"/>
            </a:endParaRPr>
          </a:p>
        </p:txBody>
      </p:sp>
      <p:sp>
        <p:nvSpPr>
          <p:cNvPr id="2" name="Rectangle 14"/>
          <p:cNvSpPr>
            <a:spLocks noChangeArrowheads="1"/>
          </p:cNvSpPr>
          <p:nvPr/>
        </p:nvSpPr>
        <p:spPr bwMode="auto">
          <a:xfrm>
            <a:off x="304800" y="3810000"/>
            <a:ext cx="2057400" cy="5715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đu</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đủ</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301068" name="Picture 12" descr="hieuptfood-papay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3733800" cy="177760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1072" name="Picture 16" descr="Picture1"/>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90800" y="2171700"/>
            <a:ext cx="21224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73" name="Picture 17" descr="Picture2"/>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33600" y="2628900"/>
            <a:ext cx="3113088"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74" name="Picture 18" descr="Picture3"/>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3086100"/>
            <a:ext cx="4857750"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a:spLocks noChangeArrowheads="1"/>
          </p:cNvSpPr>
          <p:nvPr/>
        </p:nvSpPr>
        <p:spPr bwMode="auto">
          <a:xfrm>
            <a:off x="6019800" y="2971800"/>
            <a:ext cx="838200" cy="4000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7" name="Rectangle 14"/>
          <p:cNvSpPr>
            <a:spLocks noChangeArrowheads="1"/>
          </p:cNvSpPr>
          <p:nvPr/>
        </p:nvSpPr>
        <p:spPr bwMode="auto">
          <a:xfrm>
            <a:off x="5105400" y="2571750"/>
            <a:ext cx="1219200" cy="4000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8" name="Rectangle 14"/>
          <p:cNvSpPr>
            <a:spLocks noChangeArrowheads="1"/>
          </p:cNvSpPr>
          <p:nvPr/>
        </p:nvSpPr>
        <p:spPr bwMode="auto">
          <a:xfrm>
            <a:off x="4648200" y="2114550"/>
            <a:ext cx="6858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latin typeface="Times New Roman" panose="02020603050405020304" pitchFamily="18" charset="0"/>
              <a:cs typeface="Times New Roman" panose="02020603050405020304" pitchFamily="18" charset="0"/>
            </a:endParaRPr>
          </a:p>
        </p:txBody>
      </p:sp>
      <p:pic>
        <p:nvPicPr>
          <p:cNvPr id="301064" name="Picture 8" descr="a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1148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6" name="Picture 10" descr="Picture1"/>
          <p:cNvPicPr>
            <a:picLocks noChangeAspect="1" noChangeArrowheads="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67400" y="4876800"/>
            <a:ext cx="16764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7" name="Picture 11" descr="Picture3"/>
          <p:cNvPicPr>
            <a:picLocks noChangeAspect="1" noChangeArrowheads="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91200" y="5715000"/>
            <a:ext cx="19812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ChangeArrowheads="1"/>
          </p:cNvSpPr>
          <p:nvPr/>
        </p:nvSpPr>
        <p:spPr bwMode="auto">
          <a:xfrm>
            <a:off x="5334000" y="4876800"/>
            <a:ext cx="685800" cy="38100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0" name="Rectangle 14"/>
          <p:cNvSpPr>
            <a:spLocks noChangeArrowheads="1"/>
          </p:cNvSpPr>
          <p:nvPr/>
        </p:nvSpPr>
        <p:spPr bwMode="auto">
          <a:xfrm>
            <a:off x="5105400" y="5562600"/>
            <a:ext cx="762000" cy="609600"/>
          </a:xfrm>
          <a:prstGeom prst="rect">
            <a:avLst/>
          </a:prstGeom>
          <a:noFill/>
          <a:ln>
            <a:noFill/>
          </a:ln>
          <a:effectLst/>
        </p:spPr>
        <p:txBody>
          <a:bodyPr anchor="ctr"/>
          <a:lstStyle/>
          <a:p>
            <a:pPr algn="ctr"/>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dirty="0">
                <a:effectLst>
                  <a:outerShdw blurRad="38100" dist="38100" dir="2700000" algn="tl">
                    <a:srgbClr val="FFFFFF"/>
                  </a:outerShdw>
                </a:effectLst>
                <a:latin typeface="VNI-Times" pitchFamily="2" charset="0"/>
              </a:rPr>
              <a:t> </a:t>
            </a:r>
            <a:endParaRPr lang="en-US" dirty="0"/>
          </a:p>
        </p:txBody>
      </p:sp>
      <p:sp>
        <p:nvSpPr>
          <p:cNvPr id="11" name="Rectangle 14"/>
          <p:cNvSpPr>
            <a:spLocks noChangeArrowheads="1"/>
          </p:cNvSpPr>
          <p:nvPr/>
        </p:nvSpPr>
        <p:spPr bwMode="auto">
          <a:xfrm>
            <a:off x="6248400" y="6248400"/>
            <a:ext cx="2895600" cy="3810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đậu</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Hà</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Lan</a:t>
            </a:r>
            <a:endPar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990600" y="0"/>
            <a:ext cx="7239000" cy="1077218"/>
          </a:xfrm>
          <a:prstGeom prst="rect">
            <a:avLst/>
          </a:prstGeom>
        </p:spPr>
        <p:txBody>
          <a:bodyPr wrap="square">
            <a:spAutoFit/>
          </a:bodyPr>
          <a:lstStyle/>
          <a:p>
            <a:pPr algn="ctr"/>
            <a:r>
              <a:rPr lang="en-US" sz="3200" b="1" u="sng" smtClean="0"/>
              <a:t>Tự </a:t>
            </a:r>
            <a:r>
              <a:rPr lang="en-US" sz="3200" b="1" u="sng" dirty="0" err="1"/>
              <a:t>nhiên</a:t>
            </a:r>
            <a:r>
              <a:rPr lang="en-US" sz="3200" b="1" u="sng" dirty="0"/>
              <a:t> </a:t>
            </a:r>
            <a:r>
              <a:rPr lang="en-US" sz="3200" b="1" u="sng" dirty="0" err="1"/>
              <a:t>và</a:t>
            </a:r>
            <a:r>
              <a:rPr lang="en-US" sz="3200" b="1" u="sng" dirty="0"/>
              <a:t> </a:t>
            </a:r>
            <a:r>
              <a:rPr lang="en-US" sz="3200" b="1" u="sng" dirty="0" err="1"/>
              <a:t>Xã</a:t>
            </a:r>
            <a:r>
              <a:rPr lang="en-US" sz="3200" b="1" u="sng" dirty="0"/>
              <a:t> </a:t>
            </a:r>
            <a:r>
              <a:rPr lang="en-US" sz="3200" b="1" u="sng" dirty="0" err="1"/>
              <a:t>hội</a:t>
            </a:r>
            <a:endParaRPr lang="en-US" sz="3200" b="1" u="sng" dirty="0"/>
          </a:p>
          <a:p>
            <a:pPr algn="ctr"/>
            <a:r>
              <a:rPr lang="fi-FI" sz="3200" b="1" dirty="0">
                <a:solidFill>
                  <a:srgbClr val="FF0000"/>
                </a:solidFill>
                <a:cs typeface="Times New Roman" pitchFamily="18" charset="0"/>
              </a:rPr>
              <a:t>Bài 48: Quả</a:t>
            </a:r>
            <a:endParaRPr lang="en-US" sz="3200" b="1" dirty="0">
              <a:solidFill>
                <a:srgbClr val="FF0000"/>
              </a:solidFill>
              <a:cs typeface="Times New Roman" pitchFamily="18" charset="0"/>
            </a:endParaRPr>
          </a:p>
        </p:txBody>
      </p:sp>
    </p:spTree>
    <p:extLst>
      <p:ext uri="{BB962C8B-B14F-4D97-AF65-F5344CB8AC3E}">
        <p14:creationId xmlns:p14="http://schemas.microsoft.com/office/powerpoint/2010/main" val="2506235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0398"/>
                                        </p:tgtEl>
                                        <p:attrNameLst>
                                          <p:attrName>style.visibility</p:attrName>
                                        </p:attrNameLst>
                                      </p:cBhvr>
                                      <p:to>
                                        <p:strVal val="visible"/>
                                      </p:to>
                                    </p:set>
                                    <p:animEffect transition="in" filter="blinds(horizontal)">
                                      <p:cBhvr>
                                        <p:cTn id="7" dur="500"/>
                                        <p:tgtEl>
                                          <p:spTgt spid="4003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nodeType="withEffect">
                                  <p:stCondLst>
                                    <p:cond delay="0"/>
                                  </p:stCondLst>
                                  <p:childTnLst>
                                    <p:set>
                                      <p:cBhvr>
                                        <p:cTn id="14" dur="1" fill="hold">
                                          <p:stCondLst>
                                            <p:cond delay="0"/>
                                          </p:stCondLst>
                                        </p:cTn>
                                        <p:tgtEl>
                                          <p:spTgt spid="301068"/>
                                        </p:tgtEl>
                                        <p:attrNameLst>
                                          <p:attrName>style.visibility</p:attrName>
                                        </p:attrNameLst>
                                      </p:cBhvr>
                                      <p:to>
                                        <p:strVal val="visible"/>
                                      </p:to>
                                    </p:set>
                                    <p:animEffect transition="in" filter="diamond(in)">
                                      <p:cBhvr>
                                        <p:cTn id="15" dur="2000"/>
                                        <p:tgtEl>
                                          <p:spTgt spid="30106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nodeType="withEffect">
                                  <p:stCondLst>
                                    <p:cond delay="0"/>
                                  </p:stCondLst>
                                  <p:childTnLst>
                                    <p:set>
                                      <p:cBhvr>
                                        <p:cTn id="22" dur="1" fill="hold">
                                          <p:stCondLst>
                                            <p:cond delay="0"/>
                                          </p:stCondLst>
                                        </p:cTn>
                                        <p:tgtEl>
                                          <p:spTgt spid="301072"/>
                                        </p:tgtEl>
                                        <p:attrNameLst>
                                          <p:attrName>style.visibility</p:attrName>
                                        </p:attrNameLst>
                                      </p:cBhvr>
                                      <p:to>
                                        <p:strVal val="visible"/>
                                      </p:to>
                                    </p:set>
                                    <p:animEffect transition="in" filter="box(in)">
                                      <p:cBhvr>
                                        <p:cTn id="23" dur="500"/>
                                        <p:tgtEl>
                                          <p:spTgt spid="30107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par>
                                <p:cTn id="29" presetID="4" presetClass="entr" presetSubtype="16" fill="hold" nodeType="withEffect">
                                  <p:stCondLst>
                                    <p:cond delay="0"/>
                                  </p:stCondLst>
                                  <p:childTnLst>
                                    <p:set>
                                      <p:cBhvr>
                                        <p:cTn id="30" dur="1" fill="hold">
                                          <p:stCondLst>
                                            <p:cond delay="0"/>
                                          </p:stCondLst>
                                        </p:cTn>
                                        <p:tgtEl>
                                          <p:spTgt spid="301073"/>
                                        </p:tgtEl>
                                        <p:attrNameLst>
                                          <p:attrName>style.visibility</p:attrName>
                                        </p:attrNameLst>
                                      </p:cBhvr>
                                      <p:to>
                                        <p:strVal val="visible"/>
                                      </p:to>
                                    </p:set>
                                    <p:animEffect transition="in" filter="box(in)">
                                      <p:cBhvr>
                                        <p:cTn id="31" dur="500"/>
                                        <p:tgtEl>
                                          <p:spTgt spid="30107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par>
                                <p:cTn id="37" presetID="5" presetClass="entr" presetSubtype="10" fill="hold" nodeType="withEffect">
                                  <p:stCondLst>
                                    <p:cond delay="0"/>
                                  </p:stCondLst>
                                  <p:childTnLst>
                                    <p:set>
                                      <p:cBhvr>
                                        <p:cTn id="38" dur="1" fill="hold">
                                          <p:stCondLst>
                                            <p:cond delay="0"/>
                                          </p:stCondLst>
                                        </p:cTn>
                                        <p:tgtEl>
                                          <p:spTgt spid="301074"/>
                                        </p:tgtEl>
                                        <p:attrNameLst>
                                          <p:attrName>style.visibility</p:attrName>
                                        </p:attrNameLst>
                                      </p:cBhvr>
                                      <p:to>
                                        <p:strVal val="visible"/>
                                      </p:to>
                                    </p:set>
                                    <p:animEffect transition="in" filter="checkerboard(across)">
                                      <p:cBhvr>
                                        <p:cTn id="39" dur="500"/>
                                        <p:tgtEl>
                                          <p:spTgt spid="30107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01059"/>
                                        </p:tgtEl>
                                        <p:attrNameLst>
                                          <p:attrName>style.visibility</p:attrName>
                                        </p:attrNameLst>
                                      </p:cBhvr>
                                      <p:to>
                                        <p:strVal val="visible"/>
                                      </p:to>
                                    </p:set>
                                    <p:animEffect transition="in" filter="checkerboard(across)">
                                      <p:cBhvr>
                                        <p:cTn id="44" dur="500"/>
                                        <p:tgtEl>
                                          <p:spTgt spid="30105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ox(in)">
                                      <p:cBhvr>
                                        <p:cTn id="52" dur="500"/>
                                        <p:tgtEl>
                                          <p:spTgt spid="4"/>
                                        </p:tgtEl>
                                      </p:cBhvr>
                                    </p:animEffect>
                                  </p:childTnLst>
                                </p:cTn>
                              </p:par>
                              <p:par>
                                <p:cTn id="53" presetID="4" presetClass="entr" presetSubtype="16" fill="hold" nodeType="withEffect">
                                  <p:stCondLst>
                                    <p:cond delay="0"/>
                                  </p:stCondLst>
                                  <p:childTnLst>
                                    <p:set>
                                      <p:cBhvr>
                                        <p:cTn id="54" dur="1" fill="hold">
                                          <p:stCondLst>
                                            <p:cond delay="0"/>
                                          </p:stCondLst>
                                        </p:cTn>
                                        <p:tgtEl>
                                          <p:spTgt spid="301063"/>
                                        </p:tgtEl>
                                        <p:attrNameLst>
                                          <p:attrName>style.visibility</p:attrName>
                                        </p:attrNameLst>
                                      </p:cBhvr>
                                      <p:to>
                                        <p:strVal val="visible"/>
                                      </p:to>
                                    </p:set>
                                    <p:animEffect transition="in" filter="box(in)">
                                      <p:cBhvr>
                                        <p:cTn id="55" dur="500"/>
                                        <p:tgtEl>
                                          <p:spTgt spid="30106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diamond(in)">
                                      <p:cBhvr>
                                        <p:cTn id="60" dur="2000"/>
                                        <p:tgtEl>
                                          <p:spTgt spid="5"/>
                                        </p:tgtEl>
                                      </p:cBhvr>
                                    </p:animEffect>
                                  </p:childTnLst>
                                </p:cTn>
                              </p:par>
                              <p:par>
                                <p:cTn id="61" presetID="8" presetClass="entr" presetSubtype="16" fill="hold" nodeType="withEffect">
                                  <p:stCondLst>
                                    <p:cond delay="0"/>
                                  </p:stCondLst>
                                  <p:childTnLst>
                                    <p:set>
                                      <p:cBhvr>
                                        <p:cTn id="62" dur="1" fill="hold">
                                          <p:stCondLst>
                                            <p:cond delay="0"/>
                                          </p:stCondLst>
                                        </p:cTn>
                                        <p:tgtEl>
                                          <p:spTgt spid="301062"/>
                                        </p:tgtEl>
                                        <p:attrNameLst>
                                          <p:attrName>style.visibility</p:attrName>
                                        </p:attrNameLst>
                                      </p:cBhvr>
                                      <p:to>
                                        <p:strVal val="visible"/>
                                      </p:to>
                                    </p:set>
                                    <p:animEffect transition="in" filter="diamond(in)">
                                      <p:cBhvr>
                                        <p:cTn id="63" dur="2000"/>
                                        <p:tgtEl>
                                          <p:spTgt spid="30106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01064"/>
                                        </p:tgtEl>
                                        <p:attrNameLst>
                                          <p:attrName>style.visibility</p:attrName>
                                        </p:attrNameLst>
                                      </p:cBhvr>
                                      <p:to>
                                        <p:strVal val="visible"/>
                                      </p:to>
                                    </p:set>
                                    <p:animEffect transition="in" filter="box(in)">
                                      <p:cBhvr>
                                        <p:cTn id="68" dur="500"/>
                                        <p:tgtEl>
                                          <p:spTgt spid="301064"/>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301066"/>
                                        </p:tgtEl>
                                        <p:attrNameLst>
                                          <p:attrName>style.visibility</p:attrName>
                                        </p:attrNameLst>
                                      </p:cBhvr>
                                      <p:to>
                                        <p:strVal val="visible"/>
                                      </p:to>
                                    </p:set>
                                    <p:animEffect transition="in" filter="box(in)">
                                      <p:cBhvr>
                                        <p:cTn id="76" dur="500"/>
                                        <p:tgtEl>
                                          <p:spTgt spid="301066"/>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ox(in)">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301066"/>
                                        </p:tgtEl>
                                        <p:attrNameLst>
                                          <p:attrName>style.visibility</p:attrName>
                                        </p:attrNameLst>
                                      </p:cBhvr>
                                      <p:to>
                                        <p:strVal val="visible"/>
                                      </p:to>
                                    </p:set>
                                    <p:animEffect transition="in" filter="checkerboard(across)">
                                      <p:cBhvr>
                                        <p:cTn id="84" dur="500"/>
                                        <p:tgtEl>
                                          <p:spTgt spid="301066"/>
                                        </p:tgtEl>
                                      </p:cBhvr>
                                    </p:animEffect>
                                  </p:childTnLst>
                                </p:cTn>
                              </p:par>
                              <p:par>
                                <p:cTn id="85" presetID="5" presetClass="entr" presetSubtype="10" fill="hold" grpId="1"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checkerboard(across)">
                                      <p:cBhvr>
                                        <p:cTn id="87" dur="500"/>
                                        <p:tgtEl>
                                          <p:spTgt spid="9"/>
                                        </p:tgtEl>
                                      </p:cBhvr>
                                    </p:animEffect>
                                  </p:childTnLst>
                                </p:cTn>
                              </p:par>
                              <p:par>
                                <p:cTn id="88" presetID="5" presetClass="entr" presetSubtype="10" fill="hold" nodeType="withEffect">
                                  <p:stCondLst>
                                    <p:cond delay="0"/>
                                  </p:stCondLst>
                                  <p:childTnLst>
                                    <p:set>
                                      <p:cBhvr>
                                        <p:cTn id="89" dur="1" fill="hold">
                                          <p:stCondLst>
                                            <p:cond delay="0"/>
                                          </p:stCondLst>
                                        </p:cTn>
                                        <p:tgtEl>
                                          <p:spTgt spid="301067"/>
                                        </p:tgtEl>
                                        <p:attrNameLst>
                                          <p:attrName>style.visibility</p:attrName>
                                        </p:attrNameLst>
                                      </p:cBhvr>
                                      <p:to>
                                        <p:strVal val="visible"/>
                                      </p:to>
                                    </p:set>
                                    <p:animEffect transition="in" filter="checkerboard(across)">
                                      <p:cBhvr>
                                        <p:cTn id="90" dur="500"/>
                                        <p:tgtEl>
                                          <p:spTgt spid="301067"/>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checkerboard(across)">
                                      <p:cBhvr>
                                        <p:cTn id="9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8" grpId="0"/>
      <p:bldP spid="3" grpId="0"/>
      <p:bldP spid="4" grpId="0"/>
      <p:bldP spid="5" grpId="0"/>
      <p:bldP spid="2" grpId="0"/>
      <p:bldP spid="6" grpId="0"/>
      <p:bldP spid="7" grpId="0"/>
      <p:bldP spid="8" grpId="0"/>
      <p:bldP spid="9" grpId="0"/>
      <p:bldP spid="9" grpId="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47"/>
          <p:cNvSpPr txBox="1">
            <a:spLocks noChangeArrowheads="1"/>
          </p:cNvSpPr>
          <p:nvPr/>
        </p:nvSpPr>
        <p:spPr bwMode="auto">
          <a:xfrm>
            <a:off x="7315200" y="1727200"/>
            <a:ext cx="1066800" cy="711200"/>
          </a:xfrm>
          <a:prstGeom prst="rect">
            <a:avLst/>
          </a:prstGeom>
          <a:solidFill>
            <a:srgbClr val="00CCFF"/>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000" b="1">
                <a:solidFill>
                  <a:srgbClr val="000000"/>
                </a:solidFill>
                <a:latin typeface="Times New Roman" panose="02020603050405020304" pitchFamily="18" charset="0"/>
                <a:cs typeface="Arial" panose="020B0604020202020204" pitchFamily="34" charset="0"/>
              </a:rPr>
              <a:t>hạt</a:t>
            </a:r>
          </a:p>
        </p:txBody>
      </p:sp>
      <p:pic>
        <p:nvPicPr>
          <p:cNvPr id="19460" name="Picture 13" descr="image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51200"/>
            <a:ext cx="6019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6"/>
          <p:cNvSpPr>
            <a:spLocks noChangeArrowheads="1"/>
          </p:cNvSpPr>
          <p:nvPr/>
        </p:nvSpPr>
        <p:spPr bwMode="auto">
          <a:xfrm>
            <a:off x="228600" y="4470400"/>
            <a:ext cx="3505200" cy="1524000"/>
          </a:xfrm>
          <a:prstGeom prst="wedgeRoundRectCallout">
            <a:avLst>
              <a:gd name="adj1" fmla="val 91125"/>
              <a:gd name="adj2" fmla="val -44375"/>
              <a:gd name="adj3" fmla="val 16667"/>
            </a:avLst>
          </a:prstGeom>
          <a:solidFill>
            <a:srgbClr val="FF99CC"/>
          </a:solidFill>
          <a:ln w="28575" cap="sq">
            <a:solidFill>
              <a:srgbClr val="FF0000"/>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200" b="1">
              <a:solidFill>
                <a:srgbClr val="006699"/>
              </a:solidFill>
              <a:latin typeface="Times New Roman" panose="02020603050405020304" pitchFamily="18" charset="0"/>
              <a:cs typeface="Arial" panose="020B0604020202020204" pitchFamily="34" charset="0"/>
            </a:endParaRPr>
          </a:p>
          <a:p>
            <a:pPr algn="ctr"/>
            <a:r>
              <a:rPr lang="en-US" sz="3200" b="1">
                <a:solidFill>
                  <a:srgbClr val="0000FF"/>
                </a:solidFill>
                <a:latin typeface="Times New Roman" panose="02020603050405020304" pitchFamily="18" charset="0"/>
                <a:cs typeface="Arial" panose="020B0604020202020204" pitchFamily="34" charset="0"/>
              </a:rPr>
              <a:t>Quả lạc</a:t>
            </a:r>
          </a:p>
          <a:p>
            <a:pPr algn="ctr"/>
            <a:r>
              <a:rPr lang="en-US" sz="3200" b="1">
                <a:solidFill>
                  <a:srgbClr val="0000FF"/>
                </a:solidFill>
                <a:latin typeface="Times New Roman" panose="02020603050405020304" pitchFamily="18" charset="0"/>
                <a:cs typeface="Arial" panose="020B0604020202020204" pitchFamily="34" charset="0"/>
              </a:rPr>
              <a:t>(đậu phộng)</a:t>
            </a:r>
          </a:p>
          <a:p>
            <a:pPr algn="ctr"/>
            <a:endParaRPr lang="en-US" sz="3200" b="1">
              <a:solidFill>
                <a:srgbClr val="FF0066"/>
              </a:solidFill>
              <a:latin typeface="Times New Roman" panose="02020603050405020304" pitchFamily="18" charset="0"/>
              <a:cs typeface="Arial" panose="020B0604020202020204" pitchFamily="34" charset="0"/>
            </a:endParaRPr>
          </a:p>
        </p:txBody>
      </p:sp>
      <p:pic>
        <p:nvPicPr>
          <p:cNvPr id="1946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00"/>
            <a:ext cx="670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511" name="Picture 16" descr="Picture1"/>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48000" y="584200"/>
            <a:ext cx="21224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59"/>
          <p:cNvSpPr txBox="1">
            <a:spLocks noChangeArrowheads="1"/>
          </p:cNvSpPr>
          <p:nvPr/>
        </p:nvSpPr>
        <p:spPr bwMode="auto">
          <a:xfrm>
            <a:off x="5105400" y="355600"/>
            <a:ext cx="838200" cy="711200"/>
          </a:xfrm>
          <a:prstGeom prst="rect">
            <a:avLst/>
          </a:prstGeom>
          <a:solidFill>
            <a:srgbClr val="00CCFF"/>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000" b="1">
                <a:solidFill>
                  <a:srgbClr val="000000"/>
                </a:solidFill>
                <a:latin typeface="Times New Roman" panose="02020603050405020304" pitchFamily="18" charset="0"/>
                <a:cs typeface="Arial" panose="020B0604020202020204" pitchFamily="34" charset="0"/>
              </a:rPr>
              <a:t>vỏ</a:t>
            </a:r>
          </a:p>
        </p:txBody>
      </p:sp>
      <p:pic>
        <p:nvPicPr>
          <p:cNvPr id="21513" name="Picture 18" descr="Picture2"/>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38800" y="1879600"/>
            <a:ext cx="1752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993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1905000"/>
            <a:ext cx="9144000" cy="2819400"/>
          </a:xfrm>
          <a:prstGeom prst="rect">
            <a:avLst/>
          </a:prstGeom>
          <a:noFill/>
          <a:ln>
            <a:noFill/>
          </a:ln>
          <a:effectLst/>
        </p:spPr>
        <p:txBody>
          <a:bodyPr anchor="ctr"/>
          <a:lstStyle/>
          <a:p>
            <a:r>
              <a:rPr lang="en-US" b="1" dirty="0">
                <a:solidFill>
                  <a:srgbClr val="FF0000"/>
                </a:solidFill>
                <a:effectLst>
                  <a:outerShdw blurRad="38100" dist="38100" dir="2700000" algn="tl">
                    <a:srgbClr val="FFFFFF"/>
                  </a:outerShdw>
                </a:effectLst>
              </a:rPr>
              <a:t>   </a:t>
            </a:r>
            <a:r>
              <a:rPr lang="en-US" sz="3200" b="1" u="sng"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Kết</a:t>
            </a:r>
            <a:r>
              <a:rPr lang="en-US" sz="3200" b="1" u="sng"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u="sng"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luận</a:t>
            </a:r>
            <a:r>
              <a:rPr lang="en-US" sz="36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thường</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3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phần</a:t>
            </a:r>
            <a:r>
              <a:rPr lang="vi-VN"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chính</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hoặc</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32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457200" y="274638"/>
            <a:ext cx="8229600" cy="1143000"/>
          </a:xfrm>
          <a:prstGeom prst="rect">
            <a:avLst/>
          </a:prstGeom>
        </p:spPr>
        <p:txBody>
          <a:bodyPr/>
          <a:lstStyle/>
          <a:p>
            <a:pPr algn="ctr"/>
            <a:r>
              <a:rPr lang="en-US" sz="3200" b="1" u="sng" smtClean="0">
                <a:latin typeface="Times New Roman" panose="02020603050405020304" pitchFamily="18" charset="0"/>
                <a:cs typeface="Times New Roman" panose="02020603050405020304" pitchFamily="18" charset="0"/>
              </a:rPr>
              <a:t>Tự </a:t>
            </a:r>
            <a:r>
              <a:rPr lang="en-US" sz="3200" b="1" u="sng" dirty="0" err="1">
                <a:latin typeface="Times New Roman" panose="02020603050405020304" pitchFamily="18" charset="0"/>
                <a:cs typeface="Times New Roman" panose="02020603050405020304" pitchFamily="18" charset="0"/>
              </a:rPr>
              <a:t>nhiên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và</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Xã</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hội</a:t>
            </a:r>
            <a:endParaRPr lang="en-US" sz="3200" b="1" u="sng" dirty="0">
              <a:latin typeface="Times New Roman" panose="02020603050405020304" pitchFamily="18" charset="0"/>
              <a:cs typeface="Times New Roman" panose="02020603050405020304" pitchFamily="18" charset="0"/>
            </a:endParaRPr>
          </a:p>
          <a:p>
            <a:pPr algn="ctr"/>
            <a:r>
              <a:rPr lang="fi-FI" sz="3200" b="1" dirty="0">
                <a:solidFill>
                  <a:srgbClr val="FF0000"/>
                </a:solidFill>
                <a:latin typeface="Times New Roman" panose="02020603050405020304" pitchFamily="18" charset="0"/>
                <a:cs typeface="Times New Roman" panose="02020603050405020304" pitchFamily="18" charset="0"/>
              </a:rPr>
              <a:t>Bài 48: Quả</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4151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8"/>
          <p:cNvSpPr txBox="1">
            <a:spLocks noChangeArrowheads="1"/>
          </p:cNvSpPr>
          <p:nvPr/>
        </p:nvSpPr>
        <p:spPr bwMode="auto">
          <a:xfrm>
            <a:off x="0" y="33670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mít</a:t>
            </a:r>
            <a:endParaRPr lang="en-US" altLang="en-US" sz="2800" b="1" dirty="0">
              <a:cs typeface="Arial" panose="020B0604020202020204" pitchFamily="34" charset="0"/>
            </a:endParaRPr>
          </a:p>
        </p:txBody>
      </p:sp>
      <p:sp>
        <p:nvSpPr>
          <p:cNvPr id="46083" name="Text Box 9"/>
          <p:cNvSpPr txBox="1">
            <a:spLocks noChangeArrowheads="1"/>
          </p:cNvSpPr>
          <p:nvPr/>
        </p:nvSpPr>
        <p:spPr bwMode="auto">
          <a:xfrm>
            <a:off x="3276600" y="33528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na</a:t>
            </a:r>
            <a:endParaRPr lang="en-US" altLang="en-US" sz="2800" b="1" dirty="0">
              <a:cs typeface="Arial" panose="020B0604020202020204" pitchFamily="34" charset="0"/>
            </a:endParaRPr>
          </a:p>
        </p:txBody>
      </p:sp>
      <p:sp>
        <p:nvSpPr>
          <p:cNvPr id="46084" name="Text Box 10"/>
          <p:cNvSpPr txBox="1">
            <a:spLocks noChangeArrowheads="1"/>
          </p:cNvSpPr>
          <p:nvPr/>
        </p:nvSpPr>
        <p:spPr bwMode="auto">
          <a:xfrm>
            <a:off x="6629400" y="33670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bơ</a:t>
            </a:r>
            <a:endParaRPr lang="en-US" altLang="en-US" sz="2800" b="1" dirty="0">
              <a:cs typeface="Arial" panose="020B0604020202020204" pitchFamily="34" charset="0"/>
            </a:endParaRPr>
          </a:p>
        </p:txBody>
      </p:sp>
      <p:sp>
        <p:nvSpPr>
          <p:cNvPr id="46085" name="Text Box 11"/>
          <p:cNvSpPr txBox="1">
            <a:spLocks noChangeArrowheads="1"/>
          </p:cNvSpPr>
          <p:nvPr/>
        </p:nvSpPr>
        <p:spPr bwMode="auto">
          <a:xfrm>
            <a:off x="381000" y="6338888"/>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cam</a:t>
            </a:r>
          </a:p>
        </p:txBody>
      </p:sp>
      <p:sp>
        <p:nvSpPr>
          <p:cNvPr id="46086" name="Text Box 12"/>
          <p:cNvSpPr txBox="1">
            <a:spLocks noChangeArrowheads="1"/>
          </p:cNvSpPr>
          <p:nvPr/>
        </p:nvSpPr>
        <p:spPr bwMode="auto">
          <a:xfrm>
            <a:off x="6324600" y="6338888"/>
            <a:ext cx="259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mây</a:t>
            </a:r>
          </a:p>
        </p:txBody>
      </p:sp>
      <p:sp>
        <p:nvSpPr>
          <p:cNvPr id="46087" name="Text Box 13"/>
          <p:cNvSpPr txBox="1">
            <a:spLocks noChangeArrowheads="1"/>
          </p:cNvSpPr>
          <p:nvPr/>
        </p:nvSpPr>
        <p:spPr bwMode="auto">
          <a:xfrm>
            <a:off x="3200400" y="63388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vải</a:t>
            </a:r>
            <a:endParaRPr lang="en-US" altLang="en-US" sz="2800" b="1" dirty="0">
              <a:cs typeface="Arial" panose="020B0604020202020204" pitchFamily="34" charset="0"/>
            </a:endParaRPr>
          </a:p>
        </p:txBody>
      </p:sp>
      <p:pic>
        <p:nvPicPr>
          <p:cNvPr id="46088" name="Picture 15" descr="cong-dung-va-gia-tri-dinh-duong-cua-mi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14399"/>
            <a:ext cx="3048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6" descr="Qua thit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23912"/>
            <a:ext cx="32004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7" descr="vo thit 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52488"/>
            <a:ext cx="28194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8" descr="vo thit hat - tep nu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14775"/>
            <a:ext cx="28194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9" descr="vo, thit hat - va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948114"/>
            <a:ext cx="3200400" cy="24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0" descr="trai m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3962400"/>
            <a:ext cx="2895600" cy="24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Rectangle 21"/>
          <p:cNvSpPr>
            <a:spLocks noChangeArrowheads="1"/>
          </p:cNvSpPr>
          <p:nvPr/>
        </p:nvSpPr>
        <p:spPr bwMode="auto">
          <a:xfrm>
            <a:off x="2590800" y="118110"/>
            <a:ext cx="41148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dirty="0">
                <a:solidFill>
                  <a:srgbClr val="FF0066"/>
                </a:solidFill>
                <a:cs typeface="Arial" panose="020B0604020202020204" pitchFamily="34" charset="0"/>
              </a:rPr>
              <a:t>QUẢ CÓ VỎ - THỊT – HẠT</a:t>
            </a:r>
          </a:p>
        </p:txBody>
      </p:sp>
    </p:spTree>
    <p:extLst>
      <p:ext uri="{BB962C8B-B14F-4D97-AF65-F5344CB8AC3E}">
        <p14:creationId xmlns:p14="http://schemas.microsoft.com/office/powerpoint/2010/main" val="32844310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89"/>
          <a:stretch/>
        </p:blipFill>
        <p:spPr>
          <a:xfrm>
            <a:off x="0" y="1268760"/>
            <a:ext cx="9144000" cy="5589240"/>
          </a:xfrm>
          <a:prstGeom prst="rect">
            <a:avLst/>
          </a:prstGeom>
        </p:spPr>
      </p:pic>
    </p:spTree>
    <p:extLst>
      <p:ext uri="{BB962C8B-B14F-4D97-AF65-F5344CB8AC3E}">
        <p14:creationId xmlns:p14="http://schemas.microsoft.com/office/powerpoint/2010/main" val="38831656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5715000" y="3200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hồng</a:t>
            </a:r>
          </a:p>
        </p:txBody>
      </p:sp>
      <p:sp>
        <p:nvSpPr>
          <p:cNvPr id="47107" name="Text Box 13"/>
          <p:cNvSpPr txBox="1">
            <a:spLocks noChangeArrowheads="1"/>
          </p:cNvSpPr>
          <p:nvPr/>
        </p:nvSpPr>
        <p:spPr bwMode="auto">
          <a:xfrm>
            <a:off x="762000" y="31384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chuối</a:t>
            </a:r>
          </a:p>
        </p:txBody>
      </p:sp>
      <p:sp>
        <p:nvSpPr>
          <p:cNvPr id="47108" name="Rectangle 14"/>
          <p:cNvSpPr>
            <a:spLocks noChangeArrowheads="1"/>
          </p:cNvSpPr>
          <p:nvPr/>
        </p:nvSpPr>
        <p:spPr bwMode="auto">
          <a:xfrm>
            <a:off x="2743200" y="128588"/>
            <a:ext cx="38862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66"/>
                </a:solidFill>
                <a:cs typeface="Arial" panose="020B0604020202020204" pitchFamily="34" charset="0"/>
              </a:rPr>
              <a:t>QUẢ CÓ VỎ - THỊT </a:t>
            </a:r>
          </a:p>
        </p:txBody>
      </p:sp>
      <p:pic>
        <p:nvPicPr>
          <p:cNvPr id="47109" name="Picture 15" descr="vo  thit da 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09600"/>
            <a:ext cx="480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6" descr="vo th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434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8" descr="traid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9"/>
          <p:cNvSpPr txBox="1">
            <a:spLocks noChangeArrowheads="1"/>
          </p:cNvSpPr>
          <p:nvPr/>
        </p:nvSpPr>
        <p:spPr bwMode="auto">
          <a:xfrm>
            <a:off x="914400" y="6369050"/>
            <a:ext cx="1828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cs typeface="Arial" panose="020B0604020202020204" pitchFamily="34" charset="0"/>
              </a:rPr>
              <a:t>Quả dừa</a:t>
            </a:r>
          </a:p>
        </p:txBody>
      </p:sp>
      <p:pic>
        <p:nvPicPr>
          <p:cNvPr id="47113" name="Picture 21" descr="1dua-afb4d-crop1386610232733p_PU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657600"/>
            <a:ext cx="48768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22"/>
          <p:cNvSpPr txBox="1">
            <a:spLocks noChangeArrowheads="1"/>
          </p:cNvSpPr>
          <p:nvPr/>
        </p:nvSpPr>
        <p:spPr bwMode="auto">
          <a:xfrm>
            <a:off x="5943600" y="6369050"/>
            <a:ext cx="1905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cs typeface="Arial" panose="020B0604020202020204" pitchFamily="34" charset="0"/>
              </a:rPr>
              <a:t>Quả khóm</a:t>
            </a:r>
          </a:p>
        </p:txBody>
      </p:sp>
    </p:spTree>
    <p:extLst>
      <p:ext uri="{BB962C8B-B14F-4D97-AF65-F5344CB8AC3E}">
        <p14:creationId xmlns:p14="http://schemas.microsoft.com/office/powerpoint/2010/main" val="3601586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a:spLocks noChangeArrowheads="1"/>
          </p:cNvSpPr>
          <p:nvPr/>
        </p:nvSpPr>
        <p:spPr bwMode="auto">
          <a:xfrm>
            <a:off x="0" y="34432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lựu</a:t>
            </a:r>
          </a:p>
        </p:txBody>
      </p:sp>
      <p:sp>
        <p:nvSpPr>
          <p:cNvPr id="48131" name="Text Box 10"/>
          <p:cNvSpPr txBox="1">
            <a:spLocks noChangeArrowheads="1"/>
          </p:cNvSpPr>
          <p:nvPr/>
        </p:nvSpPr>
        <p:spPr bwMode="auto">
          <a:xfrm>
            <a:off x="5486400" y="3367088"/>
            <a:ext cx="281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ngô – bắp</a:t>
            </a:r>
          </a:p>
        </p:txBody>
      </p:sp>
      <p:sp>
        <p:nvSpPr>
          <p:cNvPr id="48132" name="Text Box 11"/>
          <p:cNvSpPr txBox="1">
            <a:spLocks noChangeArrowheads="1"/>
          </p:cNvSpPr>
          <p:nvPr/>
        </p:nvSpPr>
        <p:spPr bwMode="auto">
          <a:xfrm>
            <a:off x="381000" y="61722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Đậu Hà Lan</a:t>
            </a:r>
          </a:p>
        </p:txBody>
      </p:sp>
      <p:sp>
        <p:nvSpPr>
          <p:cNvPr id="48133" name="Text Box 12"/>
          <p:cNvSpPr txBox="1">
            <a:spLocks noChangeArrowheads="1"/>
          </p:cNvSpPr>
          <p:nvPr/>
        </p:nvSpPr>
        <p:spPr bwMode="auto">
          <a:xfrm>
            <a:off x="4572000" y="6096000"/>
            <a:ext cx="4000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lạc</a:t>
            </a:r>
            <a:r>
              <a:rPr lang="en-US" altLang="en-US" sz="2800" b="1" dirty="0">
                <a:cs typeface="Arial" panose="020B0604020202020204" pitchFamily="34" charset="0"/>
              </a:rPr>
              <a:t> – </a:t>
            </a:r>
            <a:r>
              <a:rPr lang="en-US" altLang="en-US" sz="2800" b="1" dirty="0" err="1">
                <a:cs typeface="Arial" panose="020B0604020202020204" pitchFamily="34" charset="0"/>
              </a:rPr>
              <a:t>đậu</a:t>
            </a:r>
            <a:r>
              <a:rPr lang="en-US" altLang="en-US" sz="2800" b="1" dirty="0">
                <a:cs typeface="Arial" panose="020B0604020202020204" pitchFamily="34" charset="0"/>
              </a:rPr>
              <a:t> </a:t>
            </a:r>
            <a:r>
              <a:rPr lang="en-US" altLang="en-US" sz="2800" b="1" dirty="0" err="1">
                <a:cs typeface="Arial" panose="020B0604020202020204" pitchFamily="34" charset="0"/>
              </a:rPr>
              <a:t>phộng</a:t>
            </a:r>
            <a:endParaRPr lang="en-US" altLang="en-US" sz="2800" b="1" dirty="0">
              <a:cs typeface="Arial" panose="020B0604020202020204" pitchFamily="34" charset="0"/>
            </a:endParaRPr>
          </a:p>
        </p:txBody>
      </p:sp>
      <p:sp>
        <p:nvSpPr>
          <p:cNvPr id="48134" name="Rectangle 14"/>
          <p:cNvSpPr>
            <a:spLocks noChangeArrowheads="1"/>
          </p:cNvSpPr>
          <p:nvPr/>
        </p:nvSpPr>
        <p:spPr bwMode="auto">
          <a:xfrm>
            <a:off x="3021340" y="-14288"/>
            <a:ext cx="38862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dirty="0">
                <a:solidFill>
                  <a:srgbClr val="FF0066"/>
                </a:solidFill>
                <a:cs typeface="Arial" panose="020B0604020202020204" pitchFamily="34" charset="0"/>
              </a:rPr>
              <a:t>QUẢ CÓ VỎ - HẠT</a:t>
            </a:r>
          </a:p>
        </p:txBody>
      </p:sp>
      <p:pic>
        <p:nvPicPr>
          <p:cNvPr id="48135" name="Picture 15" descr="Cong-dung-va-gia-tri-dinh-duong-cua-lu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6" descr="vo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85800"/>
            <a:ext cx="495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7" descr="vo 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191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9" descr="bai-thuoc-chua-benh-than-ky-tu-cu-l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624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015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fade">
                                      <p:cBhvr>
                                        <p:cTn id="7" dur="1000"/>
                                        <p:tgtEl>
                                          <p:spTgt spid="48134"/>
                                        </p:tgtEl>
                                      </p:cBhvr>
                                    </p:animEffect>
                                    <p:anim calcmode="lin" valueType="num">
                                      <p:cBhvr>
                                        <p:cTn id="8" dur="1000" fill="hold"/>
                                        <p:tgtEl>
                                          <p:spTgt spid="48134"/>
                                        </p:tgtEl>
                                        <p:attrNameLst>
                                          <p:attrName>ppt_x</p:attrName>
                                        </p:attrNameLst>
                                      </p:cBhvr>
                                      <p:tavLst>
                                        <p:tav tm="0">
                                          <p:val>
                                            <p:strVal val="#ppt_x"/>
                                          </p:val>
                                        </p:tav>
                                        <p:tav tm="100000">
                                          <p:val>
                                            <p:strVal val="#ppt_x"/>
                                          </p:val>
                                        </p:tav>
                                      </p:tavLst>
                                    </p:anim>
                                    <p:anim calcmode="lin" valueType="num">
                                      <p:cBhvr>
                                        <p:cTn id="9" dur="1000" fill="hold"/>
                                        <p:tgtEl>
                                          <p:spTgt spid="48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362136" y="304800"/>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sz="3200" b="1" smtClean="0">
                <a:effectLst>
                  <a:outerShdw blurRad="38100" dist="38100" dir="2700000" algn="tl">
                    <a:srgbClr val="FFFFFF"/>
                  </a:outerShdw>
                </a:effectLst>
                <a:cs typeface="Times New Roman" panose="02020603050405020304" pitchFamily="18" charset="0"/>
              </a:rPr>
              <a:t>Tự </a:t>
            </a:r>
            <a:r>
              <a:rPr lang="en-US" sz="3200" b="1" dirty="0" err="1">
                <a:effectLst>
                  <a:outerShdw blurRad="38100" dist="38100" dir="2700000" algn="tl">
                    <a:srgbClr val="FFFFFF"/>
                  </a:outerShdw>
                </a:effectLst>
                <a:cs typeface="Times New Roman" panose="02020603050405020304" pitchFamily="18" charset="0"/>
              </a:rPr>
              <a:t>nhiên</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và</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Xã</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hội</a:t>
            </a:r>
            <a:endParaRPr lang="en-US" sz="3200" b="1" dirty="0">
              <a:effectLst>
                <a:outerShdw blurRad="38100" dist="38100" dir="2700000" algn="tl">
                  <a:srgbClr val="FFFFFF"/>
                </a:outerShdw>
              </a:effectLst>
              <a:cs typeface="Times New Roman" panose="02020603050405020304" pitchFamily="18" charset="0"/>
            </a:endParaRPr>
          </a:p>
          <a:p>
            <a:pPr algn="ctr"/>
            <a:r>
              <a:rPr lang="en-US" sz="3200" b="1" dirty="0" err="1">
                <a:solidFill>
                  <a:srgbClr val="FF0000"/>
                </a:solidFill>
                <a:effectLst>
                  <a:outerShdw blurRad="38100" dist="38100" dir="2700000" algn="tl">
                    <a:srgbClr val="FFFFFF"/>
                  </a:outerShdw>
                </a:effectLst>
                <a:sym typeface="Wingdings" panose="05000000000000000000" pitchFamily="2" charset="2"/>
              </a:rPr>
              <a:t>Bài</a:t>
            </a:r>
            <a:r>
              <a:rPr lang="en-US" sz="3200" b="1" dirty="0">
                <a:solidFill>
                  <a:srgbClr val="FF0000"/>
                </a:solidFill>
                <a:effectLst>
                  <a:outerShdw blurRad="38100" dist="38100" dir="2700000" algn="tl">
                    <a:srgbClr val="FFFFFF"/>
                  </a:outerShdw>
                </a:effectLst>
                <a:sym typeface="Wingdings" panose="05000000000000000000" pitchFamily="2" charset="2"/>
              </a:rPr>
              <a:t> 48: </a:t>
            </a:r>
            <a:r>
              <a:rPr lang="en-US" sz="3200" b="1" dirty="0" err="1">
                <a:solidFill>
                  <a:srgbClr val="FF0000"/>
                </a:solidFill>
                <a:effectLst>
                  <a:outerShdw blurRad="38100" dist="38100" dir="2700000" algn="tl">
                    <a:srgbClr val="FFFFFF"/>
                  </a:outerShdw>
                </a:effectLst>
                <a:sym typeface="Wingdings" panose="05000000000000000000" pitchFamily="2" charset="2"/>
              </a:rPr>
              <a:t>Quả</a:t>
            </a:r>
            <a:r>
              <a:rPr lang="en-US" sz="3200" b="1" dirty="0">
                <a:solidFill>
                  <a:srgbClr val="FF0000"/>
                </a:solidFill>
                <a:effectLst>
                  <a:outerShdw blurRad="38100" dist="38100" dir="2700000" algn="tl">
                    <a:srgbClr val="FFFFFF"/>
                  </a:outerShdw>
                </a:effectLst>
                <a:latin typeface="VNI-Times" pitchFamily="2" charset="0"/>
              </a:rPr>
              <a:t> </a:t>
            </a:r>
          </a:p>
        </p:txBody>
      </p:sp>
      <p:sp>
        <p:nvSpPr>
          <p:cNvPr id="2" name="Rectangle 14"/>
          <p:cNvSpPr>
            <a:spLocks noChangeArrowheads="1"/>
          </p:cNvSpPr>
          <p:nvPr/>
        </p:nvSpPr>
        <p:spPr bwMode="auto">
          <a:xfrm>
            <a:off x="304800" y="2057400"/>
            <a:ext cx="8534400" cy="1143000"/>
          </a:xfrm>
          <a:prstGeom prst="rect">
            <a:avLst/>
          </a:prstGeom>
          <a:solidFill>
            <a:srgbClr val="FFFF00"/>
          </a:solidFill>
          <a:ln>
            <a:noFill/>
          </a:ln>
          <a:effectLst/>
        </p:spPr>
        <p:txBody>
          <a:bodyPr anchor="ctr"/>
          <a:lstStyle/>
          <a:p>
            <a:pPr algn="just"/>
            <a:r>
              <a:rPr lang="en-US" altLang="en-US" sz="3200" b="1" u="sng" dirty="0" err="1">
                <a:solidFill>
                  <a:srgbClr val="000099"/>
                </a:solidFill>
                <a:latin typeface="Times New Roman" panose="02020603050405020304" pitchFamily="18" charset="0"/>
                <a:cs typeface="Times New Roman" panose="02020603050405020304" pitchFamily="18" charset="0"/>
              </a:rPr>
              <a:t>Hoạt</a:t>
            </a:r>
            <a:r>
              <a:rPr lang="en-US" altLang="en-US" sz="3200" b="1" u="sng" dirty="0">
                <a:solidFill>
                  <a:srgbClr val="000099"/>
                </a:solidFill>
                <a:latin typeface="Times New Roman" panose="02020603050405020304" pitchFamily="18" charset="0"/>
                <a:cs typeface="Times New Roman" panose="02020603050405020304" pitchFamily="18" charset="0"/>
              </a:rPr>
              <a:t> </a:t>
            </a:r>
            <a:r>
              <a:rPr lang="en-US" altLang="en-US" sz="3200" b="1" u="sng" dirty="0" err="1">
                <a:solidFill>
                  <a:srgbClr val="000099"/>
                </a:solidFill>
                <a:latin typeface="Times New Roman" panose="02020603050405020304" pitchFamily="18" charset="0"/>
                <a:cs typeface="Times New Roman" panose="02020603050405020304" pitchFamily="18" charset="0"/>
              </a:rPr>
              <a:t>động</a:t>
            </a:r>
            <a:r>
              <a:rPr lang="en-US" altLang="en-US" sz="3200" b="1" u="sng" dirty="0">
                <a:solidFill>
                  <a:srgbClr val="000099"/>
                </a:solidFill>
                <a:latin typeface="Times New Roman" panose="02020603050405020304" pitchFamily="18" charset="0"/>
                <a:cs typeface="Times New Roman" panose="02020603050405020304" pitchFamily="18" charset="0"/>
              </a:rPr>
              <a:t> 3: </a:t>
            </a:r>
            <a:r>
              <a:rPr lang="en-US" altLang="en-US" sz="3200" b="1" dirty="0" err="1">
                <a:solidFill>
                  <a:srgbClr val="000099"/>
                </a:solidFill>
                <a:latin typeface="Times New Roman" panose="02020603050405020304" pitchFamily="18" charset="0"/>
                <a:cs typeface="Times New Roman" panose="02020603050405020304" pitchFamily="18" charset="0"/>
              </a:rPr>
              <a:t>Ích</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lợi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quả</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và</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chức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năng</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hạt</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
        <p:nvSpPr>
          <p:cNvPr id="5" name="Rectangle 14"/>
          <p:cNvSpPr>
            <a:spLocks noChangeArrowheads="1"/>
          </p:cNvSpPr>
          <p:nvPr/>
        </p:nvSpPr>
        <p:spPr bwMode="auto">
          <a:xfrm>
            <a:off x="419100" y="3878580"/>
            <a:ext cx="7810500" cy="533400"/>
          </a:xfrm>
          <a:prstGeom prst="rect">
            <a:avLst/>
          </a:prstGeom>
          <a:noFill/>
          <a:ln>
            <a:noFill/>
          </a:ln>
          <a:effectLst/>
        </p:spPr>
        <p:txBody>
          <a:bodyPr anchor="ctr"/>
          <a:lstStyle/>
          <a:p>
            <a:r>
              <a:rPr lang="en-US" dirty="0"/>
              <a:t> </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67" y="3357563"/>
            <a:ext cx="1288056" cy="1444332"/>
          </a:xfrm>
          <a:prstGeom prst="rect">
            <a:avLst/>
          </a:prstGeom>
        </p:spPr>
      </p:pic>
    </p:spTree>
    <p:extLst>
      <p:ext uri="{BB962C8B-B14F-4D97-AF65-F5344CB8AC3E}">
        <p14:creationId xmlns:p14="http://schemas.microsoft.com/office/powerpoint/2010/main" val="20140331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0"/>
                                        <p:tgtEl>
                                          <p:spTgt spid="4"/>
                                        </p:tgtEl>
                                      </p:cBhvr>
                                    </p:animEffect>
                                    <p:anim calcmode="lin" valueType="num">
                                      <p:cBhvr>
                                        <p:cTn id="13" dur="4000" fill="hold"/>
                                        <p:tgtEl>
                                          <p:spTgt spid="4"/>
                                        </p:tgtEl>
                                        <p:attrNameLst>
                                          <p:attrName>ppt_w</p:attrName>
                                        </p:attrNameLst>
                                      </p:cBhvr>
                                      <p:tavLst>
                                        <p:tav tm="0" fmla="#ppt_w*sin(2.5*pi*$)">
                                          <p:val>
                                            <p:fltVal val="0"/>
                                          </p:val>
                                        </p:tav>
                                        <p:tav tm="100000">
                                          <p:val>
                                            <p:fltVal val="1"/>
                                          </p:val>
                                        </p:tav>
                                      </p:tavLst>
                                    </p:anim>
                                    <p:anim calcmode="lin" valueType="num">
                                      <p:cBhvr>
                                        <p:cTn id="14" dur="4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
          <p:cNvSpPr>
            <a:spLocks noChangeArrowheads="1"/>
          </p:cNvSpPr>
          <p:nvPr/>
        </p:nvSpPr>
        <p:spPr bwMode="auto">
          <a:xfrm>
            <a:off x="114300" y="1156915"/>
            <a:ext cx="87630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được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dùng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gì</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
        <p:nvSpPr>
          <p:cNvPr id="19462" name="Rectangle 7"/>
          <p:cNvSpPr>
            <a:spLocks noChangeArrowheads="1"/>
          </p:cNvSpPr>
          <p:nvPr/>
        </p:nvSpPr>
        <p:spPr bwMode="auto">
          <a:xfrm>
            <a:off x="228600" y="2162175"/>
            <a:ext cx="87550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Quả</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thường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được</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dùng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để</a:t>
            </a:r>
            <a:r>
              <a:rPr lang="en-US" altLang="en-US" sz="3600" b="1" dirty="0">
                <a:solidFill>
                  <a:srgbClr val="FF0066"/>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Ăn tươi</a:t>
            </a:r>
            <a:r>
              <a:rPr lang="en-US" altLang="en-US" sz="3600" b="1" dirty="0">
                <a:solidFill>
                  <a:srgbClr val="0000FF"/>
                </a:solidFill>
                <a:latin typeface="Times New Roman" panose="02020603050405020304" pitchFamily="18" charset="0"/>
                <a:cs typeface="Times New Roman" panose="02020603050405020304" pitchFamily="18" charset="0"/>
              </a:rPr>
              <a:t>, l</a:t>
            </a:r>
            <a:r>
              <a:rPr lang="vi-VN" altLang="en-US" sz="3600" b="1" dirty="0">
                <a:solidFill>
                  <a:srgbClr val="0000FF"/>
                </a:solidFill>
                <a:latin typeface="Times New Roman" panose="02020603050405020304" pitchFamily="18" charset="0"/>
                <a:cs typeface="Times New Roman" panose="02020603050405020304" pitchFamily="18" charset="0"/>
              </a:rPr>
              <a:t>àm mứt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hoặc</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si</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rô</a:t>
            </a:r>
            <a:r>
              <a:rPr lang="en-US" altLang="en-US" sz="3600" b="1" dirty="0">
                <a:solidFill>
                  <a:srgbClr val="0000FF"/>
                </a:solidFill>
                <a:latin typeface="Times New Roman" panose="02020603050405020304" pitchFamily="18" charset="0"/>
                <a:cs typeface="Times New Roman" panose="02020603050405020304" pitchFamily="18" charset="0"/>
              </a:rPr>
              <a:t> hay </a:t>
            </a:r>
            <a:r>
              <a:rPr lang="en-US" altLang="en-US" sz="3600" b="1" dirty="0" err="1">
                <a:solidFill>
                  <a:srgbClr val="0000FF"/>
                </a:solidFill>
                <a:latin typeface="Times New Roman" panose="02020603050405020304" pitchFamily="18" charset="0"/>
                <a:cs typeface="Times New Roman" panose="02020603050405020304" pitchFamily="18" charset="0"/>
              </a:rPr>
              <a:t>đóng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hộp</a:t>
            </a:r>
            <a:r>
              <a:rPr lang="en-US" altLang="en-US" sz="3600" b="1" dirty="0">
                <a:solidFill>
                  <a:srgbClr val="0000FF"/>
                </a:solidFill>
                <a:latin typeface="Times New Roman" panose="02020603050405020304" pitchFamily="18" charset="0"/>
                <a:cs typeface="Times New Roman" panose="02020603050405020304" pitchFamily="18" charset="0"/>
              </a:rPr>
              <a:t>, l</a:t>
            </a:r>
            <a:r>
              <a:rPr lang="vi-VN" altLang="en-US" sz="3600" b="1" dirty="0">
                <a:solidFill>
                  <a:srgbClr val="0000FF"/>
                </a:solidFill>
                <a:latin typeface="Times New Roman" panose="02020603050405020304" pitchFamily="18" charset="0"/>
                <a:cs typeface="Times New Roman" panose="02020603050405020304" pitchFamily="18" charset="0"/>
              </a:rPr>
              <a:t>àm rau dùng trong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bữa </a:t>
            </a:r>
            <a:r>
              <a:rPr lang="en-US" altLang="en-US" sz="3600" b="1" dirty="0" err="1">
                <a:solidFill>
                  <a:srgbClr val="0000FF"/>
                </a:solidFill>
                <a:latin typeface="Times New Roman" panose="02020603050405020304" pitchFamily="18" charset="0"/>
                <a:cs typeface="Times New Roman" panose="02020603050405020304" pitchFamily="18" charset="0"/>
              </a:rPr>
              <a:t>cơm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ép</a:t>
            </a:r>
            <a:r>
              <a:rPr lang="vi-VN" altLang="en-US" sz="3600" b="1" dirty="0">
                <a:solidFill>
                  <a:srgbClr val="0000FF"/>
                </a:solidFill>
                <a:latin typeface="Times New Roman" panose="02020603050405020304" pitchFamily="18" charset="0"/>
                <a:cs typeface="Times New Roman" panose="02020603050405020304" pitchFamily="18" charset="0"/>
              </a:rPr>
              <a:t> dầu</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5" name="Rectangle 14"/>
          <p:cNvSpPr>
            <a:spLocks noChangeArrowheads="1"/>
          </p:cNvSpPr>
          <p:nvPr/>
        </p:nvSpPr>
        <p:spPr bwMode="auto">
          <a:xfrm>
            <a:off x="100710" y="-29628"/>
            <a:ext cx="8534400" cy="1143000"/>
          </a:xfrm>
          <a:prstGeom prst="rect">
            <a:avLst/>
          </a:prstGeom>
          <a:solidFill>
            <a:srgbClr val="FFFF00"/>
          </a:solidFill>
          <a:ln>
            <a:noFill/>
          </a:ln>
          <a:effectLst/>
        </p:spPr>
        <p:txBody>
          <a:bodyPr anchor="ctr"/>
          <a:lstStyle/>
          <a:p>
            <a:pPr algn="just"/>
            <a:r>
              <a:rPr lang="en-US" altLang="en-US" sz="3200" b="1" u="sng" dirty="0" err="1">
                <a:solidFill>
                  <a:srgbClr val="000099"/>
                </a:solidFill>
                <a:latin typeface="Times New Roman" panose="02020603050405020304" pitchFamily="18" charset="0"/>
                <a:cs typeface="Times New Roman" panose="02020603050405020304" pitchFamily="18" charset="0"/>
              </a:rPr>
              <a:t>Hoạt</a:t>
            </a:r>
            <a:r>
              <a:rPr lang="en-US" altLang="en-US" sz="3200" b="1" u="sng" dirty="0">
                <a:solidFill>
                  <a:srgbClr val="000099"/>
                </a:solidFill>
                <a:latin typeface="Times New Roman" panose="02020603050405020304" pitchFamily="18" charset="0"/>
                <a:cs typeface="Times New Roman" panose="02020603050405020304" pitchFamily="18" charset="0"/>
              </a:rPr>
              <a:t> </a:t>
            </a:r>
            <a:r>
              <a:rPr lang="en-US" altLang="en-US" sz="3200" b="1" u="sng" dirty="0" err="1">
                <a:solidFill>
                  <a:srgbClr val="000099"/>
                </a:solidFill>
                <a:latin typeface="Times New Roman" panose="02020603050405020304" pitchFamily="18" charset="0"/>
                <a:cs typeface="Times New Roman" panose="02020603050405020304" pitchFamily="18" charset="0"/>
              </a:rPr>
              <a:t>động</a:t>
            </a:r>
            <a:r>
              <a:rPr lang="en-US" altLang="en-US" sz="3200" b="1" u="sng" dirty="0">
                <a:solidFill>
                  <a:srgbClr val="000099"/>
                </a:solidFill>
                <a:latin typeface="Times New Roman" panose="02020603050405020304" pitchFamily="18" charset="0"/>
                <a:cs typeface="Times New Roman" panose="02020603050405020304" pitchFamily="18" charset="0"/>
              </a:rPr>
              <a:t> 3: </a:t>
            </a:r>
            <a:r>
              <a:rPr lang="en-US" altLang="en-US" sz="3200" b="1" dirty="0" err="1">
                <a:solidFill>
                  <a:srgbClr val="000099"/>
                </a:solidFill>
                <a:latin typeface="Times New Roman" panose="02020603050405020304" pitchFamily="18" charset="0"/>
                <a:cs typeface="Times New Roman" panose="02020603050405020304" pitchFamily="18" charset="0"/>
              </a:rPr>
              <a:t>Ích</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lợi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quả</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và</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chức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năng</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hạt</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096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462"/>
                                        </p:tgtEl>
                                      </p:cBhvr>
                                    </p:animEffect>
                                    <p:set>
                                      <p:cBhvr>
                                        <p:cTn id="12" dur="1" fill="hold">
                                          <p:stCondLst>
                                            <p:cond delay="499"/>
                                          </p:stCondLst>
                                        </p:cTn>
                                        <p:tgtEl>
                                          <p:spTgt spid="19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263" y="-216782"/>
            <a:ext cx="8915400" cy="1200329"/>
          </a:xfrm>
          <a:prstGeom prst="rect">
            <a:avLst/>
          </a:prstGeom>
          <a:solidFill>
            <a:srgbClr val="FFFF00"/>
          </a:solidFill>
          <a:ln>
            <a:noFill/>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u="sng" dirty="0" err="1">
                <a:solidFill>
                  <a:srgbClr val="000099"/>
                </a:solidFill>
                <a:latin typeface="Times New Roman" panose="02020603050405020304" pitchFamily="18" charset="0"/>
                <a:cs typeface="Times New Roman" panose="02020603050405020304" pitchFamily="18" charset="0"/>
              </a:rPr>
              <a:t>Hoạt</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động</a:t>
            </a:r>
            <a:r>
              <a:rPr lang="en-US" altLang="en-US" sz="3600" b="1" u="sng" dirty="0">
                <a:solidFill>
                  <a:srgbClr val="000099"/>
                </a:solidFill>
                <a:latin typeface="Times New Roman" panose="02020603050405020304" pitchFamily="18" charset="0"/>
                <a:cs typeface="Times New Roman" panose="02020603050405020304" pitchFamily="18" charset="0"/>
              </a:rPr>
              <a:t> 3: </a:t>
            </a:r>
            <a:r>
              <a:rPr lang="en-US" altLang="en-US" sz="3600" b="1" u="sng" dirty="0" err="1">
                <a:solidFill>
                  <a:srgbClr val="000099"/>
                </a:solidFill>
                <a:latin typeface="Times New Roman" panose="02020603050405020304" pitchFamily="18" charset="0"/>
                <a:cs typeface="Times New Roman" panose="02020603050405020304" pitchFamily="18" charset="0"/>
              </a:rPr>
              <a:t>Ích</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lợi</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quả</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và</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chức</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năng</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hạt</a:t>
            </a:r>
            <a:r>
              <a:rPr lang="en-US" altLang="en-US" sz="3600" b="1" u="sng" dirty="0">
                <a:solidFill>
                  <a:srgbClr val="000099"/>
                </a:solidFill>
                <a:latin typeface="Times New Roman" panose="02020603050405020304" pitchFamily="18" charset="0"/>
                <a:cs typeface="Times New Roman" panose="02020603050405020304" pitchFamily="18" charset="0"/>
              </a:rPr>
              <a:t>.</a:t>
            </a:r>
            <a:endParaRPr lang="en-US" altLang="en-US" sz="3600" b="1" dirty="0">
              <a:solidFill>
                <a:srgbClr val="000099"/>
              </a:solidFill>
              <a:latin typeface="Times New Roman" panose="02020603050405020304" pitchFamily="18" charset="0"/>
              <a:cs typeface="Times New Roman" panose="02020603050405020304" pitchFamily="18" charset="0"/>
            </a:endParaRPr>
          </a:p>
        </p:txBody>
      </p:sp>
      <p:sp>
        <p:nvSpPr>
          <p:cNvPr id="19460" name="Rectangle 7"/>
          <p:cNvSpPr>
            <a:spLocks noChangeArrowheads="1"/>
          </p:cNvSpPr>
          <p:nvPr/>
        </p:nvSpPr>
        <p:spPr bwMode="auto">
          <a:xfrm>
            <a:off x="92075" y="838200"/>
            <a:ext cx="87630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a:solidFill>
                  <a:srgbClr val="0000FF"/>
                </a:solidFill>
                <a:latin typeface="Times New Roman" panose="02020603050405020304" pitchFamily="18" charset="0"/>
                <a:cs typeface="Times New Roman" panose="02020603050405020304" pitchFamily="18" charset="0"/>
              </a:rPr>
              <a:t>Nêu ví dụ? </a:t>
            </a:r>
          </a:p>
        </p:txBody>
      </p:sp>
      <p:sp>
        <p:nvSpPr>
          <p:cNvPr id="19461" name="Rectangle 7"/>
          <p:cNvSpPr>
            <a:spLocks noChangeArrowheads="1"/>
          </p:cNvSpPr>
          <p:nvPr/>
        </p:nvSpPr>
        <p:spPr bwMode="auto">
          <a:xfrm>
            <a:off x="215900" y="1581150"/>
            <a:ext cx="87915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dirty="0" err="1">
                <a:solidFill>
                  <a:srgbClr val="FF0066"/>
                </a:solidFill>
                <a:latin typeface="Times New Roman" panose="02020603050405020304" pitchFamily="18" charset="0"/>
                <a:cs typeface="Times New Roman" panose="02020603050405020304" pitchFamily="18" charset="0"/>
              </a:rPr>
              <a:t>Ví</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dụ</a:t>
            </a:r>
            <a:r>
              <a:rPr lang="en-US" altLang="en-US" sz="3600" b="1" dirty="0">
                <a:solidFill>
                  <a:srgbClr val="FF0066"/>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Ăn tươi</a:t>
            </a:r>
            <a:r>
              <a:rPr lang="en-US" altLang="en-US" sz="3600" b="1" dirty="0">
                <a:solidFill>
                  <a:srgbClr val="FF0066"/>
                </a:solidFill>
                <a:latin typeface="Times New Roman" panose="02020603050405020304" pitchFamily="18" charset="0"/>
                <a:cs typeface="Times New Roman" panose="02020603050405020304" pitchFamily="18" charset="0"/>
              </a:rPr>
              <a:t> </a:t>
            </a:r>
            <a:r>
              <a:rPr lang="vi-VN" altLang="en-US" sz="3600" b="1" dirty="0">
                <a:solidFill>
                  <a:srgbClr val="FF0066"/>
                </a:solidFill>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cóc, ổi, cam, quýt,...</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Làm mứt</a:t>
            </a:r>
            <a:r>
              <a:rPr lang="en-US" altLang="en-US" sz="3600" b="1" dirty="0">
                <a:solidFill>
                  <a:srgbClr val="FF0066"/>
                </a:solidFill>
                <a:latin typeface="Times New Roman" panose="02020603050405020304" pitchFamily="18" charset="0"/>
                <a:cs typeface="Times New Roman" panose="02020603050405020304" pitchFamily="18" charset="0"/>
              </a:rPr>
              <a:t>, </a:t>
            </a:r>
            <a:r>
              <a:rPr lang="vi-VN" altLang="en-US" sz="3600" b="1" dirty="0">
                <a:solidFill>
                  <a:srgbClr val="FF0066"/>
                </a:solidFill>
                <a:latin typeface="Times New Roman" panose="02020603050405020304" pitchFamily="18" charset="0"/>
                <a:cs typeface="Times New Roman" panose="02020603050405020304" pitchFamily="18" charset="0"/>
              </a:rPr>
              <a:t>si</a:t>
            </a:r>
            <a:r>
              <a:rPr lang="en-US" altLang="en-US" sz="3600" b="1" dirty="0">
                <a:solidFill>
                  <a:srgbClr val="FF0066"/>
                </a:solidFill>
                <a:latin typeface="Times New Roman" panose="02020603050405020304" pitchFamily="18" charset="0"/>
                <a:cs typeface="Times New Roman" panose="02020603050405020304" pitchFamily="18" charset="0"/>
              </a:rPr>
              <a:t>-</a:t>
            </a:r>
            <a:r>
              <a:rPr lang="vi-VN" altLang="en-US" sz="3600" b="1" dirty="0">
                <a:solidFill>
                  <a:srgbClr val="FF0066"/>
                </a:solidFill>
                <a:latin typeface="Times New Roman" panose="02020603050405020304" pitchFamily="18" charset="0"/>
                <a:cs typeface="Times New Roman" panose="02020603050405020304" pitchFamily="18" charset="0"/>
              </a:rPr>
              <a:t>rô</a:t>
            </a:r>
            <a:r>
              <a:rPr lang="en-US" altLang="en-US" sz="3600" b="1" dirty="0">
                <a:solidFill>
                  <a:srgbClr val="FF0066"/>
                </a:solidFill>
                <a:latin typeface="Times New Roman" panose="02020603050405020304" pitchFamily="18" charset="0"/>
                <a:cs typeface="Times New Roman" panose="02020603050405020304" pitchFamily="18" charset="0"/>
              </a:rPr>
              <a:t> hay </a:t>
            </a:r>
            <a:r>
              <a:rPr lang="en-US" altLang="en-US" sz="3600" b="1" dirty="0" err="1">
                <a:solidFill>
                  <a:srgbClr val="FF0066"/>
                </a:solidFill>
                <a:latin typeface="Times New Roman" panose="02020603050405020304" pitchFamily="18" charset="0"/>
                <a:cs typeface="Times New Roman" panose="02020603050405020304" pitchFamily="18" charset="0"/>
              </a:rPr>
              <a:t>đóng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hộp</a:t>
            </a:r>
            <a:r>
              <a:rPr lang="en-US" altLang="en-US" sz="3600" b="1" dirty="0">
                <a:solidFill>
                  <a:srgbClr val="000099"/>
                </a:solidFill>
                <a:latin typeface="Times New Roman" panose="02020603050405020304" pitchFamily="18" charset="0"/>
                <a:cs typeface="Times New Roman" panose="02020603050405020304" pitchFamily="18" charset="0"/>
              </a:rPr>
              <a:t>:</a:t>
            </a:r>
            <a:r>
              <a:rPr lang="vi-VN" altLang="en-US" sz="3600" b="1" dirty="0">
                <a:solidFill>
                  <a:srgbClr val="000099"/>
                </a:solidFill>
                <a:latin typeface="Times New Roman" panose="02020603050405020304" pitchFamily="18" charset="0"/>
                <a:cs typeface="Times New Roman" panose="02020603050405020304" pitchFamily="18" charset="0"/>
              </a:rPr>
              <a:t> mơ, táo</a:t>
            </a:r>
            <a:r>
              <a:rPr lang="en-US" altLang="en-US" sz="3600" b="1" dirty="0">
                <a:solidFill>
                  <a:srgbClr val="000099"/>
                </a:solidFill>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a:solidFill>
                  <a:srgbClr val="000099"/>
                </a:solidFill>
                <a:latin typeface="Times New Roman" panose="02020603050405020304" pitchFamily="18" charset="0"/>
                <a:cs typeface="Times New Roman" panose="02020603050405020304" pitchFamily="18" charset="0"/>
              </a:rPr>
              <a:t>me, </a:t>
            </a:r>
            <a:r>
              <a:rPr lang="vi-VN" altLang="en-US" sz="3600" b="1" dirty="0">
                <a:solidFill>
                  <a:srgbClr val="000099"/>
                </a:solidFill>
                <a:latin typeface="Times New Roman" panose="02020603050405020304" pitchFamily="18" charset="0"/>
                <a:cs typeface="Times New Roman" panose="02020603050405020304" pitchFamily="18" charset="0"/>
              </a:rPr>
              <a:t>dâu, si rô: dâu,...</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Làm rau dùng trong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các</a:t>
            </a:r>
            <a:r>
              <a:rPr lang="vi-VN" altLang="en-US" sz="3600" b="1" dirty="0">
                <a:solidFill>
                  <a:srgbClr val="FF0066"/>
                </a:solidFill>
                <a:latin typeface="Times New Roman" panose="02020603050405020304" pitchFamily="18" charset="0"/>
                <a:cs typeface="Times New Roman" panose="02020603050405020304" pitchFamily="18" charset="0"/>
              </a:rPr>
              <a:t> bữa </a:t>
            </a:r>
            <a:r>
              <a:rPr lang="en-US" altLang="en-US" sz="3600" b="1" dirty="0" err="1">
                <a:solidFill>
                  <a:srgbClr val="FF0066"/>
                </a:solidFill>
                <a:latin typeface="Times New Roman" panose="02020603050405020304" pitchFamily="18" charset="0"/>
                <a:cs typeface="Times New Roman" panose="02020603050405020304" pitchFamily="18" charset="0"/>
              </a:rPr>
              <a:t>cơm</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dưa leo, cà chua, bí...</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Ép dầu:</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Lạc (đậu phộng), vừng (mè )</a:t>
            </a:r>
          </a:p>
        </p:txBody>
      </p:sp>
    </p:spTree>
    <p:extLst>
      <p:ext uri="{BB962C8B-B14F-4D97-AF65-F5344CB8AC3E}">
        <p14:creationId xmlns:p14="http://schemas.microsoft.com/office/powerpoint/2010/main" val="3513739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linds(horizontal)">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461"/>
                                        </p:tgtEl>
                                      </p:cBhvr>
                                    </p:animEffect>
                                    <p:set>
                                      <p:cBhvr>
                                        <p:cTn id="12" dur="1" fill="hold">
                                          <p:stCondLst>
                                            <p:cond delay="499"/>
                                          </p:stCondLst>
                                        </p:cTn>
                                        <p:tgtEl>
                                          <p:spTgt spid="19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344557" y="-20240"/>
            <a:ext cx="8534400" cy="12954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b="1" smtClean="0">
                <a:effectLst>
                  <a:outerShdw blurRad="38100" dist="38100" dir="2700000" algn="tl">
                    <a:srgbClr val="FFFFFF"/>
                  </a:outerShdw>
                </a:effectLst>
                <a:cs typeface="Times New Roman" panose="02020603050405020304" pitchFamily="18" charset="0"/>
              </a:rPr>
              <a:t>Tự </a:t>
            </a:r>
            <a:r>
              <a:rPr lang="en-US" b="1" dirty="0" err="1">
                <a:effectLst>
                  <a:outerShdw blurRad="38100" dist="38100" dir="2700000" algn="tl">
                    <a:srgbClr val="FFFFFF"/>
                  </a:outerShdw>
                </a:effectLst>
                <a:cs typeface="Times New Roman" panose="02020603050405020304" pitchFamily="18" charset="0"/>
              </a:rPr>
              <a:t>nhiên</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và</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Xã</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hội</a:t>
            </a:r>
            <a:endParaRPr lang="en-US" b="1" dirty="0">
              <a:effectLst>
                <a:outerShdw blurRad="38100" dist="38100" dir="2700000" algn="tl">
                  <a:srgbClr val="FFFFFF"/>
                </a:outerShdw>
              </a:effectLst>
              <a:cs typeface="Times New Roman" panose="02020603050405020304" pitchFamily="18" charset="0"/>
            </a:endParaRPr>
          </a:p>
          <a:p>
            <a:pPr algn="ctr"/>
            <a:r>
              <a:rPr lang="en-US" b="1" dirty="0" err="1">
                <a:solidFill>
                  <a:srgbClr val="FF0000"/>
                </a:solidFill>
                <a:effectLst>
                  <a:outerShdw blurRad="38100" dist="38100" dir="2700000" algn="tl">
                    <a:srgbClr val="FFFFFF"/>
                  </a:outerShdw>
                </a:effectLst>
                <a:sym typeface="Wingdings" panose="05000000000000000000" pitchFamily="2" charset="2"/>
              </a:rPr>
              <a:t>Bài</a:t>
            </a:r>
            <a:r>
              <a:rPr lang="en-US" b="1" dirty="0">
                <a:solidFill>
                  <a:srgbClr val="FF0000"/>
                </a:solidFill>
                <a:effectLst>
                  <a:outerShdw blurRad="38100" dist="38100" dir="2700000" algn="tl">
                    <a:srgbClr val="FFFFFF"/>
                  </a:outerShdw>
                </a:effectLst>
                <a:sym typeface="Wingdings" panose="05000000000000000000" pitchFamily="2" charset="2"/>
              </a:rPr>
              <a:t> 48: </a:t>
            </a:r>
            <a:r>
              <a:rPr lang="en-US" b="1" dirty="0" err="1">
                <a:solidFill>
                  <a:srgbClr val="FF0000"/>
                </a:solidFill>
                <a:effectLst>
                  <a:outerShdw blurRad="38100" dist="38100" dir="2700000" algn="tl">
                    <a:srgbClr val="FFFFFF"/>
                  </a:outerShdw>
                </a:effectLst>
                <a:sym typeface="Wingdings" panose="05000000000000000000" pitchFamily="2" charset="2"/>
              </a:rPr>
              <a:t>Quả</a:t>
            </a:r>
            <a:r>
              <a:rPr lang="en-US" b="1" dirty="0">
                <a:solidFill>
                  <a:srgbClr val="FF0000"/>
                </a:solidFill>
                <a:effectLst>
                  <a:outerShdw blurRad="38100" dist="38100" dir="2700000" algn="tl">
                    <a:srgbClr val="FFFFFF"/>
                  </a:outerShdw>
                </a:effectLst>
                <a:latin typeface="VNI-Times" pitchFamily="2" charset="0"/>
              </a:rPr>
              <a:t> </a:t>
            </a:r>
          </a:p>
        </p:txBody>
      </p:sp>
      <p:sp>
        <p:nvSpPr>
          <p:cNvPr id="5" name="Rectangle 14"/>
          <p:cNvSpPr>
            <a:spLocks noChangeArrowheads="1"/>
          </p:cNvSpPr>
          <p:nvPr/>
        </p:nvSpPr>
        <p:spPr bwMode="auto">
          <a:xfrm>
            <a:off x="419100" y="3878580"/>
            <a:ext cx="7810500" cy="533400"/>
          </a:xfrm>
          <a:prstGeom prst="rect">
            <a:avLst/>
          </a:prstGeom>
          <a:noFill/>
          <a:ln>
            <a:noFill/>
          </a:ln>
          <a:effectLst/>
        </p:spPr>
        <p:txBody>
          <a:bodyPr anchor="ctr"/>
          <a:lstStyle/>
          <a:p>
            <a:r>
              <a:rPr lang="en-US" dirty="0"/>
              <a:t> </a:t>
            </a:r>
            <a:endParaRPr lang="en-US" sz="3600" dirty="0"/>
          </a:p>
        </p:txBody>
      </p:sp>
      <p:grpSp>
        <p:nvGrpSpPr>
          <p:cNvPr id="6" name="Group 14"/>
          <p:cNvGrpSpPr>
            <a:grpSpLocks/>
          </p:cNvGrpSpPr>
          <p:nvPr/>
        </p:nvGrpSpPr>
        <p:grpSpPr bwMode="auto">
          <a:xfrm>
            <a:off x="228600" y="1905000"/>
            <a:ext cx="8610600" cy="4953000"/>
            <a:chOff x="0" y="2496"/>
            <a:chExt cx="5836" cy="1824"/>
          </a:xfrm>
        </p:grpSpPr>
        <p:pic>
          <p:nvPicPr>
            <p:cNvPr id="7" name="Picture 15" descr="http://www.giaitri.mobi/vcms/media/photos/news_2006/news_1020051/news_181020054.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2496"/>
              <a:ext cx="1857"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894_TraiThanhLong1%5B1%5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526"/>
              <a:ext cx="2208"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1770_thanhl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2526"/>
              <a:ext cx="1756"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0"/>
          <p:cNvGrpSpPr>
            <a:grpSpLocks/>
          </p:cNvGrpSpPr>
          <p:nvPr/>
        </p:nvGrpSpPr>
        <p:grpSpPr bwMode="auto">
          <a:xfrm>
            <a:off x="0" y="1981200"/>
            <a:ext cx="9144000" cy="4876800"/>
            <a:chOff x="240" y="0"/>
            <a:chExt cx="5520" cy="1776"/>
          </a:xfrm>
        </p:grpSpPr>
        <p:pic>
          <p:nvPicPr>
            <p:cNvPr id="11" name="Picture 11" descr="390534606_cc863cf9a1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 y="0"/>
              <a:ext cx="2760"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hom_ch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 y="0"/>
              <a:ext cx="2736"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
          <p:cNvGrpSpPr>
            <a:grpSpLocks/>
          </p:cNvGrpSpPr>
          <p:nvPr/>
        </p:nvGrpSpPr>
        <p:grpSpPr bwMode="auto">
          <a:xfrm>
            <a:off x="28303" y="2057400"/>
            <a:ext cx="9115697" cy="4800600"/>
            <a:chOff x="0" y="0"/>
            <a:chExt cx="5586" cy="2016"/>
          </a:xfrm>
        </p:grpSpPr>
        <p:pic>
          <p:nvPicPr>
            <p:cNvPr id="14" name="Picture 3" descr="TraiCay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6" y="0"/>
              <a:ext cx="1656" cy="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jack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 y="0"/>
              <a:ext cx="217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jackfruit-sdli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0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6"/>
          <p:cNvGrpSpPr>
            <a:grpSpLocks/>
          </p:cNvGrpSpPr>
          <p:nvPr/>
        </p:nvGrpSpPr>
        <p:grpSpPr bwMode="auto">
          <a:xfrm>
            <a:off x="0" y="2133600"/>
            <a:ext cx="9144000" cy="4724400"/>
            <a:chOff x="0" y="2352"/>
            <a:chExt cx="5760" cy="1968"/>
          </a:xfrm>
        </p:grpSpPr>
        <p:pic>
          <p:nvPicPr>
            <p:cNvPr id="18" name="Picture 7" descr="DSCN4820ab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 y="2352"/>
              <a:ext cx="195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suckhoedoisong.vn/Editor/assets/66/12910.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3936" y="2352"/>
              <a:ext cx="182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08-01-31-Trai%20cay%20VN%20tap%20tenh%20tren%20xa%20lo%20thi%20truong%2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352"/>
              <a:ext cx="193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14"/>
          <p:cNvSpPr>
            <a:spLocks noChangeArrowheads="1"/>
          </p:cNvSpPr>
          <p:nvPr/>
        </p:nvSpPr>
        <p:spPr bwMode="auto">
          <a:xfrm>
            <a:off x="0" y="1219200"/>
            <a:ext cx="5868144" cy="685800"/>
          </a:xfrm>
          <a:prstGeom prst="rect">
            <a:avLst/>
          </a:prstGeom>
          <a:noFill/>
          <a:ln>
            <a:noFill/>
          </a:ln>
          <a:effectLst/>
        </p:spPr>
        <p:txBody>
          <a:bodyPr anchor="ctr"/>
          <a:lstStyle/>
          <a:p>
            <a:pPr marL="457200" indent="-457200">
              <a:buFont typeface="Wingdings" panose="05000000000000000000" pitchFamily="2" charset="2"/>
              <a:buChar char="v"/>
            </a:pP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endParaRPr lang="en-US" sz="3200" b="1"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52213" y="1939822"/>
            <a:ext cx="8919088" cy="4724400"/>
            <a:chOff x="224912" y="914400"/>
            <a:chExt cx="8919088" cy="4724400"/>
          </a:xfrm>
        </p:grpSpPr>
        <p:pic>
          <p:nvPicPr>
            <p:cNvPr id="23" name="Picture 2" descr="http://tuoingon.info/upload/tin-tuc/tin-tuc-1375684367.jpg"/>
            <p:cNvPicPr>
              <a:picLocks noChangeAspect="1" noChangeArrowheads="1"/>
            </p:cNvPicPr>
            <p:nvPr/>
          </p:nvPicPr>
          <p:blipFill>
            <a:blip r:embed="rId16" cstate="print"/>
            <a:srcRect/>
            <a:stretch>
              <a:fillRect/>
            </a:stretch>
          </p:blipFill>
          <p:spPr bwMode="auto">
            <a:xfrm>
              <a:off x="224912" y="990600"/>
              <a:ext cx="4423287" cy="4648200"/>
            </a:xfrm>
            <a:prstGeom prst="rect">
              <a:avLst/>
            </a:prstGeom>
            <a:noFill/>
          </p:spPr>
        </p:pic>
        <p:pic>
          <p:nvPicPr>
            <p:cNvPr id="24" name="Picture 4" descr="http://giamcan24h.com/getattachment/40a6174a-a1ee-4d31-a7b5-13880b1fa10d/trai-cay-giam-beo-%281%29.jpg.aspx"/>
            <p:cNvPicPr>
              <a:picLocks noChangeAspect="1" noChangeArrowheads="1"/>
            </p:cNvPicPr>
            <p:nvPr/>
          </p:nvPicPr>
          <p:blipFill>
            <a:blip r:embed="rId17" cstate="print"/>
            <a:srcRect/>
            <a:stretch>
              <a:fillRect/>
            </a:stretch>
          </p:blipFill>
          <p:spPr bwMode="auto">
            <a:xfrm>
              <a:off x="4648200" y="914400"/>
              <a:ext cx="4495800" cy="4648200"/>
            </a:xfrm>
            <a:prstGeom prst="rect">
              <a:avLst/>
            </a:prstGeom>
            <a:noFill/>
          </p:spPr>
        </p:pic>
      </p:grpSp>
    </p:spTree>
    <p:extLst>
      <p:ext uri="{BB962C8B-B14F-4D97-AF65-F5344CB8AC3E}">
        <p14:creationId xmlns:p14="http://schemas.microsoft.com/office/powerpoint/2010/main" val="4211288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372380" y="-131214"/>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b="1" smtClean="0">
                <a:effectLst>
                  <a:outerShdw blurRad="38100" dist="38100" dir="2700000" algn="tl">
                    <a:srgbClr val="FFFFFF"/>
                  </a:outerShdw>
                </a:effectLst>
                <a:cs typeface="Times New Roman" panose="02020603050405020304" pitchFamily="18" charset="0"/>
              </a:rPr>
              <a:t>Tự </a:t>
            </a:r>
            <a:r>
              <a:rPr lang="en-US" b="1" dirty="0" err="1">
                <a:effectLst>
                  <a:outerShdw blurRad="38100" dist="38100" dir="2700000" algn="tl">
                    <a:srgbClr val="FFFFFF"/>
                  </a:outerShdw>
                </a:effectLst>
                <a:cs typeface="Times New Roman" panose="02020603050405020304" pitchFamily="18" charset="0"/>
              </a:rPr>
              <a:t>nhiên</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và</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Xã</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hội</a:t>
            </a:r>
            <a:endParaRPr lang="en-US" b="1" dirty="0">
              <a:effectLst>
                <a:outerShdw blurRad="38100" dist="38100" dir="2700000" algn="tl">
                  <a:srgbClr val="FFFFFF"/>
                </a:outerShdw>
              </a:effectLst>
              <a:cs typeface="Times New Roman" panose="02020603050405020304" pitchFamily="18" charset="0"/>
            </a:endParaRPr>
          </a:p>
          <a:p>
            <a:pPr algn="ctr"/>
            <a:r>
              <a:rPr lang="en-US" b="1" dirty="0">
                <a:effectLst>
                  <a:outerShdw blurRad="38100" dist="38100" dir="2700000" algn="tl">
                    <a:srgbClr val="FFFFFF"/>
                  </a:outerShdw>
                </a:effectLst>
                <a:latin typeface="VNI-Times" pitchFamily="2" charset="0"/>
              </a:rPr>
              <a:t> </a:t>
            </a:r>
            <a:r>
              <a:rPr lang="en-US" b="1" dirty="0" err="1">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Bài</a:t>
            </a:r>
            <a:r>
              <a:rPr lang="en-US" b="1" dirty="0">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 48: </a:t>
            </a:r>
            <a:r>
              <a:rPr lang="en-US" b="1" dirty="0" err="1">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Quả</a:t>
            </a:r>
            <a:r>
              <a:rPr lang="en-US" b="1" dirty="0">
                <a:solidFill>
                  <a:srgbClr val="FF0000"/>
                </a:solidFill>
                <a:effectLst>
                  <a:outerShdw blurRad="38100" dist="38100" dir="2700000" algn="tl">
                    <a:srgbClr val="FFFFFF"/>
                  </a:outerShdw>
                </a:effectLst>
                <a:cs typeface="Times New Roman" panose="02020603050405020304" pitchFamily="18" charset="0"/>
              </a:rPr>
              <a:t> </a:t>
            </a:r>
          </a:p>
        </p:txBody>
      </p:sp>
      <p:sp>
        <p:nvSpPr>
          <p:cNvPr id="10" name="Rectangle 3"/>
          <p:cNvSpPr txBox="1">
            <a:spLocks noChangeArrowheads="1"/>
          </p:cNvSpPr>
          <p:nvPr/>
        </p:nvSpPr>
        <p:spPr>
          <a:xfrm>
            <a:off x="-690734" y="1326632"/>
            <a:ext cx="7315200" cy="685800"/>
          </a:xfrm>
          <a:prstGeom prst="rect">
            <a:avLst/>
          </a:prstGeom>
          <a:solidFill>
            <a:schemeClr val="bg1"/>
          </a:solidFill>
        </p:spPr>
        <p:txBody>
          <a:bodyPr vert="horz" lIns="91440" tIns="45720" rIns="91440" bIns="45720" rtlCol="0" anchor="ctr" anchorCtr="1">
            <a:normAutofit/>
          </a:bodyPr>
          <a:lstStyle/>
          <a:p>
            <a:pPr marL="457200" marR="0" lvl="0" indent="-457200"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Quả</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dùng</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để</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chế</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biến</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thức</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ăn</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mj-lt"/>
                <a:ea typeface="+mj-ea"/>
                <a:cs typeface="+mj-cs"/>
              </a:rPr>
              <a:t>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7" y="2033067"/>
            <a:ext cx="1944216" cy="157958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778" y="1974954"/>
            <a:ext cx="2468212" cy="160644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359" y="2093194"/>
            <a:ext cx="1962232" cy="161291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792" y="1895802"/>
            <a:ext cx="1973887" cy="185411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6700" y="3581500"/>
            <a:ext cx="1944216" cy="153630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497" y="3567933"/>
            <a:ext cx="2314326" cy="1445244"/>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5351" y="5040268"/>
            <a:ext cx="2169716" cy="1701156"/>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7395" y="3524921"/>
            <a:ext cx="2144102" cy="1646097"/>
          </a:xfrm>
          <a:prstGeom prst="rect">
            <a:avLst/>
          </a:prstGeom>
        </p:spPr>
      </p:pic>
      <p:pic>
        <p:nvPicPr>
          <p:cNvPr id="36" name="Picture 35"/>
          <p:cNvPicPr>
            <a:picLocks noChangeAspect="1"/>
          </p:cNvPicPr>
          <p:nvPr/>
        </p:nvPicPr>
        <p:blipFill rotWithShape="1">
          <a:blip r:embed="rId10" cstate="print">
            <a:extLst>
              <a:ext uri="{28A0092B-C50C-407E-A947-70E740481C1C}">
                <a14:useLocalDpi xmlns:a14="http://schemas.microsoft.com/office/drawing/2010/main" val="0"/>
              </a:ext>
            </a:extLst>
          </a:blip>
          <a:srcRect l="17293" t="13379" r="13044" b="14509"/>
          <a:stretch/>
        </p:blipFill>
        <p:spPr>
          <a:xfrm>
            <a:off x="265168" y="5283095"/>
            <a:ext cx="1934466" cy="1512168"/>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6350" y="5040268"/>
            <a:ext cx="2028363" cy="1662257"/>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23963" y="5164075"/>
            <a:ext cx="2012141" cy="1652504"/>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717" y="3638612"/>
            <a:ext cx="1868062" cy="1623168"/>
          </a:xfrm>
          <a:prstGeom prst="rect">
            <a:avLst/>
          </a:prstGeom>
        </p:spPr>
      </p:pic>
    </p:spTree>
    <p:extLst>
      <p:ext uri="{BB962C8B-B14F-4D97-AF65-F5344CB8AC3E}">
        <p14:creationId xmlns:p14="http://schemas.microsoft.com/office/powerpoint/2010/main" val="793587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pimen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2" y="0"/>
            <a:ext cx="320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567" y="3352800"/>
            <a:ext cx="2806985" cy="31683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102" y="1"/>
            <a:ext cx="2838450" cy="3352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2753" y="3429000"/>
            <a:ext cx="3050814" cy="328136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2753" y="0"/>
            <a:ext cx="3019350" cy="315996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024" y="3352800"/>
            <a:ext cx="2829002" cy="3168352"/>
          </a:xfrm>
          <a:prstGeom prst="rect">
            <a:avLst/>
          </a:prstGeom>
        </p:spPr>
      </p:pic>
    </p:spTree>
    <p:extLst>
      <p:ext uri="{BB962C8B-B14F-4D97-AF65-F5344CB8AC3E}">
        <p14:creationId xmlns:p14="http://schemas.microsoft.com/office/powerpoint/2010/main" val="34244029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6" name="Picture 12" descr="number1ht8"/>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66700" y="1067275"/>
            <a:ext cx="4377308" cy="2333625"/>
          </a:xfrm>
        </p:spPr>
      </p:pic>
      <p:pic>
        <p:nvPicPr>
          <p:cNvPr id="169999" name="Picture 15" descr="2061610352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08444" y="805586"/>
            <a:ext cx="2667000" cy="2438400"/>
          </a:xfrm>
        </p:spPr>
      </p:pic>
      <p:pic>
        <p:nvPicPr>
          <p:cNvPr id="34821" name="Picture 16" descr="fcga5604"/>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86845" y="894053"/>
            <a:ext cx="2106613" cy="2212543"/>
          </a:xfrm>
        </p:spPr>
      </p:pic>
      <p:sp>
        <p:nvSpPr>
          <p:cNvPr id="29702" name="Rectangle 21"/>
          <p:cNvSpPr>
            <a:spLocks noChangeArrowheads="1"/>
          </p:cNvSpPr>
          <p:nvPr/>
        </p:nvSpPr>
        <p:spPr bwMode="auto">
          <a:xfrm>
            <a:off x="266700" y="28575"/>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3200" b="1" dirty="0" err="1">
                <a:latin typeface="Times New Roman" panose="02020603050405020304" pitchFamily="18" charset="0"/>
                <a:cs typeface="Times New Roman" panose="02020603050405020304" pitchFamily="18" charset="0"/>
              </a:rPr>
              <a:t>Quả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mứt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nước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rô</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đóng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hộp</a:t>
            </a:r>
            <a:endParaRPr lang="en-US" altLang="en-US"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8867"/>
            <a:ext cx="9144000" cy="3273552"/>
          </a:xfrm>
          <a:prstGeom prst="rect">
            <a:avLst/>
          </a:prstGeom>
        </p:spPr>
      </p:pic>
    </p:spTree>
    <p:extLst>
      <p:ext uri="{BB962C8B-B14F-4D97-AF65-F5344CB8AC3E}">
        <p14:creationId xmlns:p14="http://schemas.microsoft.com/office/powerpoint/2010/main" val="7096103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arn(inVertical)">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9996"/>
                                        </p:tgtEl>
                                        <p:attrNameLst>
                                          <p:attrName>style.visibility</p:attrName>
                                        </p:attrNameLst>
                                      </p:cBhvr>
                                      <p:to>
                                        <p:strVal val="visible"/>
                                      </p:to>
                                    </p:set>
                                    <p:animEffect transition="in" filter="barn(inVertical)">
                                      <p:cBhvr>
                                        <p:cTn id="12" dur="500"/>
                                        <p:tgtEl>
                                          <p:spTgt spid="1699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21"/>
                                        </p:tgtEl>
                                        <p:attrNameLst>
                                          <p:attrName>style.visibility</p:attrName>
                                        </p:attrNameLst>
                                      </p:cBhvr>
                                      <p:to>
                                        <p:strVal val="visible"/>
                                      </p:to>
                                    </p:set>
                                    <p:animEffect transition="in" filter="fade">
                                      <p:cBhvr>
                                        <p:cTn id="23" dur="500"/>
                                        <p:tgtEl>
                                          <p:spTgt spid="34821"/>
                                        </p:tgtEl>
                                      </p:cBhvr>
                                    </p:animEffect>
                                  </p:childTnLst>
                                </p:cTn>
                              </p:par>
                              <p:par>
                                <p:cTn id="24" presetID="10" presetClass="entr" presetSubtype="0" fill="hold" nodeType="withEffect">
                                  <p:stCondLst>
                                    <p:cond delay="0"/>
                                  </p:stCondLst>
                                  <p:childTnLst>
                                    <p:set>
                                      <p:cBhvr>
                                        <p:cTn id="25" dur="1" fill="hold">
                                          <p:stCondLst>
                                            <p:cond delay="0"/>
                                          </p:stCondLst>
                                        </p:cTn>
                                        <p:tgtEl>
                                          <p:spTgt spid="169999"/>
                                        </p:tgtEl>
                                        <p:attrNameLst>
                                          <p:attrName>style.visibility</p:attrName>
                                        </p:attrNameLst>
                                      </p:cBhvr>
                                      <p:to>
                                        <p:strVal val="visible"/>
                                      </p:to>
                                    </p:set>
                                    <p:animEffect transition="in" filter="fade">
                                      <p:cBhvr>
                                        <p:cTn id="26" dur="500"/>
                                        <p:tgtEl>
                                          <p:spTgt spid="169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3200400"/>
            <a:ext cx="9144000" cy="3657600"/>
            <a:chOff x="0" y="0"/>
            <a:chExt cx="5760" cy="2064"/>
          </a:xfrm>
        </p:grpSpPr>
        <p:pic>
          <p:nvPicPr>
            <p:cNvPr id="41991" name="Picture 7" descr="http://i151.photobucket.com/albums/s159/hinhtian3/BANHCHUOINUONG.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12" y="144"/>
              <a:ext cx="184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http://tbn1.google.com/images?q=tbn:3pYR95VLZG0_RM:http://lamdep.com/images/chuoi.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32" y="288"/>
              <a:ext cx="100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descr="ban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 y="0"/>
              <a:ext cx="1429"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410px-Luxor,_Banana_Island,_Banana_Tree,_Egypt,_Oct_20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15"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0892" name="Picture 12" descr="coconut_d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0"/>
            <a:ext cx="3657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3" name="Picture 13" descr="image427i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16"/>
          <p:cNvSpPr txBox="1">
            <a:spLocks noChangeArrowheads="1"/>
          </p:cNvSpPr>
          <p:nvPr/>
        </p:nvSpPr>
        <p:spPr bwMode="auto">
          <a:xfrm>
            <a:off x="2362200" y="6338888"/>
            <a:ext cx="5594176"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solidFill>
                  <a:schemeClr val="hlink"/>
                </a:solidFill>
                <a:latin typeface="Times New Roman" panose="02020603050405020304" pitchFamily="18" charset="0"/>
              </a:rPr>
              <a:t>Quả</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dùng</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để</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làm</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mứt</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sấy</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khô</a:t>
            </a:r>
            <a:r>
              <a:rPr lang="en-US" altLang="en-US" sz="2800" b="1" dirty="0">
                <a:solidFill>
                  <a:schemeClr val="hlink"/>
                </a:solidFill>
                <a:latin typeface="Times New Roman" panose="02020603050405020304" pitchFamily="18" charset="0"/>
              </a:rPr>
              <a:t>.</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8144" y="188640"/>
            <a:ext cx="2857500" cy="2520280"/>
          </a:xfrm>
          <a:prstGeom prst="rect">
            <a:avLst/>
          </a:prstGeom>
        </p:spPr>
      </p:pic>
    </p:spTree>
    <p:extLst>
      <p:ext uri="{BB962C8B-B14F-4D97-AF65-F5344CB8AC3E}">
        <p14:creationId xmlns:p14="http://schemas.microsoft.com/office/powerpoint/2010/main" val="2400566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50893"/>
                                        </p:tgtEl>
                                        <p:attrNameLst>
                                          <p:attrName>style.visibility</p:attrName>
                                        </p:attrNameLst>
                                      </p:cBhvr>
                                      <p:to>
                                        <p:strVal val="visible"/>
                                      </p:to>
                                    </p:set>
                                    <p:animEffect transition="in" filter="wedge">
                                      <p:cBhvr>
                                        <p:cTn id="7" dur="2000"/>
                                        <p:tgtEl>
                                          <p:spTgt spid="250893"/>
                                        </p:tgtEl>
                                      </p:cBhvr>
                                    </p:animEffect>
                                  </p:childTnLst>
                                </p:cTn>
                              </p:par>
                              <p:par>
                                <p:cTn id="8" presetID="20" presetClass="entr" presetSubtype="0" fill="hold" nodeType="withEffect">
                                  <p:stCondLst>
                                    <p:cond delay="0"/>
                                  </p:stCondLst>
                                  <p:childTnLst>
                                    <p:set>
                                      <p:cBhvr>
                                        <p:cTn id="9" dur="1" fill="hold">
                                          <p:stCondLst>
                                            <p:cond delay="0"/>
                                          </p:stCondLst>
                                        </p:cTn>
                                        <p:tgtEl>
                                          <p:spTgt spid="250892"/>
                                        </p:tgtEl>
                                        <p:attrNameLst>
                                          <p:attrName>style.visibility</p:attrName>
                                        </p:attrNameLst>
                                      </p:cBhvr>
                                      <p:to>
                                        <p:strVal val="visible"/>
                                      </p:to>
                                    </p:set>
                                    <p:animEffect transition="in" filter="wedge">
                                      <p:cBhvr>
                                        <p:cTn id="10" dur="2000"/>
                                        <p:tgtEl>
                                          <p:spTgt spid="250892"/>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AutoShape 2"/>
          <p:cNvSpPr>
            <a:spLocks noChangeArrowheads="1"/>
          </p:cNvSpPr>
          <p:nvPr/>
        </p:nvSpPr>
        <p:spPr bwMode="auto">
          <a:xfrm>
            <a:off x="1437481" y="692696"/>
            <a:ext cx="5943600" cy="2971800"/>
          </a:xfrm>
          <a:prstGeom prst="doubleWave">
            <a:avLst>
              <a:gd name="adj1" fmla="val 6500"/>
              <a:gd name="adj2" fmla="val 0"/>
            </a:avLst>
          </a:prstGeom>
          <a:solidFill>
            <a:srgbClr val="FFFF99"/>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514350" indent="-514350">
              <a:buAutoNum type="arabicPeriod"/>
            </a:pP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gừng</a:t>
            </a:r>
            <a:endParaRPr lang="en-US" sz="3000" dirty="0">
              <a:latin typeface="Times New Roman" pitchFamily="18" charset="0"/>
              <a:cs typeface="Times New Roman" pitchFamily="18" charset="0"/>
            </a:endParaRPr>
          </a:p>
          <a:p>
            <a:r>
              <a:rPr lang="fi-FI" sz="3000" dirty="0">
                <a:latin typeface="Times New Roman" pitchFamily="18" charset="0"/>
                <a:cs typeface="Times New Roman" pitchFamily="18" charset="0"/>
              </a:rPr>
              <a:t>     Mà rất cay</a:t>
            </a:r>
          </a:p>
          <a:p>
            <a:r>
              <a:rPr lang="fi-FI" sz="3000" dirty="0">
                <a:latin typeface="Times New Roman" pitchFamily="18" charset="0"/>
                <a:cs typeface="Times New Roman" pitchFamily="18" charset="0"/>
              </a:rPr>
              <a:t>     Bằng ngón tay</a:t>
            </a:r>
          </a:p>
          <a:p>
            <a:r>
              <a:rPr lang="fi-FI" sz="3000" dirty="0">
                <a:latin typeface="Times New Roman" pitchFamily="18" charset="0"/>
                <a:cs typeface="Times New Roman" pitchFamily="18" charset="0"/>
              </a:rPr>
              <a:t>     Mặc áo đỏ</a:t>
            </a:r>
            <a:endParaRPr lang="en-US" sz="3000" dirty="0">
              <a:latin typeface="Times New Roman" pitchFamily="18" charset="0"/>
              <a:cs typeface="Times New Roman" pitchFamily="18" charset="0"/>
            </a:endParaRPr>
          </a:p>
        </p:txBody>
      </p:sp>
      <p:sp>
        <p:nvSpPr>
          <p:cNvPr id="28676" name="Rectangle 3"/>
          <p:cNvSpPr>
            <a:spLocks noChangeArrowheads="1"/>
          </p:cNvSpPr>
          <p:nvPr/>
        </p:nvSpPr>
        <p:spPr bwMode="auto">
          <a:xfrm>
            <a:off x="3062288" y="530225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0033CC"/>
                </a:solidFill>
                <a:latin typeface=".VnTimeH" pitchFamily="34" charset="0"/>
              </a:rPr>
              <a:t>Quả</a:t>
            </a:r>
            <a:r>
              <a:rPr lang="en-US" sz="2800" b="1" dirty="0">
                <a:solidFill>
                  <a:srgbClr val="0033CC"/>
                </a:solidFill>
                <a:latin typeface=".VnTimeH" pitchFamily="34" charset="0"/>
              </a:rPr>
              <a:t> </a:t>
            </a:r>
            <a:r>
              <a:rPr lang="en-US" sz="2800" b="1" dirty="0" err="1">
                <a:solidFill>
                  <a:srgbClr val="0033CC"/>
                </a:solidFill>
                <a:latin typeface=".VnTimeH" pitchFamily="34" charset="0"/>
              </a:rPr>
              <a:t>ớt</a:t>
            </a:r>
            <a:endParaRPr lang="en-US" sz="2800" b="1" dirty="0">
              <a:solidFill>
                <a:srgbClr val="0033CC"/>
              </a:solidFill>
              <a:latin typeface=".VnTimeH" pitchFamily="34" charset="0"/>
            </a:endParaRPr>
          </a:p>
        </p:txBody>
      </p:sp>
      <p:pic>
        <p:nvPicPr>
          <p:cNvPr id="28677" name="Picture 5" descr="tải xuống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3933056"/>
            <a:ext cx="2919413" cy="13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0037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14"/>
          <p:cNvSpPr txBox="1">
            <a:spLocks noChangeArrowheads="1"/>
          </p:cNvSpPr>
          <p:nvPr/>
        </p:nvSpPr>
        <p:spPr bwMode="auto">
          <a:xfrm>
            <a:off x="755576" y="2632135"/>
            <a:ext cx="4608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FA0000"/>
                </a:solidFill>
              </a:rPr>
              <a:t>Trái</a:t>
            </a:r>
            <a:r>
              <a:rPr lang="en-US" altLang="en-US" sz="3600" b="1" dirty="0">
                <a:solidFill>
                  <a:srgbClr val="FA0000"/>
                </a:solidFill>
              </a:rPr>
              <a:t> </a:t>
            </a:r>
            <a:r>
              <a:rPr lang="en-US" altLang="en-US" sz="3600" b="1" dirty="0" err="1">
                <a:solidFill>
                  <a:srgbClr val="FA0000"/>
                </a:solidFill>
              </a:rPr>
              <a:t>cây</a:t>
            </a:r>
            <a:r>
              <a:rPr lang="en-US" altLang="en-US" sz="3600" b="1" dirty="0">
                <a:solidFill>
                  <a:srgbClr val="FA0000"/>
                </a:solidFill>
              </a:rPr>
              <a:t> </a:t>
            </a:r>
            <a:r>
              <a:rPr lang="en-US" altLang="en-US" sz="3600" b="1" dirty="0" err="1">
                <a:solidFill>
                  <a:srgbClr val="FA0000"/>
                </a:solidFill>
              </a:rPr>
              <a:t>sấy</a:t>
            </a:r>
            <a:r>
              <a:rPr lang="en-US" altLang="en-US" sz="3600" b="1" dirty="0">
                <a:solidFill>
                  <a:srgbClr val="FA0000"/>
                </a:solidFill>
              </a:rPr>
              <a:t> </a:t>
            </a:r>
            <a:r>
              <a:rPr lang="en-US" altLang="en-US" sz="3600" b="1" dirty="0" err="1">
                <a:solidFill>
                  <a:srgbClr val="FA0000"/>
                </a:solidFill>
              </a:rPr>
              <a:t>khô</a:t>
            </a:r>
            <a:endParaRPr lang="en-US" altLang="en-US" sz="3600" b="1" dirty="0">
              <a:solidFill>
                <a:srgbClr val="FA0000"/>
              </a:solidFill>
            </a:endParaRPr>
          </a:p>
        </p:txBody>
      </p:sp>
      <p:sp>
        <p:nvSpPr>
          <p:cNvPr id="35846" name="Text Box 16"/>
          <p:cNvSpPr txBox="1">
            <a:spLocks noChangeArrowheads="1"/>
          </p:cNvSpPr>
          <p:nvPr/>
        </p:nvSpPr>
        <p:spPr bwMode="auto">
          <a:xfrm>
            <a:off x="347431" y="5843365"/>
            <a:ext cx="7733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FA0000"/>
                </a:solidFill>
              </a:rPr>
              <a:t>Trái</a:t>
            </a:r>
            <a:r>
              <a:rPr lang="en-US" altLang="en-US" sz="3600" b="1" dirty="0">
                <a:solidFill>
                  <a:srgbClr val="FA0000"/>
                </a:solidFill>
              </a:rPr>
              <a:t> </a:t>
            </a:r>
            <a:r>
              <a:rPr lang="en-US" altLang="en-US" sz="3600" b="1" dirty="0" err="1">
                <a:solidFill>
                  <a:srgbClr val="FA0000"/>
                </a:solidFill>
              </a:rPr>
              <a:t>cây</a:t>
            </a:r>
            <a:r>
              <a:rPr lang="en-US" altLang="en-US" sz="3600" b="1" dirty="0">
                <a:solidFill>
                  <a:srgbClr val="FA0000"/>
                </a:solidFill>
              </a:rPr>
              <a:t> </a:t>
            </a:r>
            <a:r>
              <a:rPr lang="en-US" altLang="en-US" sz="3600" b="1" dirty="0" err="1">
                <a:solidFill>
                  <a:srgbClr val="FA0000"/>
                </a:solidFill>
              </a:rPr>
              <a:t>làm</a:t>
            </a:r>
            <a:r>
              <a:rPr lang="en-US" altLang="en-US" sz="3600" b="1" dirty="0">
                <a:solidFill>
                  <a:srgbClr val="FA0000"/>
                </a:solidFill>
              </a:rPr>
              <a:t> </a:t>
            </a:r>
            <a:r>
              <a:rPr lang="en-US" altLang="en-US" sz="3600" b="1" dirty="0" err="1">
                <a:solidFill>
                  <a:srgbClr val="FA0000"/>
                </a:solidFill>
              </a:rPr>
              <a:t>mứt</a:t>
            </a:r>
            <a:endParaRPr lang="en-US" altLang="en-US" sz="3600" b="1" dirty="0">
              <a:solidFill>
                <a:srgbClr val="FA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555" y="3491806"/>
            <a:ext cx="2634683" cy="23015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8" y="271359"/>
            <a:ext cx="3171825" cy="21480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926" y="3472848"/>
            <a:ext cx="2356939" cy="22387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936" y="115500"/>
            <a:ext cx="3210619" cy="23680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4555" y="64729"/>
            <a:ext cx="3016261" cy="246956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06" y="3491208"/>
            <a:ext cx="2657475" cy="2063187"/>
          </a:xfrm>
          <a:prstGeom prst="rect">
            <a:avLst/>
          </a:prstGeom>
        </p:spPr>
      </p:pic>
    </p:spTree>
    <p:extLst>
      <p:ext uri="{BB962C8B-B14F-4D97-AF65-F5344CB8AC3E}">
        <p14:creationId xmlns:p14="http://schemas.microsoft.com/office/powerpoint/2010/main" val="13774660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thuốc</a:t>
            </a:r>
            <a:r>
              <a:rPr lang="en-US" altLang="en-US" b="1" dirty="0">
                <a:latin typeface="Times New Roman" panose="02020603050405020304" pitchFamily="18" charset="0"/>
                <a:cs typeface="Times New Roman" panose="02020603050405020304" pitchFamily="18" charset="0"/>
              </a:rPr>
              <a:t>.</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5917"/>
            <a:ext cx="2808312" cy="382329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749" y="1391615"/>
            <a:ext cx="3178696" cy="37655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1445917"/>
            <a:ext cx="2880320" cy="3711275"/>
          </a:xfrm>
          <a:prstGeom prst="rect">
            <a:avLst/>
          </a:prstGeom>
        </p:spPr>
      </p:pic>
    </p:spTree>
    <p:extLst>
      <p:ext uri="{BB962C8B-B14F-4D97-AF65-F5344CB8AC3E}">
        <p14:creationId xmlns:p14="http://schemas.microsoft.com/office/powerpoint/2010/main" val="38102854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ép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dầu</a:t>
            </a:r>
            <a:r>
              <a:rPr lang="en-US" altLang="en-US" b="1" dirty="0">
                <a:latin typeface="Times New Roman" panose="02020603050405020304" pitchFamily="18" charset="0"/>
                <a:cs typeface="Times New Roman" panose="02020603050405020304" pitchFamily="18" charset="0"/>
              </a:rPr>
              <a:t>.</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72162"/>
            <a:ext cx="4564856" cy="499318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856" y="1385138"/>
            <a:ext cx="4104456" cy="26406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368" y="4025777"/>
            <a:ext cx="3924944" cy="2839572"/>
          </a:xfrm>
          <a:prstGeom prst="rect">
            <a:avLst/>
          </a:prstGeom>
        </p:spPr>
      </p:pic>
    </p:spTree>
    <p:extLst>
      <p:ext uri="{BB962C8B-B14F-4D97-AF65-F5344CB8AC3E}">
        <p14:creationId xmlns:p14="http://schemas.microsoft.com/office/powerpoint/2010/main" val="28169394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img1337oq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05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3" name="Picture 3" descr="http://vnexpress.net/Files/Subject/3B/A0/37/A4/34.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124200" y="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4" name="Picture 4" descr="rau%20q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71800"/>
            <a:ext cx="449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5" name="Picture 5" descr="MamNgu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9718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6" name="Picture 6" descr="at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6196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202"/>
                                        </p:tgtEl>
                                        <p:attrNameLst>
                                          <p:attrName>style.visibility</p:attrName>
                                        </p:attrNameLst>
                                      </p:cBhvr>
                                      <p:to>
                                        <p:strVal val="visible"/>
                                      </p:to>
                                    </p:set>
                                    <p:anim calcmode="lin" valueType="num">
                                      <p:cBhvr>
                                        <p:cTn id="7" dur="2000" fill="hold"/>
                                        <p:tgtEl>
                                          <p:spTgt spid="307202"/>
                                        </p:tgtEl>
                                        <p:attrNameLst>
                                          <p:attrName>ppt_w</p:attrName>
                                        </p:attrNameLst>
                                      </p:cBhvr>
                                      <p:tavLst>
                                        <p:tav tm="0">
                                          <p:val>
                                            <p:fltVal val="0"/>
                                          </p:val>
                                        </p:tav>
                                        <p:tav tm="100000">
                                          <p:val>
                                            <p:strVal val="#ppt_w"/>
                                          </p:val>
                                        </p:tav>
                                      </p:tavLst>
                                    </p:anim>
                                    <p:anim calcmode="lin" valueType="num">
                                      <p:cBhvr>
                                        <p:cTn id="8" dur="2000" fill="hold"/>
                                        <p:tgtEl>
                                          <p:spTgt spid="307202"/>
                                        </p:tgtEl>
                                        <p:attrNameLst>
                                          <p:attrName>ppt_h</p:attrName>
                                        </p:attrNameLst>
                                      </p:cBhvr>
                                      <p:tavLst>
                                        <p:tav tm="0">
                                          <p:val>
                                            <p:fltVal val="0"/>
                                          </p:val>
                                        </p:tav>
                                        <p:tav tm="100000">
                                          <p:val>
                                            <p:strVal val="#ppt_h"/>
                                          </p:val>
                                        </p:tav>
                                      </p:tavLst>
                                    </p:anim>
                                    <p:anim calcmode="lin" valueType="num">
                                      <p:cBhvr>
                                        <p:cTn id="9" dur="2000" fill="hold"/>
                                        <p:tgtEl>
                                          <p:spTgt spid="307202"/>
                                        </p:tgtEl>
                                        <p:attrNameLst>
                                          <p:attrName>style.rotation</p:attrName>
                                        </p:attrNameLst>
                                      </p:cBhvr>
                                      <p:tavLst>
                                        <p:tav tm="0">
                                          <p:val>
                                            <p:fltVal val="90"/>
                                          </p:val>
                                        </p:tav>
                                        <p:tav tm="100000">
                                          <p:val>
                                            <p:fltVal val="0"/>
                                          </p:val>
                                        </p:tav>
                                      </p:tavLst>
                                    </p:anim>
                                    <p:animEffect transition="in" filter="fade">
                                      <p:cBhvr>
                                        <p:cTn id="10" dur="2000"/>
                                        <p:tgtEl>
                                          <p:spTgt spid="30720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07203"/>
                                        </p:tgtEl>
                                        <p:attrNameLst>
                                          <p:attrName>style.visibility</p:attrName>
                                        </p:attrNameLst>
                                      </p:cBhvr>
                                      <p:to>
                                        <p:strVal val="visible"/>
                                      </p:to>
                                    </p:set>
                                    <p:anim calcmode="lin" valueType="num">
                                      <p:cBhvr>
                                        <p:cTn id="13" dur="2000" fill="hold"/>
                                        <p:tgtEl>
                                          <p:spTgt spid="307203"/>
                                        </p:tgtEl>
                                        <p:attrNameLst>
                                          <p:attrName>ppt_w</p:attrName>
                                        </p:attrNameLst>
                                      </p:cBhvr>
                                      <p:tavLst>
                                        <p:tav tm="0">
                                          <p:val>
                                            <p:fltVal val="0"/>
                                          </p:val>
                                        </p:tav>
                                        <p:tav tm="100000">
                                          <p:val>
                                            <p:strVal val="#ppt_w"/>
                                          </p:val>
                                        </p:tav>
                                      </p:tavLst>
                                    </p:anim>
                                    <p:anim calcmode="lin" valueType="num">
                                      <p:cBhvr>
                                        <p:cTn id="14" dur="2000" fill="hold"/>
                                        <p:tgtEl>
                                          <p:spTgt spid="307203"/>
                                        </p:tgtEl>
                                        <p:attrNameLst>
                                          <p:attrName>ppt_h</p:attrName>
                                        </p:attrNameLst>
                                      </p:cBhvr>
                                      <p:tavLst>
                                        <p:tav tm="0">
                                          <p:val>
                                            <p:fltVal val="0"/>
                                          </p:val>
                                        </p:tav>
                                        <p:tav tm="100000">
                                          <p:val>
                                            <p:strVal val="#ppt_h"/>
                                          </p:val>
                                        </p:tav>
                                      </p:tavLst>
                                    </p:anim>
                                    <p:anim calcmode="lin" valueType="num">
                                      <p:cBhvr>
                                        <p:cTn id="15" dur="2000" fill="hold"/>
                                        <p:tgtEl>
                                          <p:spTgt spid="307203"/>
                                        </p:tgtEl>
                                        <p:attrNameLst>
                                          <p:attrName>style.rotation</p:attrName>
                                        </p:attrNameLst>
                                      </p:cBhvr>
                                      <p:tavLst>
                                        <p:tav tm="0">
                                          <p:val>
                                            <p:fltVal val="90"/>
                                          </p:val>
                                        </p:tav>
                                        <p:tav tm="100000">
                                          <p:val>
                                            <p:fltVal val="0"/>
                                          </p:val>
                                        </p:tav>
                                      </p:tavLst>
                                    </p:anim>
                                    <p:animEffect transition="in" filter="fade">
                                      <p:cBhvr>
                                        <p:cTn id="16" dur="2000"/>
                                        <p:tgtEl>
                                          <p:spTgt spid="307203"/>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07206"/>
                                        </p:tgtEl>
                                        <p:attrNameLst>
                                          <p:attrName>style.visibility</p:attrName>
                                        </p:attrNameLst>
                                      </p:cBhvr>
                                      <p:to>
                                        <p:strVal val="visible"/>
                                      </p:to>
                                    </p:set>
                                    <p:anim calcmode="lin" valueType="num">
                                      <p:cBhvr>
                                        <p:cTn id="19" dur="2000" fill="hold"/>
                                        <p:tgtEl>
                                          <p:spTgt spid="307206"/>
                                        </p:tgtEl>
                                        <p:attrNameLst>
                                          <p:attrName>ppt_w</p:attrName>
                                        </p:attrNameLst>
                                      </p:cBhvr>
                                      <p:tavLst>
                                        <p:tav tm="0">
                                          <p:val>
                                            <p:fltVal val="0"/>
                                          </p:val>
                                        </p:tav>
                                        <p:tav tm="100000">
                                          <p:val>
                                            <p:strVal val="#ppt_w"/>
                                          </p:val>
                                        </p:tav>
                                      </p:tavLst>
                                    </p:anim>
                                    <p:anim calcmode="lin" valueType="num">
                                      <p:cBhvr>
                                        <p:cTn id="20" dur="2000" fill="hold"/>
                                        <p:tgtEl>
                                          <p:spTgt spid="307206"/>
                                        </p:tgtEl>
                                        <p:attrNameLst>
                                          <p:attrName>ppt_h</p:attrName>
                                        </p:attrNameLst>
                                      </p:cBhvr>
                                      <p:tavLst>
                                        <p:tav tm="0">
                                          <p:val>
                                            <p:fltVal val="0"/>
                                          </p:val>
                                        </p:tav>
                                        <p:tav tm="100000">
                                          <p:val>
                                            <p:strVal val="#ppt_h"/>
                                          </p:val>
                                        </p:tav>
                                      </p:tavLst>
                                    </p:anim>
                                    <p:anim calcmode="lin" valueType="num">
                                      <p:cBhvr>
                                        <p:cTn id="21" dur="2000" fill="hold"/>
                                        <p:tgtEl>
                                          <p:spTgt spid="307206"/>
                                        </p:tgtEl>
                                        <p:attrNameLst>
                                          <p:attrName>style.rotation</p:attrName>
                                        </p:attrNameLst>
                                      </p:cBhvr>
                                      <p:tavLst>
                                        <p:tav tm="0">
                                          <p:val>
                                            <p:fltVal val="90"/>
                                          </p:val>
                                        </p:tav>
                                        <p:tav tm="100000">
                                          <p:val>
                                            <p:fltVal val="0"/>
                                          </p:val>
                                        </p:tav>
                                      </p:tavLst>
                                    </p:anim>
                                    <p:animEffect transition="in" filter="fade">
                                      <p:cBhvr>
                                        <p:cTn id="22" dur="2000"/>
                                        <p:tgtEl>
                                          <p:spTgt spid="30720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07205"/>
                                        </p:tgtEl>
                                        <p:attrNameLst>
                                          <p:attrName>style.visibility</p:attrName>
                                        </p:attrNameLst>
                                      </p:cBhvr>
                                      <p:to>
                                        <p:strVal val="visible"/>
                                      </p:to>
                                    </p:set>
                                    <p:anim calcmode="lin" valueType="num">
                                      <p:cBhvr>
                                        <p:cTn id="25" dur="2000" fill="hold"/>
                                        <p:tgtEl>
                                          <p:spTgt spid="307205"/>
                                        </p:tgtEl>
                                        <p:attrNameLst>
                                          <p:attrName>ppt_w</p:attrName>
                                        </p:attrNameLst>
                                      </p:cBhvr>
                                      <p:tavLst>
                                        <p:tav tm="0">
                                          <p:val>
                                            <p:fltVal val="0"/>
                                          </p:val>
                                        </p:tav>
                                        <p:tav tm="100000">
                                          <p:val>
                                            <p:strVal val="#ppt_w"/>
                                          </p:val>
                                        </p:tav>
                                      </p:tavLst>
                                    </p:anim>
                                    <p:anim calcmode="lin" valueType="num">
                                      <p:cBhvr>
                                        <p:cTn id="26" dur="2000" fill="hold"/>
                                        <p:tgtEl>
                                          <p:spTgt spid="307205"/>
                                        </p:tgtEl>
                                        <p:attrNameLst>
                                          <p:attrName>ppt_h</p:attrName>
                                        </p:attrNameLst>
                                      </p:cBhvr>
                                      <p:tavLst>
                                        <p:tav tm="0">
                                          <p:val>
                                            <p:fltVal val="0"/>
                                          </p:val>
                                        </p:tav>
                                        <p:tav tm="100000">
                                          <p:val>
                                            <p:strVal val="#ppt_h"/>
                                          </p:val>
                                        </p:tav>
                                      </p:tavLst>
                                    </p:anim>
                                    <p:anim calcmode="lin" valueType="num">
                                      <p:cBhvr>
                                        <p:cTn id="27" dur="2000" fill="hold"/>
                                        <p:tgtEl>
                                          <p:spTgt spid="307205"/>
                                        </p:tgtEl>
                                        <p:attrNameLst>
                                          <p:attrName>style.rotation</p:attrName>
                                        </p:attrNameLst>
                                      </p:cBhvr>
                                      <p:tavLst>
                                        <p:tav tm="0">
                                          <p:val>
                                            <p:fltVal val="90"/>
                                          </p:val>
                                        </p:tav>
                                        <p:tav tm="100000">
                                          <p:val>
                                            <p:fltVal val="0"/>
                                          </p:val>
                                        </p:tav>
                                      </p:tavLst>
                                    </p:anim>
                                    <p:animEffect transition="in" filter="fade">
                                      <p:cBhvr>
                                        <p:cTn id="28" dur="2000"/>
                                        <p:tgtEl>
                                          <p:spTgt spid="30720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7204"/>
                                        </p:tgtEl>
                                        <p:attrNameLst>
                                          <p:attrName>style.visibility</p:attrName>
                                        </p:attrNameLst>
                                      </p:cBhvr>
                                      <p:to>
                                        <p:strVal val="visible"/>
                                      </p:to>
                                    </p:set>
                                    <p:anim calcmode="lin" valueType="num">
                                      <p:cBhvr>
                                        <p:cTn id="31" dur="2000" fill="hold"/>
                                        <p:tgtEl>
                                          <p:spTgt spid="307204"/>
                                        </p:tgtEl>
                                        <p:attrNameLst>
                                          <p:attrName>ppt_w</p:attrName>
                                        </p:attrNameLst>
                                      </p:cBhvr>
                                      <p:tavLst>
                                        <p:tav tm="0">
                                          <p:val>
                                            <p:fltVal val="0"/>
                                          </p:val>
                                        </p:tav>
                                        <p:tav tm="100000">
                                          <p:val>
                                            <p:strVal val="#ppt_w"/>
                                          </p:val>
                                        </p:tav>
                                      </p:tavLst>
                                    </p:anim>
                                    <p:anim calcmode="lin" valueType="num">
                                      <p:cBhvr>
                                        <p:cTn id="32" dur="2000" fill="hold"/>
                                        <p:tgtEl>
                                          <p:spTgt spid="307204"/>
                                        </p:tgtEl>
                                        <p:attrNameLst>
                                          <p:attrName>ppt_h</p:attrName>
                                        </p:attrNameLst>
                                      </p:cBhvr>
                                      <p:tavLst>
                                        <p:tav tm="0">
                                          <p:val>
                                            <p:fltVal val="0"/>
                                          </p:val>
                                        </p:tav>
                                        <p:tav tm="100000">
                                          <p:val>
                                            <p:strVal val="#ppt_h"/>
                                          </p:val>
                                        </p:tav>
                                      </p:tavLst>
                                    </p:anim>
                                    <p:anim calcmode="lin" valueType="num">
                                      <p:cBhvr>
                                        <p:cTn id="33" dur="2000" fill="hold"/>
                                        <p:tgtEl>
                                          <p:spTgt spid="307204"/>
                                        </p:tgtEl>
                                        <p:attrNameLst>
                                          <p:attrName>style.rotation</p:attrName>
                                        </p:attrNameLst>
                                      </p:cBhvr>
                                      <p:tavLst>
                                        <p:tav tm="0">
                                          <p:val>
                                            <p:fltVal val="90"/>
                                          </p:val>
                                        </p:tav>
                                        <p:tav tm="100000">
                                          <p:val>
                                            <p:fltVal val="0"/>
                                          </p:val>
                                        </p:tav>
                                      </p:tavLst>
                                    </p:anim>
                                    <p:animEffect transition="in" filter="fade">
                                      <p:cBhvr>
                                        <p:cTn id="34" dur="2000"/>
                                        <p:tgtEl>
                                          <p:spTgt spid="30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 name="Text Box 3"/>
          <p:cNvSpPr txBox="1">
            <a:spLocks noChangeArrowheads="1"/>
          </p:cNvSpPr>
          <p:nvPr/>
        </p:nvSpPr>
        <p:spPr bwMode="auto">
          <a:xfrm>
            <a:off x="228600" y="2514600"/>
            <a:ext cx="8915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sz="3200" b="1" u="sng" dirty="0" err="1">
                <a:solidFill>
                  <a:srgbClr val="FF0000"/>
                </a:solidFill>
                <a:cs typeface="Times New Roman" panose="02020603050405020304" pitchFamily="18" charset="0"/>
              </a:rPr>
              <a:t>Kết</a:t>
            </a:r>
            <a:r>
              <a:rPr lang="en-US" sz="3200" b="1" u="sng" dirty="0">
                <a:solidFill>
                  <a:srgbClr val="FF0000"/>
                </a:solidFill>
                <a:cs typeface="Times New Roman" panose="02020603050405020304" pitchFamily="18" charset="0"/>
              </a:rPr>
              <a:t> </a:t>
            </a:r>
            <a:r>
              <a:rPr lang="en-US" sz="3200" b="1" u="sng" dirty="0" err="1">
                <a:solidFill>
                  <a:srgbClr val="FF0000"/>
                </a:solidFill>
                <a:cs typeface="Times New Roman" panose="02020603050405020304" pitchFamily="18" charset="0"/>
              </a:rPr>
              <a:t>luận</a:t>
            </a:r>
            <a:r>
              <a:rPr lang="en-US" sz="3200" b="1" dirty="0">
                <a:solidFill>
                  <a:srgbClr val="FF0000"/>
                </a:solidFill>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thường</a:t>
            </a:r>
            <a:r>
              <a:rPr lang="en-US" sz="3200" b="1" dirty="0">
                <a:cs typeface="Times New Roman" panose="02020603050405020304" pitchFamily="18" charset="0"/>
              </a:rPr>
              <a:t> </a:t>
            </a:r>
            <a:r>
              <a:rPr lang="en-US" sz="3200" b="1" dirty="0" err="1">
                <a:cs typeface="Times New Roman" panose="02020603050405020304" pitchFamily="18" charset="0"/>
              </a:rPr>
              <a:t>dùng</a:t>
            </a:r>
            <a:r>
              <a:rPr lang="en-US" sz="3200" b="1" dirty="0">
                <a:cs typeface="Times New Roman" panose="02020603050405020304" pitchFamily="18" charset="0"/>
              </a:rPr>
              <a:t> </a:t>
            </a:r>
            <a:r>
              <a:rPr lang="en-US" sz="3200" b="1" dirty="0" err="1">
                <a:cs typeface="Times New Roman" panose="02020603050405020304" pitchFamily="18" charset="0"/>
              </a:rPr>
              <a:t>để</a:t>
            </a:r>
            <a:r>
              <a:rPr lang="en-US" sz="3200" b="1" dirty="0">
                <a:cs typeface="Times New Roman" panose="02020603050405020304" pitchFamily="18" charset="0"/>
              </a:rPr>
              <a:t> </a:t>
            </a:r>
            <a:r>
              <a:rPr lang="en-US" sz="3200" b="1" dirty="0" err="1">
                <a:cs typeface="Times New Roman" panose="02020603050405020304" pitchFamily="18" charset="0"/>
              </a:rPr>
              <a:t>ăn</a:t>
            </a:r>
            <a:r>
              <a:rPr lang="en-US" sz="3200" b="1" dirty="0">
                <a:cs typeface="Times New Roman" panose="02020603050405020304" pitchFamily="18" charset="0"/>
              </a:rPr>
              <a:t> </a:t>
            </a:r>
            <a:r>
              <a:rPr lang="en-US" sz="3200" b="1" dirty="0" err="1">
                <a:cs typeface="Times New Roman" panose="02020603050405020304" pitchFamily="18" charset="0"/>
              </a:rPr>
              <a:t>tươi</a:t>
            </a:r>
            <a:r>
              <a:rPr lang="en-US" sz="3200" b="1" dirty="0">
                <a:cs typeface="Times New Roman" panose="02020603050405020304" pitchFamily="18" charset="0"/>
              </a:rPr>
              <a:t>, </a:t>
            </a:r>
            <a:r>
              <a:rPr lang="en-US" sz="3200" b="1" dirty="0" err="1">
                <a:cs typeface="Times New Roman" panose="02020603050405020304" pitchFamily="18" charset="0"/>
              </a:rPr>
              <a:t>làm</a:t>
            </a:r>
            <a:r>
              <a:rPr lang="en-US" sz="3200" b="1" dirty="0">
                <a:cs typeface="Times New Roman" panose="02020603050405020304" pitchFamily="18" charset="0"/>
              </a:rPr>
              <a:t> </a:t>
            </a:r>
            <a:r>
              <a:rPr lang="en-US" sz="3200" b="1" dirty="0" err="1">
                <a:cs typeface="Times New Roman" panose="02020603050405020304" pitchFamily="18" charset="0"/>
              </a:rPr>
              <a:t>rau</a:t>
            </a:r>
            <a:r>
              <a:rPr lang="en-US" sz="3200" b="1" dirty="0">
                <a:cs typeface="Times New Roman" panose="02020603050405020304" pitchFamily="18" charset="0"/>
              </a:rPr>
              <a:t> </a:t>
            </a:r>
            <a:r>
              <a:rPr lang="en-US" sz="3200" b="1" dirty="0" err="1">
                <a:cs typeface="Times New Roman" panose="02020603050405020304" pitchFamily="18" charset="0"/>
              </a:rPr>
              <a:t>trong</a:t>
            </a:r>
            <a:r>
              <a:rPr lang="en-US" sz="3200" b="1" dirty="0">
                <a:cs typeface="Times New Roman" panose="02020603050405020304" pitchFamily="18" charset="0"/>
              </a:rPr>
              <a:t> </a:t>
            </a:r>
            <a:r>
              <a:rPr lang="en-US" sz="3200" b="1" dirty="0" err="1">
                <a:cs typeface="Times New Roman" panose="02020603050405020304" pitchFamily="18" charset="0"/>
              </a:rPr>
              <a:t>các</a:t>
            </a:r>
            <a:r>
              <a:rPr lang="en-US" sz="3200" b="1" dirty="0">
                <a:cs typeface="Times New Roman" panose="02020603050405020304" pitchFamily="18" charset="0"/>
              </a:rPr>
              <a:t> </a:t>
            </a:r>
            <a:r>
              <a:rPr lang="en-US" sz="3200" b="1" dirty="0" err="1">
                <a:cs typeface="Times New Roman" panose="02020603050405020304" pitchFamily="18" charset="0"/>
              </a:rPr>
              <a:t>bữa</a:t>
            </a:r>
            <a:r>
              <a:rPr lang="en-US" sz="3200" b="1" dirty="0">
                <a:cs typeface="Times New Roman" panose="02020603050405020304" pitchFamily="18" charset="0"/>
              </a:rPr>
              <a:t> </a:t>
            </a:r>
            <a:r>
              <a:rPr lang="en-US" sz="3200" b="1" dirty="0" err="1">
                <a:cs typeface="Times New Roman" panose="02020603050405020304" pitchFamily="18" charset="0"/>
              </a:rPr>
              <a:t>cơm</a:t>
            </a:r>
            <a:r>
              <a:rPr lang="en-US" sz="3200" b="1" dirty="0">
                <a:cs typeface="Times New Roman" panose="02020603050405020304" pitchFamily="18" charset="0"/>
              </a:rPr>
              <a:t>, </a:t>
            </a:r>
            <a:r>
              <a:rPr lang="en-US" sz="3200" b="1" dirty="0" err="1">
                <a:cs typeface="Times New Roman" panose="02020603050405020304" pitchFamily="18" charset="0"/>
              </a:rPr>
              <a:t>ép</a:t>
            </a:r>
            <a:r>
              <a:rPr lang="en-US" sz="3200" b="1" dirty="0">
                <a:cs typeface="Times New Roman" panose="02020603050405020304" pitchFamily="18" charset="0"/>
              </a:rPr>
              <a:t> </a:t>
            </a:r>
            <a:r>
              <a:rPr lang="en-US" sz="3200" b="1" dirty="0" err="1">
                <a:cs typeface="Times New Roman" panose="02020603050405020304" pitchFamily="18" charset="0"/>
              </a:rPr>
              <a:t>dầu</a:t>
            </a:r>
            <a:r>
              <a:rPr lang="en-US" sz="3200" b="1" dirty="0">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thường</a:t>
            </a:r>
            <a:r>
              <a:rPr lang="en-US" sz="3200" b="1" dirty="0">
                <a:cs typeface="Times New Roman" panose="02020603050405020304" pitchFamily="18" charset="0"/>
              </a:rPr>
              <a:t> </a:t>
            </a:r>
            <a:r>
              <a:rPr lang="en-US" sz="3200" b="1" dirty="0" err="1">
                <a:cs typeface="Times New Roman" panose="02020603050405020304" pitchFamily="18" charset="0"/>
              </a:rPr>
              <a:t>dùng</a:t>
            </a:r>
            <a:r>
              <a:rPr lang="en-US" sz="3200" b="1" dirty="0">
                <a:cs typeface="Times New Roman" panose="02020603050405020304" pitchFamily="18" charset="0"/>
              </a:rPr>
              <a:t> </a:t>
            </a:r>
            <a:r>
              <a:rPr lang="en-US" sz="3200" b="1" dirty="0" err="1">
                <a:cs typeface="Times New Roman" panose="02020603050405020304" pitchFamily="18" charset="0"/>
              </a:rPr>
              <a:t>để</a:t>
            </a:r>
            <a:r>
              <a:rPr lang="en-US" sz="3200" b="1" dirty="0">
                <a:cs typeface="Times New Roman" panose="02020603050405020304" pitchFamily="18" charset="0"/>
              </a:rPr>
              <a:t> </a:t>
            </a:r>
            <a:r>
              <a:rPr lang="en-US" sz="3200" b="1" dirty="0" err="1">
                <a:cs typeface="Times New Roman" panose="02020603050405020304" pitchFamily="18" charset="0"/>
              </a:rPr>
              <a:t>trang</a:t>
            </a:r>
            <a:r>
              <a:rPr lang="en-US" sz="3200" b="1" dirty="0">
                <a:cs typeface="Times New Roman" panose="02020603050405020304" pitchFamily="18" charset="0"/>
              </a:rPr>
              <a:t> </a:t>
            </a:r>
            <a:r>
              <a:rPr lang="en-US" sz="3200" b="1" dirty="0" err="1">
                <a:cs typeface="Times New Roman" panose="02020603050405020304" pitchFamily="18" charset="0"/>
              </a:rPr>
              <a:t>trí</a:t>
            </a:r>
            <a:r>
              <a:rPr lang="en-US" sz="3200" b="1" dirty="0">
                <a:cs typeface="Times New Roman" panose="02020603050405020304" pitchFamily="18" charset="0"/>
              </a:rPr>
              <a:t>,  … </a:t>
            </a:r>
            <a:r>
              <a:rPr lang="en-US" sz="3200" b="1" dirty="0" err="1">
                <a:cs typeface="Times New Roman" panose="02020603050405020304" pitchFamily="18" charset="0"/>
              </a:rPr>
              <a:t>Ngoài</a:t>
            </a:r>
            <a:r>
              <a:rPr lang="en-US" sz="3200" b="1" dirty="0">
                <a:cs typeface="Times New Roman" panose="02020603050405020304" pitchFamily="18" charset="0"/>
              </a:rPr>
              <a:t> </a:t>
            </a:r>
            <a:r>
              <a:rPr lang="en-US" sz="3200" b="1" dirty="0" err="1">
                <a:cs typeface="Times New Roman" panose="02020603050405020304" pitchFamily="18" charset="0"/>
              </a:rPr>
              <a:t>ra</a:t>
            </a:r>
            <a:r>
              <a:rPr lang="en-US" sz="3200" b="1" dirty="0">
                <a:cs typeface="Times New Roman" panose="02020603050405020304" pitchFamily="18" charset="0"/>
              </a:rPr>
              <a:t>, </a:t>
            </a:r>
            <a:r>
              <a:rPr lang="en-US" sz="3200" b="1" dirty="0" err="1">
                <a:cs typeface="Times New Roman" panose="02020603050405020304" pitchFamily="18" charset="0"/>
              </a:rPr>
              <a:t>muốn</a:t>
            </a:r>
            <a:r>
              <a:rPr lang="en-US" sz="3200" b="1" dirty="0">
                <a:cs typeface="Times New Roman" panose="02020603050405020304" pitchFamily="18" charset="0"/>
              </a:rPr>
              <a:t> </a:t>
            </a:r>
            <a:r>
              <a:rPr lang="en-US" sz="3200" b="1" dirty="0" err="1">
                <a:cs typeface="Times New Roman" panose="02020603050405020304" pitchFamily="18" charset="0"/>
              </a:rPr>
              <a:t>bảo</a:t>
            </a:r>
            <a:r>
              <a:rPr lang="en-US" sz="3200" b="1" dirty="0">
                <a:cs typeface="Times New Roman" panose="02020603050405020304" pitchFamily="18" charset="0"/>
              </a:rPr>
              <a:t> </a:t>
            </a:r>
            <a:r>
              <a:rPr lang="en-US" sz="3200" b="1" dirty="0" err="1">
                <a:cs typeface="Times New Roman" panose="02020603050405020304" pitchFamily="18" charset="0"/>
              </a:rPr>
              <a:t>quản</a:t>
            </a:r>
            <a:r>
              <a:rPr lang="en-US" sz="3200" b="1" dirty="0">
                <a:cs typeface="Times New Roman" panose="02020603050405020304" pitchFamily="18" charset="0"/>
              </a:rPr>
              <a:t> </a:t>
            </a:r>
            <a:r>
              <a:rPr lang="en-US" sz="3200" b="1" dirty="0" err="1">
                <a:cs typeface="Times New Roman" panose="02020603050405020304" pitchFamily="18" charset="0"/>
              </a:rPr>
              <a:t>các</a:t>
            </a:r>
            <a:r>
              <a:rPr lang="en-US" sz="3200" b="1" dirty="0">
                <a:cs typeface="Times New Roman" panose="02020603050405020304" pitchFamily="18" charset="0"/>
              </a:rPr>
              <a:t> </a:t>
            </a:r>
            <a:r>
              <a:rPr lang="en-US" sz="3200" b="1" dirty="0" err="1">
                <a:cs typeface="Times New Roman" panose="02020603050405020304" pitchFamily="18" charset="0"/>
              </a:rPr>
              <a:t>loại</a:t>
            </a:r>
            <a:r>
              <a:rPr lang="en-US" sz="3200" b="1" dirty="0">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lâu</a:t>
            </a:r>
            <a:r>
              <a:rPr lang="en-US" sz="3200" b="1" dirty="0">
                <a:cs typeface="Times New Roman" panose="02020603050405020304" pitchFamily="18" charset="0"/>
              </a:rPr>
              <a:t>, </a:t>
            </a:r>
            <a:r>
              <a:rPr lang="en-US" sz="3200" b="1" dirty="0" err="1">
                <a:cs typeface="Times New Roman" panose="02020603050405020304" pitchFamily="18" charset="0"/>
              </a:rPr>
              <a:t>người</a:t>
            </a:r>
            <a:r>
              <a:rPr lang="en-US" sz="3200" b="1" dirty="0">
                <a:cs typeface="Times New Roman" panose="02020603050405020304" pitchFamily="18" charset="0"/>
              </a:rPr>
              <a:t> ta </a:t>
            </a:r>
            <a:r>
              <a:rPr lang="en-US" sz="3200" b="1" dirty="0" err="1">
                <a:cs typeface="Times New Roman" panose="02020603050405020304" pitchFamily="18" charset="0"/>
              </a:rPr>
              <a:t>có</a:t>
            </a:r>
            <a:r>
              <a:rPr lang="en-US" sz="3200" b="1" dirty="0">
                <a:cs typeface="Times New Roman" panose="02020603050405020304" pitchFamily="18" charset="0"/>
              </a:rPr>
              <a:t> </a:t>
            </a:r>
            <a:r>
              <a:rPr lang="en-US" sz="3200" b="1" dirty="0" err="1">
                <a:cs typeface="Times New Roman" panose="02020603050405020304" pitchFamily="18" charset="0"/>
              </a:rPr>
              <a:t>thể</a:t>
            </a:r>
            <a:r>
              <a:rPr lang="en-US" sz="3200" b="1" dirty="0">
                <a:cs typeface="Times New Roman" panose="02020603050405020304" pitchFamily="18" charset="0"/>
              </a:rPr>
              <a:t> </a:t>
            </a:r>
            <a:r>
              <a:rPr lang="en-US" sz="3200" b="1" dirty="0" err="1">
                <a:cs typeface="Times New Roman" panose="02020603050405020304" pitchFamily="18" charset="0"/>
              </a:rPr>
              <a:t>chế</a:t>
            </a:r>
            <a:r>
              <a:rPr lang="en-US" sz="3200" b="1" dirty="0">
                <a:cs typeface="Times New Roman" panose="02020603050405020304" pitchFamily="18" charset="0"/>
              </a:rPr>
              <a:t> </a:t>
            </a:r>
            <a:r>
              <a:rPr lang="en-US" sz="3200" b="1" dirty="0" err="1">
                <a:cs typeface="Times New Roman" panose="02020603050405020304" pitchFamily="18" charset="0"/>
              </a:rPr>
              <a:t>biến</a:t>
            </a:r>
            <a:r>
              <a:rPr lang="en-US" sz="3200" b="1" dirty="0">
                <a:cs typeface="Times New Roman" panose="02020603050405020304" pitchFamily="18" charset="0"/>
              </a:rPr>
              <a:t> </a:t>
            </a:r>
            <a:r>
              <a:rPr lang="en-US" sz="3200" b="1" dirty="0" err="1">
                <a:cs typeface="Times New Roman" panose="02020603050405020304" pitchFamily="18" charset="0"/>
              </a:rPr>
              <a:t>thành</a:t>
            </a:r>
            <a:r>
              <a:rPr lang="en-US" sz="3200" b="1" dirty="0">
                <a:cs typeface="Times New Roman" panose="02020603050405020304" pitchFamily="18" charset="0"/>
              </a:rPr>
              <a:t> </a:t>
            </a:r>
            <a:r>
              <a:rPr lang="en-US" sz="3200" b="1" dirty="0" err="1">
                <a:cs typeface="Times New Roman" panose="02020603050405020304" pitchFamily="18" charset="0"/>
              </a:rPr>
              <a:t>mứt</a:t>
            </a:r>
            <a:r>
              <a:rPr lang="en-US" sz="3200" b="1" dirty="0">
                <a:cs typeface="Times New Roman" panose="02020603050405020304" pitchFamily="18" charset="0"/>
              </a:rPr>
              <a:t> </a:t>
            </a:r>
            <a:r>
              <a:rPr lang="en-US" sz="3200" b="1" dirty="0" err="1">
                <a:cs typeface="Times New Roman" panose="02020603050405020304" pitchFamily="18" charset="0"/>
              </a:rPr>
              <a:t>hoặc</a:t>
            </a:r>
            <a:r>
              <a:rPr lang="en-US" sz="3200" b="1" dirty="0">
                <a:cs typeface="Times New Roman" panose="02020603050405020304" pitchFamily="18" charset="0"/>
              </a:rPr>
              <a:t> </a:t>
            </a:r>
            <a:r>
              <a:rPr lang="en-US" sz="3200" b="1" dirty="0" err="1">
                <a:cs typeface="Times New Roman" panose="02020603050405020304" pitchFamily="18" charset="0"/>
              </a:rPr>
              <a:t>đóng</a:t>
            </a:r>
            <a:r>
              <a:rPr lang="en-US" sz="3200" b="1" dirty="0">
                <a:cs typeface="Times New Roman" panose="02020603050405020304" pitchFamily="18" charset="0"/>
              </a:rPr>
              <a:t> </a:t>
            </a:r>
            <a:r>
              <a:rPr lang="en-US" sz="3200" b="1" dirty="0" err="1">
                <a:cs typeface="Times New Roman" panose="02020603050405020304" pitchFamily="18" charset="0"/>
              </a:rPr>
              <a:t>hộp</a:t>
            </a:r>
            <a:r>
              <a:rPr lang="en-US" sz="3200" b="1" dirty="0">
                <a:cs typeface="Times New Roman" panose="02020603050405020304" pitchFamily="18" charset="0"/>
              </a:rPr>
              <a:t>.</a:t>
            </a:r>
          </a:p>
        </p:txBody>
      </p:sp>
      <p:sp>
        <p:nvSpPr>
          <p:cNvPr id="400398" name="Rectangle 14"/>
          <p:cNvSpPr>
            <a:spLocks noChangeArrowheads="1"/>
          </p:cNvSpPr>
          <p:nvPr/>
        </p:nvSpPr>
        <p:spPr bwMode="auto">
          <a:xfrm>
            <a:off x="304800" y="228600"/>
            <a:ext cx="8534400" cy="17526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sz="3200" b="1" u="sng" smtClean="0"/>
              <a:t>Tự </a:t>
            </a:r>
            <a:r>
              <a:rPr lang="en-US" sz="3200" b="1" u="sng" dirty="0" err="1"/>
              <a:t>nhiên</a:t>
            </a:r>
            <a:r>
              <a:rPr lang="en-US" sz="3200" b="1" u="sng" dirty="0"/>
              <a:t> </a:t>
            </a:r>
            <a:r>
              <a:rPr lang="en-US" sz="3200" b="1" u="sng" dirty="0" err="1"/>
              <a:t>và</a:t>
            </a:r>
            <a:r>
              <a:rPr lang="en-US" sz="3200" b="1" u="sng" dirty="0"/>
              <a:t> </a:t>
            </a:r>
            <a:r>
              <a:rPr lang="en-US" sz="3200" b="1" u="sng" dirty="0" err="1"/>
              <a:t>Xã</a:t>
            </a:r>
            <a:r>
              <a:rPr lang="en-US" sz="3200" b="1" u="sng" dirty="0"/>
              <a:t> </a:t>
            </a:r>
            <a:r>
              <a:rPr lang="en-US" sz="3200" b="1" u="sng" dirty="0" err="1"/>
              <a:t>hội</a:t>
            </a:r>
            <a:endParaRPr lang="en-US" sz="3200" b="1" u="sng" dirty="0"/>
          </a:p>
          <a:p>
            <a:pPr algn="ctr"/>
            <a:r>
              <a:rPr lang="en-US" sz="3200" b="1" dirty="0" err="1">
                <a:solidFill>
                  <a:srgbClr val="FF0000"/>
                </a:solidFill>
              </a:rPr>
              <a:t>Bài</a:t>
            </a:r>
            <a:r>
              <a:rPr lang="en-US" sz="3200" b="1" dirty="0">
                <a:solidFill>
                  <a:srgbClr val="FF0000"/>
                </a:solidFill>
              </a:rPr>
              <a:t> 48: QUẢ</a:t>
            </a:r>
            <a:endParaRPr lang="en-US" sz="3800" b="1" dirty="0">
              <a:solidFill>
                <a:srgbClr val="3333CC"/>
              </a:solidFill>
              <a:effectLst>
                <a:outerShdw blurRad="38100" dist="38100" dir="2700000" algn="tl">
                  <a:srgbClr val="000000"/>
                </a:outerShdw>
              </a:effectLst>
              <a:latin typeface="VNI-Times" pitchFamily="2" charset="0"/>
            </a:endParaRPr>
          </a:p>
        </p:txBody>
      </p:sp>
    </p:spTree>
    <p:extLst>
      <p:ext uri="{BB962C8B-B14F-4D97-AF65-F5344CB8AC3E}">
        <p14:creationId xmlns:p14="http://schemas.microsoft.com/office/powerpoint/2010/main" val="1614409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a:off x="1866900" y="2276872"/>
            <a:ext cx="5410200" cy="884312"/>
          </a:xfrm>
          <a:prstGeom prst="downArrowCallout">
            <a:avLst>
              <a:gd name="adj1" fmla="val 197222"/>
              <a:gd name="adj2" fmla="val 197222"/>
              <a:gd name="adj3" fmla="val 16667"/>
              <a:gd name="adj4" fmla="val 66667"/>
            </a:avLst>
          </a:prstGeom>
          <a:solidFill>
            <a:schemeClr val="accent6">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000" b="1" dirty="0" err="1"/>
              <a:t>Loại</a:t>
            </a:r>
            <a:r>
              <a:rPr lang="en-US" sz="3000" b="1" dirty="0"/>
              <a:t> </a:t>
            </a:r>
            <a:r>
              <a:rPr lang="en-US" sz="3000" b="1" dirty="0" err="1"/>
              <a:t>quả</a:t>
            </a:r>
            <a:r>
              <a:rPr lang="en-US" sz="3000" b="1" dirty="0"/>
              <a:t> </a:t>
            </a:r>
            <a:r>
              <a:rPr lang="en-US" sz="3000" b="1" dirty="0" err="1"/>
              <a:t>có</a:t>
            </a:r>
            <a:r>
              <a:rPr lang="en-US" sz="3000" b="1" dirty="0"/>
              <a:t> </a:t>
            </a:r>
            <a:r>
              <a:rPr lang="en-US" sz="3000" b="1" dirty="0" err="1"/>
              <a:t>vỏ</a:t>
            </a:r>
            <a:r>
              <a:rPr lang="en-US" sz="3000" b="1" dirty="0"/>
              <a:t> </a:t>
            </a:r>
            <a:r>
              <a:rPr lang="en-US" sz="3000" b="1" dirty="0" err="1"/>
              <a:t>ăn</a:t>
            </a:r>
            <a:r>
              <a:rPr lang="en-US" sz="3000" b="1" dirty="0"/>
              <a:t> </a:t>
            </a:r>
            <a:r>
              <a:rPr lang="en-US" sz="3000" b="1" dirty="0" err="1"/>
              <a:t>được</a:t>
            </a:r>
            <a:endParaRPr lang="en-US" sz="3000" b="1" dirty="0"/>
          </a:p>
        </p:txBody>
      </p:sp>
      <p:grpSp>
        <p:nvGrpSpPr>
          <p:cNvPr id="10" name="Group 9"/>
          <p:cNvGrpSpPr/>
          <p:nvPr/>
        </p:nvGrpSpPr>
        <p:grpSpPr>
          <a:xfrm>
            <a:off x="0" y="3357563"/>
            <a:ext cx="9144000" cy="3218656"/>
            <a:chOff x="0" y="3200400"/>
            <a:chExt cx="9144000" cy="3657600"/>
          </a:xfrm>
        </p:grpSpPr>
        <p:pic>
          <p:nvPicPr>
            <p:cNvPr id="4" name="Picture 5" descr="Trai dau tay"/>
            <p:cNvPicPr>
              <a:picLocks noChangeAspect="1" noChangeArrowheads="1"/>
            </p:cNvPicPr>
            <p:nvPr/>
          </p:nvPicPr>
          <p:blipFill>
            <a:blip r:embed="rId2">
              <a:extLst>
                <a:ext uri="{28A0092B-C50C-407E-A947-70E740481C1C}">
                  <a14:useLocalDpi xmlns:a14="http://schemas.microsoft.com/office/drawing/2010/main" val="0"/>
                </a:ext>
              </a:extLst>
            </a:blip>
            <a:srcRect l="9111" t="7062" r="10889" b="9322"/>
            <a:stretch>
              <a:fillRect/>
            </a:stretch>
          </p:blipFill>
          <p:spPr bwMode="auto">
            <a:xfrm>
              <a:off x="4267200" y="3200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4"/>
          <p:cNvSpPr>
            <a:spLocks noChangeArrowheads="1"/>
          </p:cNvSpPr>
          <p:nvPr/>
        </p:nvSpPr>
        <p:spPr bwMode="auto">
          <a:xfrm>
            <a:off x="38100" y="-80009"/>
            <a:ext cx="8915400" cy="1200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u="sng" dirty="0" err="1">
                <a:solidFill>
                  <a:srgbClr val="000099"/>
                </a:solidFill>
                <a:latin typeface="Times New Roman" panose="02020603050405020304" pitchFamily="18" charset="0"/>
                <a:cs typeface="Times New Roman" panose="02020603050405020304" pitchFamily="18" charset="0"/>
              </a:rPr>
              <a:t>Hoạt</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động</a:t>
            </a:r>
            <a:r>
              <a:rPr lang="en-US" altLang="en-US" sz="3600" b="1" u="sng" dirty="0">
                <a:solidFill>
                  <a:srgbClr val="000099"/>
                </a:solidFill>
                <a:latin typeface="Times New Roman" panose="02020603050405020304" pitchFamily="18" charset="0"/>
                <a:cs typeface="Times New Roman" panose="02020603050405020304" pitchFamily="18" charset="0"/>
              </a:rPr>
              <a:t> 3: </a:t>
            </a:r>
            <a:r>
              <a:rPr lang="en-US" altLang="en-US" sz="3600" b="1" u="sng" dirty="0" err="1">
                <a:solidFill>
                  <a:srgbClr val="000099"/>
                </a:solidFill>
                <a:latin typeface="Times New Roman" panose="02020603050405020304" pitchFamily="18" charset="0"/>
                <a:cs typeface="Times New Roman" panose="02020603050405020304" pitchFamily="18" charset="0"/>
              </a:rPr>
              <a:t>Ích</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lợi</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quả</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và</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chức</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năng</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hạt</a:t>
            </a:r>
            <a:endParaRPr lang="en-US" altLang="en-US" sz="3600" b="1" dirty="0">
              <a:solidFill>
                <a:srgbClr val="000099"/>
              </a:solidFill>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190500" y="1290394"/>
            <a:ext cx="876300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thường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nào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của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3735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8"/>
          <p:cNvSpPr>
            <a:spLocks noChangeArrowheads="1"/>
          </p:cNvSpPr>
          <p:nvPr/>
        </p:nvSpPr>
        <p:spPr bwMode="auto">
          <a:xfrm>
            <a:off x="1619672" y="260648"/>
            <a:ext cx="5638800" cy="1042325"/>
          </a:xfrm>
          <a:prstGeom prst="downArrowCallout">
            <a:avLst>
              <a:gd name="adj1" fmla="val 205556"/>
              <a:gd name="adj2" fmla="val 205556"/>
              <a:gd name="adj3" fmla="val 16667"/>
              <a:gd name="adj4" fmla="val 66667"/>
            </a:avLst>
          </a:prstGeom>
          <a:solidFill>
            <a:schemeClr val="accent6">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dirty="0" err="1">
                <a:solidFill>
                  <a:srgbClr val="0033CC"/>
                </a:solidFill>
                <a:latin typeface="Times New Roman" panose="02020603050405020304" pitchFamily="18" charset="0"/>
                <a:cs typeface="Times New Roman" panose="02020603050405020304" pitchFamily="18" charset="0"/>
              </a:rPr>
              <a:t>Loại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quả</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có</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vỏ</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không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ăn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được</a:t>
            </a:r>
            <a:endParaRPr lang="en-US" sz="3200" b="1" dirty="0">
              <a:solidFill>
                <a:srgbClr val="0033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849" y="2038607"/>
            <a:ext cx="2381251" cy="16811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010" y="1775210"/>
            <a:ext cx="2354023" cy="18931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3927097"/>
            <a:ext cx="2944918" cy="223224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80591"/>
            <a:ext cx="2047005" cy="224650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45" y="4140561"/>
            <a:ext cx="1947494" cy="180871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2803" y="1984936"/>
            <a:ext cx="1973515" cy="174307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4809" y="3930495"/>
            <a:ext cx="2057400" cy="222885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8857" y="4346031"/>
            <a:ext cx="2143125" cy="1603249"/>
          </a:xfrm>
          <a:prstGeom prst="rect">
            <a:avLst/>
          </a:prstGeom>
        </p:spPr>
      </p:pic>
    </p:spTree>
    <p:extLst>
      <p:ext uri="{BB962C8B-B14F-4D97-AF65-F5344CB8AC3E}">
        <p14:creationId xmlns:p14="http://schemas.microsoft.com/office/powerpoint/2010/main" val="1065399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20484" name="Text Box 4"/>
          <p:cNvSpPr txBox="1">
            <a:spLocks noChangeArrowheads="1"/>
          </p:cNvSpPr>
          <p:nvPr/>
        </p:nvSpPr>
        <p:spPr bwMode="auto">
          <a:xfrm>
            <a:off x="0" y="5667375"/>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0000FF"/>
                </a:solidFill>
                <a:latin typeface="Times New Roman" panose="02020603050405020304" pitchFamily="18" charset="0"/>
                <a:cs typeface="Times New Roman" panose="02020603050405020304" pitchFamily="18" charset="0"/>
              </a:rPr>
              <a:t> -  Với các</a:t>
            </a:r>
            <a:r>
              <a:rPr lang="en-US" altLang="en-US" sz="3600" b="1">
                <a:solidFill>
                  <a:srgbClr val="0070C0"/>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loại quả này ta nên ăn </a:t>
            </a:r>
            <a:r>
              <a:rPr lang="en-US" altLang="en-US" sz="3600" b="1">
                <a:solidFill>
                  <a:srgbClr val="FF0000"/>
                </a:solidFill>
                <a:latin typeface="Times New Roman" panose="02020603050405020304" pitchFamily="18" charset="0"/>
                <a:cs typeface="Times New Roman" panose="02020603050405020304" pitchFamily="18" charset="0"/>
              </a:rPr>
              <a:t>phần hạt.  </a:t>
            </a:r>
            <a:endParaRPr lang="en-US" altLang="en-US" sz="3600" b="1">
              <a:solidFill>
                <a:srgbClr val="FF0066"/>
              </a:solidFill>
              <a:latin typeface="Times New Roman" panose="02020603050405020304" pitchFamily="18" charset="0"/>
              <a:cs typeface="Times New Roman" panose="02020603050405020304" pitchFamily="18" charset="0"/>
            </a:endParaRP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858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3733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Text Box 3"/>
          <p:cNvSpPr txBox="1">
            <a:spLocks noChangeArrowheads="1"/>
          </p:cNvSpPr>
          <p:nvPr/>
        </p:nvSpPr>
        <p:spPr bwMode="auto">
          <a:xfrm>
            <a:off x="0" y="43434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latin typeface="Times New Roman" panose="02020603050405020304" pitchFamily="18" charset="0"/>
                <a:cs typeface="Times New Roman" panose="02020603050405020304" pitchFamily="18" charset="0"/>
              </a:rPr>
              <a:t>     Với các loại quả đậu phộng, đậu đỏ, đậu xanh, đậu đen, vừng ta nên ăn phần nào?</a:t>
            </a:r>
            <a:endParaRPr lang="en-US" altLang="en-US" sz="4000" b="1">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5532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ox(in)">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85" y="188640"/>
            <a:ext cx="3403079" cy="280888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4525" r="16033"/>
          <a:stretch/>
        </p:blipFill>
        <p:spPr>
          <a:xfrm>
            <a:off x="611560" y="291653"/>
            <a:ext cx="2844316" cy="280888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34181" r="11914" b="11441"/>
          <a:stretch/>
        </p:blipFill>
        <p:spPr>
          <a:xfrm>
            <a:off x="1581289" y="3321941"/>
            <a:ext cx="2844316" cy="273630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5605" y="3308453"/>
            <a:ext cx="3202423" cy="2729774"/>
          </a:xfrm>
          <a:prstGeom prst="rect">
            <a:avLst/>
          </a:prstGeom>
        </p:spPr>
      </p:pic>
      <p:sp>
        <p:nvSpPr>
          <p:cNvPr id="6" name="Text Box 4"/>
          <p:cNvSpPr txBox="1">
            <a:spLocks noChangeArrowheads="1"/>
          </p:cNvSpPr>
          <p:nvPr/>
        </p:nvSpPr>
        <p:spPr bwMode="auto">
          <a:xfrm>
            <a:off x="381000" y="6135688"/>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0000FF"/>
                </a:solidFill>
                <a:latin typeface="Times New Roman" panose="02020603050405020304" pitchFamily="18" charset="0"/>
                <a:cs typeface="Times New Roman" panose="02020603050405020304" pitchFamily="18" charset="0"/>
              </a:rPr>
              <a:t>Với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loại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này</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hạt</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42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b6.jpg"/>
          <p:cNvPicPr>
            <a:picLocks noChangeAspect="1" noChangeArrowheads="1"/>
          </p:cNvPicPr>
          <p:nvPr/>
        </p:nvPicPr>
        <p:blipFill>
          <a:blip r:embed="rId3" cstate="print"/>
          <a:srcRect/>
          <a:stretch>
            <a:fillRect/>
          </a:stretch>
        </p:blipFill>
        <p:spPr bwMode="auto">
          <a:xfrm>
            <a:off x="4828827" y="1268760"/>
            <a:ext cx="4124673" cy="2880321"/>
          </a:xfrm>
          <a:prstGeom prst="rect">
            <a:avLst/>
          </a:prstGeom>
          <a:noFill/>
        </p:spPr>
      </p:pic>
      <p:pic>
        <p:nvPicPr>
          <p:cNvPr id="1028" name="Picture 4" descr="http://giadinh.vcmedia.vn/Images/Uploaded/Share/2009/09/30/qua2.jpg"/>
          <p:cNvPicPr>
            <a:picLocks noChangeAspect="1" noChangeArrowheads="1"/>
          </p:cNvPicPr>
          <p:nvPr/>
        </p:nvPicPr>
        <p:blipFill>
          <a:blip r:embed="rId4" cstate="print"/>
          <a:srcRect/>
          <a:stretch>
            <a:fillRect/>
          </a:stretch>
        </p:blipFill>
        <p:spPr bwMode="auto">
          <a:xfrm>
            <a:off x="228600" y="1268761"/>
            <a:ext cx="4199384" cy="2880320"/>
          </a:xfrm>
          <a:prstGeom prst="rect">
            <a:avLst/>
          </a:prstGeom>
          <a:noFill/>
        </p:spPr>
      </p:pic>
      <p:sp>
        <p:nvSpPr>
          <p:cNvPr id="5" name="Rectangle 7"/>
          <p:cNvSpPr>
            <a:spLocks noChangeArrowheads="1"/>
          </p:cNvSpPr>
          <p:nvPr/>
        </p:nvSpPr>
        <p:spPr bwMode="auto">
          <a:xfrm>
            <a:off x="190500" y="260648"/>
            <a:ext cx="876300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Khi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dụng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cần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lưu</a:t>
            </a:r>
            <a:r>
              <a:rPr lang="en-US" altLang="en-US" sz="3600" b="1" dirty="0">
                <a:solidFill>
                  <a:srgbClr val="0000FF"/>
                </a:solidFill>
                <a:latin typeface="Times New Roman" panose="02020603050405020304" pitchFamily="18" charset="0"/>
                <a:cs typeface="Times New Roman" panose="02020603050405020304" pitchFamily="18" charset="0"/>
              </a:rPr>
              <a:t> ý </a:t>
            </a:r>
            <a:r>
              <a:rPr lang="en-US" altLang="en-US" sz="3600" b="1" dirty="0" err="1">
                <a:solidFill>
                  <a:srgbClr val="0000FF"/>
                </a:solidFill>
                <a:latin typeface="Times New Roman" panose="02020603050405020304" pitchFamily="18" charset="0"/>
                <a:cs typeface="Times New Roman" panose="02020603050405020304" pitchFamily="18" charset="0"/>
              </a:rPr>
              <a:t>điều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gì</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500" y="5013176"/>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500" y="4264333"/>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500" y="5762019"/>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920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AutoShape 2"/>
          <p:cNvSpPr>
            <a:spLocks noChangeArrowheads="1"/>
          </p:cNvSpPr>
          <p:nvPr/>
        </p:nvSpPr>
        <p:spPr bwMode="auto">
          <a:xfrm>
            <a:off x="762000" y="457200"/>
            <a:ext cx="7620000" cy="2971800"/>
          </a:xfrm>
          <a:prstGeom prst="doubleWave">
            <a:avLst>
              <a:gd name="adj1" fmla="val 6500"/>
              <a:gd name="adj2" fmla="val 0"/>
            </a:avLst>
          </a:prstGeom>
          <a:solidFill>
            <a:srgbClr val="FF00FF">
              <a:alpha val="25098"/>
            </a:srgbClr>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000" dirty="0">
                <a:latin typeface="Times New Roman" pitchFamily="18" charset="0"/>
                <a:cs typeface="Times New Roman" pitchFamily="18" charset="0"/>
              </a:rPr>
              <a:t>2. </a:t>
            </a:r>
            <a:r>
              <a:rPr lang="en-US" sz="3000" dirty="0" err="1">
                <a:latin typeface="Times New Roman" pitchFamily="18" charset="0"/>
                <a:cs typeface="Times New Roman" pitchFamily="18" charset="0"/>
              </a:rPr>
              <a:t>Tên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tôi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thừa</a:t>
            </a:r>
            <a:endParaRPr lang="en-US" sz="3000" dirty="0">
              <a:latin typeface="Times New Roman" pitchFamily="18" charset="0"/>
              <a:cs typeface="Times New Roman" pitchFamily="18" charset="0"/>
            </a:endParaRPr>
          </a:p>
          <a:p>
            <a:r>
              <a:rPr lang="fi-FI" sz="3000" dirty="0">
                <a:latin typeface="Times New Roman" pitchFamily="18" charset="0"/>
                <a:cs typeface="Times New Roman" pitchFamily="18" charset="0"/>
              </a:rPr>
              <a:t>Trẻ già yêu mến lại vừa bổ ngon.</a:t>
            </a:r>
            <a:endParaRPr lang="en-US" sz="3000" dirty="0">
              <a:latin typeface="Times New Roman" pitchFamily="18" charset="0"/>
              <a:cs typeface="Times New Roman" pitchFamily="18" charset="0"/>
            </a:endParaRPr>
          </a:p>
        </p:txBody>
      </p:sp>
      <p:sp>
        <p:nvSpPr>
          <p:cNvPr id="31748" name="Rectangle 3"/>
          <p:cNvSpPr>
            <a:spLocks noChangeArrowheads="1"/>
          </p:cNvSpPr>
          <p:nvPr/>
        </p:nvSpPr>
        <p:spPr bwMode="auto">
          <a:xfrm>
            <a:off x="3048000" y="571500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0033CC"/>
                </a:solidFill>
                <a:latin typeface="Times New Roman" pitchFamily="18" charset="0"/>
                <a:cs typeface="Times New Roman" pitchFamily="18" charset="0"/>
              </a:rPr>
              <a:t>Quả</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đu</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đủ</a:t>
            </a:r>
            <a:endParaRPr lang="en-US" sz="2800" b="1" dirty="0">
              <a:solidFill>
                <a:srgbClr val="0033CC"/>
              </a:solidFill>
              <a:latin typeface="Times New Roman" pitchFamily="18" charset="0"/>
              <a:cs typeface="Times New Roman" pitchFamily="18" charset="0"/>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0"/>
            <a:ext cx="2667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221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645"/>
            <a:ext cx="8873112" cy="785043"/>
          </a:xfrm>
          <a:solidFill>
            <a:srgbClr val="FF0000"/>
          </a:solidFill>
        </p:spPr>
        <p:txBody>
          <a:bodyPr/>
          <a:lstStyle/>
          <a:p>
            <a:r>
              <a:rPr lang="fi-FI" b="1" dirty="0">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 y="1181734"/>
            <a:ext cx="2928000" cy="219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000" y="1179454"/>
            <a:ext cx="2928000" cy="2196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549" y="1173188"/>
            <a:ext cx="2925926" cy="2196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500" y="4361792"/>
            <a:ext cx="2745000" cy="183059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26" y="4061029"/>
            <a:ext cx="2932813" cy="2196000"/>
          </a:xfrm>
          <a:prstGeom prst="rect">
            <a:avLst/>
          </a:prstGeom>
        </p:spPr>
      </p:pic>
      <p:sp>
        <p:nvSpPr>
          <p:cNvPr id="17" name="TextBox 16"/>
          <p:cNvSpPr txBox="1"/>
          <p:nvPr/>
        </p:nvSpPr>
        <p:spPr>
          <a:xfrm>
            <a:off x="-172098" y="3590484"/>
            <a:ext cx="338437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vú</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tiên</a:t>
            </a:r>
            <a:r>
              <a:rPr lang="en-US" sz="3000" b="1" dirty="0">
                <a:latin typeface="Times New Roman" panose="02020603050405020304" pitchFamily="18" charset="0"/>
                <a:cs typeface="Times New Roman" panose="02020603050405020304" pitchFamily="18" charset="0"/>
              </a:rPr>
              <a:t> – </a:t>
            </a:r>
            <a:r>
              <a:rPr lang="en-US" sz="3000" b="1" dirty="0" err="1">
                <a:latin typeface="Times New Roman" panose="02020603050405020304" pitchFamily="18" charset="0"/>
                <a:cs typeface="Times New Roman" panose="02020603050405020304" pitchFamily="18" charset="0"/>
              </a:rPr>
              <a:t>quả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dư</a:t>
            </a:r>
            <a:endParaRPr lang="en-GB" sz="3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563888" y="3590484"/>
            <a:ext cx="2533012"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chua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xanh</a:t>
            </a:r>
            <a:endParaRPr lang="en-GB" sz="3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96900" y="3588491"/>
            <a:ext cx="3731684"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Hạt</a:t>
            </a:r>
            <a:r>
              <a:rPr lang="en-US" sz="3000" b="1" dirty="0">
                <a:latin typeface="Times New Roman" panose="02020603050405020304" pitchFamily="18" charset="0"/>
                <a:cs typeface="Times New Roman" panose="02020603050405020304" pitchFamily="18" charset="0"/>
              </a:rPr>
              <a:t> cam </a:t>
            </a:r>
            <a:r>
              <a:rPr lang="en-US" sz="3000" b="1" dirty="0" err="1">
                <a:latin typeface="Times New Roman" panose="02020603050405020304" pitchFamily="18" charset="0"/>
                <a:cs typeface="Times New Roman" panose="02020603050405020304" pitchFamily="18" charset="0"/>
              </a:rPr>
              <a:t>thảo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dây</a:t>
            </a:r>
            <a:endParaRPr lang="en-GB" sz="30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51520" y="6304002"/>
            <a:ext cx="212432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Thầu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dầu</a:t>
            </a:r>
            <a:endParaRPr lang="en-GB" sz="3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638003" y="6280793"/>
            <a:ext cx="212432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Hồng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trâu</a:t>
            </a:r>
            <a:endParaRPr lang="en-GB" sz="3000" b="1"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4203" y="4361792"/>
            <a:ext cx="2928000" cy="1823489"/>
          </a:xfrm>
          <a:prstGeom prst="rect">
            <a:avLst/>
          </a:prstGeom>
        </p:spPr>
      </p:pic>
      <p:sp>
        <p:nvSpPr>
          <p:cNvPr id="23" name="TextBox 22"/>
          <p:cNvSpPr txBox="1"/>
          <p:nvPr/>
        </p:nvSpPr>
        <p:spPr>
          <a:xfrm>
            <a:off x="6471881" y="6257029"/>
            <a:ext cx="2401232"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Mã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tiền</a:t>
            </a:r>
            <a:endParaRPr lang="en-GB" sz="3000" b="1"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1742" y="10398"/>
            <a:ext cx="762000" cy="762000"/>
          </a:xfrm>
          <a:prstGeom prst="rect">
            <a:avLst/>
          </a:prstGeom>
        </p:spPr>
      </p:pic>
      <p:sp>
        <p:nvSpPr>
          <p:cNvPr id="16" name="Title 1"/>
          <p:cNvSpPr txBox="1">
            <a:spLocks/>
          </p:cNvSpPr>
          <p:nvPr/>
        </p:nvSpPr>
        <p:spPr>
          <a:xfrm>
            <a:off x="1" y="-25524"/>
            <a:ext cx="8873112" cy="785043"/>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b="1">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1742" y="-2481"/>
            <a:ext cx="762000" cy="762000"/>
          </a:xfrm>
          <a:prstGeom prst="rect">
            <a:avLst/>
          </a:prstGeom>
        </p:spPr>
      </p:pic>
    </p:spTree>
    <p:extLst>
      <p:ext uri="{BB962C8B-B14F-4D97-AF65-F5344CB8AC3E}">
        <p14:creationId xmlns:p14="http://schemas.microsoft.com/office/powerpoint/2010/main" val="23815226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30495"/>
            <a:ext cx="3675435" cy="21599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53" y="4005064"/>
            <a:ext cx="3675435" cy="20882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418" y="909000"/>
            <a:ext cx="3684710" cy="2181455"/>
          </a:xfrm>
          <a:prstGeom prst="rect">
            <a:avLst/>
          </a:prstGeom>
        </p:spPr>
      </p:pic>
      <p:sp>
        <p:nvSpPr>
          <p:cNvPr id="12" name="Title 1"/>
          <p:cNvSpPr>
            <a:spLocks noGrp="1"/>
          </p:cNvSpPr>
          <p:nvPr>
            <p:ph type="title"/>
          </p:nvPr>
        </p:nvSpPr>
        <p:spPr>
          <a:xfrm>
            <a:off x="1" y="-12645"/>
            <a:ext cx="8873112" cy="785043"/>
          </a:xfrm>
          <a:solidFill>
            <a:srgbClr val="FF0000"/>
          </a:solidFill>
        </p:spPr>
        <p:txBody>
          <a:bodyPr/>
          <a:lstStyle/>
          <a:p>
            <a:r>
              <a:rPr lang="fi-FI" b="1" dirty="0">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10398"/>
            <a:ext cx="762000" cy="762000"/>
          </a:xfrm>
          <a:prstGeom prst="rect">
            <a:avLst/>
          </a:prstGeom>
        </p:spPr>
      </p:pic>
      <p:sp>
        <p:nvSpPr>
          <p:cNvPr id="14" name="TextBox 13"/>
          <p:cNvSpPr txBox="1"/>
          <p:nvPr/>
        </p:nvSpPr>
        <p:spPr>
          <a:xfrm>
            <a:off x="328045" y="3219386"/>
            <a:ext cx="3384376" cy="553998"/>
          </a:xfrm>
          <a:prstGeom prst="rect">
            <a:avLst/>
          </a:prstGeom>
          <a:noFill/>
        </p:spPr>
        <p:txBody>
          <a:bodyPr wrap="square" rtlCol="0">
            <a:spAutoFit/>
          </a:bodyPr>
          <a:lstStyle/>
          <a:p>
            <a:endParaRPr lang="en-GB" sz="3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043352" y="3238004"/>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Móc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gai</a:t>
            </a:r>
            <a:endParaRPr lang="en-GB" sz="3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36799" y="6117910"/>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Thủy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tùng</a:t>
            </a:r>
            <a:endParaRPr lang="en-GB" sz="3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858787" y="6259159"/>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độc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dược</a:t>
            </a:r>
            <a:endParaRPr lang="en-GB" sz="3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36799" y="3201572"/>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Dầu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mè</a:t>
            </a:r>
            <a:endParaRPr lang="en-GB" sz="3000"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9578" y="4062072"/>
            <a:ext cx="3701122" cy="2088232"/>
          </a:xfrm>
          <a:prstGeom prst="rect">
            <a:avLst/>
          </a:prstGeom>
        </p:spPr>
      </p:pic>
    </p:spTree>
    <p:extLst>
      <p:ext uri="{BB962C8B-B14F-4D97-AF65-F5344CB8AC3E}">
        <p14:creationId xmlns:p14="http://schemas.microsoft.com/office/powerpoint/2010/main" val="22379305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ChangeArrowheads="1"/>
          </p:cNvSpPr>
          <p:nvPr/>
        </p:nvSpPr>
        <p:spPr bwMode="auto">
          <a:xfrm>
            <a:off x="0" y="0"/>
            <a:ext cx="9212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0000FF"/>
                </a:solidFill>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
        <p:nvSpPr>
          <p:cNvPr id="27652" name="Rectangle 2"/>
          <p:cNvSpPr>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u="sng" dirty="0" err="1">
                <a:latin typeface="Times New Roman" panose="02020603050405020304" pitchFamily="18" charset="0"/>
                <a:cs typeface="Times New Roman" panose="02020603050405020304" pitchFamily="18" charset="0"/>
              </a:rPr>
              <a:t>Tự</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nhiên</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xã</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hội</a:t>
            </a:r>
            <a:r>
              <a:rPr lang="en-US" altLang="en-US" sz="3200" b="1" u="sng" dirty="0">
                <a:latin typeface="Times New Roman" panose="02020603050405020304" pitchFamily="18" charset="0"/>
                <a:cs typeface="Times New Roman" panose="02020603050405020304" pitchFamily="18" charset="0"/>
              </a:rPr>
              <a:t>.</a:t>
            </a:r>
          </a:p>
        </p:txBody>
      </p:sp>
      <p:sp>
        <p:nvSpPr>
          <p:cNvPr id="27653" name="Text Box 6"/>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48: </a:t>
            </a:r>
            <a:r>
              <a:rPr lang="en-US" altLang="en-US" sz="3200" b="1" dirty="0" err="1">
                <a:solidFill>
                  <a:srgbClr val="FF0000"/>
                </a:solidFill>
                <a:latin typeface="Times New Roman" panose="02020603050405020304" pitchFamily="18" charset="0"/>
                <a:cs typeface="Times New Roman" panose="02020603050405020304" pitchFamily="18" charset="0"/>
              </a:rPr>
              <a:t>Quả</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7654" name="Text Box 7"/>
          <p:cNvSpPr txBox="1">
            <a:spLocks noChangeArrowheads="1"/>
          </p:cNvSpPr>
          <p:nvPr/>
        </p:nvSpPr>
        <p:spPr bwMode="auto">
          <a:xfrm>
            <a:off x="37043" y="1916832"/>
            <a:ext cx="9144000" cy="32439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spcBef>
                <a:spcPct val="20000"/>
              </a:spcBef>
              <a:buFontTx/>
              <a:buChar char="-"/>
            </a:pP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thì</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dính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thịt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a:t>
            </a:r>
          </a:p>
          <a:p>
            <a:pPr marL="457200" indent="-457200">
              <a:spcBef>
                <a:spcPct val="20000"/>
              </a:spcBef>
              <a:buFontTx/>
              <a:buChar cha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nhiều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chỉ</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p>
          <a:p>
            <a:pPr marL="457200" indent="-457200">
              <a:spcBef>
                <a:spcPct val="20000"/>
              </a:spcBef>
              <a:buFontTx/>
              <a:buChar char="-"/>
            </a:pP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64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2"/>
          <p:cNvPicPr>
            <a:picLocks noChangeAspect="1" noChangeArrowheads="1"/>
          </p:cNvPicPr>
          <p:nvPr/>
        </p:nvPicPr>
        <p:blipFill>
          <a:blip r:embed="rId2">
            <a:lum bright="22000" contrast="26000"/>
            <a:extLst>
              <a:ext uri="{28A0092B-C50C-407E-A947-70E740481C1C}">
                <a14:useLocalDpi xmlns:a14="http://schemas.microsoft.com/office/drawing/2010/main" val="0"/>
              </a:ext>
            </a:extLst>
          </a:blip>
          <a:srcRect/>
          <a:stretch>
            <a:fillRect/>
          </a:stretch>
        </p:blipFill>
        <p:spPr bwMode="auto">
          <a:xfrm>
            <a:off x="533400" y="133350"/>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0" name="Text Box 10"/>
          <p:cNvSpPr txBox="1">
            <a:spLocks noChangeArrowheads="1"/>
          </p:cNvSpPr>
          <p:nvPr/>
        </p:nvSpPr>
        <p:spPr bwMode="auto">
          <a:xfrm>
            <a:off x="1676400" y="268288"/>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Chức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năng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hạt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hlinkClick r:id="rId3" action="ppaction://hlinkfile"/>
          </p:cNvPr>
          <p:cNvSpPr txBox="1"/>
          <p:nvPr/>
        </p:nvSpPr>
        <p:spPr>
          <a:xfrm>
            <a:off x="611560" y="1195878"/>
            <a:ext cx="7222280" cy="196977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phim</a:t>
            </a:r>
            <a:r>
              <a:rPr lang="en-US" sz="3200" dirty="0">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
        <p:nvSpPr>
          <p:cNvPr id="13" name="TextBox 12">
            <a:hlinkClick r:id="rId3" action="ppaction://hlinkfile"/>
          </p:cNvPr>
          <p:cNvSpPr txBox="1"/>
          <p:nvPr/>
        </p:nvSpPr>
        <p:spPr>
          <a:xfrm>
            <a:off x="971600" y="3165648"/>
            <a:ext cx="8820472" cy="1077218"/>
          </a:xfrm>
          <a:prstGeom prst="rect">
            <a:avLst/>
          </a:prstGeom>
          <a:noFill/>
        </p:spPr>
        <p:txBody>
          <a:bodyPr wrap="square" rtlCol="0">
            <a:spAutoFit/>
          </a:bodyPr>
          <a:lstStyle/>
          <a:p>
            <a:pPr marL="571500" indent="-571500">
              <a:buFontTx/>
              <a:buChar char="•"/>
              <a:tabLst>
                <a:tab pos="276225" algn="l"/>
              </a:tabLst>
            </a:pPr>
            <a:r>
              <a:rPr lang="en-US" sz="3200" b="1" dirty="0" err="1">
                <a:solidFill>
                  <a:srgbClr val="C00000"/>
                </a:solidFill>
                <a:latin typeface="Times New Roman" panose="02020603050405020304" pitchFamily="18" charset="0"/>
                <a:cs typeface="Times New Roman" panose="02020603050405020304" pitchFamily="18" charset="0"/>
              </a:rPr>
              <a:t>Kết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luận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cây</a:t>
            </a:r>
            <a:r>
              <a:rPr lang="en-US" sz="3200" b="1" dirty="0">
                <a:solidFill>
                  <a:srgbClr val="0000FF"/>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2224616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290"/>
                                        </p:tgtEl>
                                        <p:attrNameLst>
                                          <p:attrName>style.visibility</p:attrName>
                                        </p:attrNameLst>
                                      </p:cBhvr>
                                      <p:to>
                                        <p:strVal val="visible"/>
                                      </p:to>
                                    </p:set>
                                    <p:animEffect transition="in" filter="barn(inVertical)">
                                      <p:cBhvr>
                                        <p:cTn id="7" dur="500"/>
                                        <p:tgtEl>
                                          <p:spTgt spid="225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0"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052736" y="2233144"/>
            <a:ext cx="8229600" cy="1143000"/>
          </a:xfrm>
        </p:spPr>
        <p:txBody>
          <a:bodyPr/>
          <a:lstStyle/>
          <a:p>
            <a:r>
              <a:rPr lang="en-US" sz="3200" b="1" u="sng" dirty="0" err="1">
                <a:solidFill>
                  <a:srgbClr val="FF0000"/>
                </a:solidFill>
                <a:latin typeface="Times New Roman" panose="02020603050405020304" pitchFamily="18" charset="0"/>
              </a:rPr>
              <a:t>Kết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luận</a:t>
            </a:r>
            <a:r>
              <a:rPr lang="vi-VN" sz="3200" b="1" u="sng" dirty="0">
                <a:solidFill>
                  <a:srgbClr val="FF0000"/>
                </a:solidFill>
                <a:latin typeface="Times New Roman" panose="02020603050405020304" pitchFamily="18" charset="0"/>
              </a:rPr>
              <a:t>:</a:t>
            </a:r>
            <a:r>
              <a:rPr lang="en-US" sz="3200" b="1" u="sng" dirty="0">
                <a:solidFill>
                  <a:srgbClr val="FF0000"/>
                </a:solidFill>
                <a:latin typeface="Times New Roman" panose="02020603050405020304" pitchFamily="18" charset="0"/>
              </a:rPr>
              <a:t> </a:t>
            </a:r>
          </a:p>
        </p:txBody>
      </p:sp>
      <p:sp>
        <p:nvSpPr>
          <p:cNvPr id="113667" name="Rectangle 3"/>
          <p:cNvSpPr>
            <a:spLocks noGrp="1" noChangeArrowheads="1"/>
          </p:cNvSpPr>
          <p:nvPr>
            <p:ph idx="1"/>
          </p:nvPr>
        </p:nvSpPr>
        <p:spPr>
          <a:xfrm>
            <a:off x="222176" y="3068960"/>
            <a:ext cx="8458200" cy="4525963"/>
          </a:xfrm>
        </p:spPr>
        <p:txBody>
          <a:bodyPr/>
          <a:lstStyle/>
          <a:p>
            <a:pPr>
              <a:buFontTx/>
              <a:buNone/>
            </a:pPr>
            <a:r>
              <a:rPr lang="en-US" b="1" dirty="0">
                <a:latin typeface="Times New Roman" panose="02020603050405020304" pitchFamily="18" charset="0"/>
              </a:rPr>
              <a:t>- </a:t>
            </a:r>
            <a:r>
              <a:rPr lang="en-US" b="1" dirty="0" err="1">
                <a:solidFill>
                  <a:schemeClr val="tx2"/>
                </a:solidFill>
                <a:latin typeface="Times New Roman" panose="02020603050405020304" pitchFamily="18" charset="0"/>
              </a:rPr>
              <a:t>Có</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nhiều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loại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quả</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chúng</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khác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nhau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về</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hình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dạng</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kích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thước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màu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sắc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và</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mùi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vị</a:t>
            </a:r>
            <a:r>
              <a:rPr lang="en-US" b="1" dirty="0">
                <a:solidFill>
                  <a:schemeClr val="tx2"/>
                </a:solidFill>
                <a:latin typeface="Times New Roman" panose="02020603050405020304" pitchFamily="18" charset="0"/>
              </a:rPr>
              <a:t>. </a:t>
            </a:r>
          </a:p>
          <a:p>
            <a:pPr>
              <a:buFontTx/>
              <a:buChar char="-"/>
            </a:pPr>
            <a:r>
              <a:rPr lang="en-US" b="1" dirty="0" err="1">
                <a:solidFill>
                  <a:schemeClr val="tx2"/>
                </a:solidFill>
                <a:effectLst>
                  <a:outerShdw blurRad="38100" dist="38100" dir="2700000" algn="tl">
                    <a:srgbClr val="FFFFFF"/>
                  </a:outerShdw>
                </a:effectLst>
                <a:latin typeface="Times New Roman" panose="02020603050405020304" pitchFamily="18" charset="0"/>
              </a:rPr>
              <a:t>Mỗi</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quả</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thường</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có</a:t>
            </a:r>
            <a:r>
              <a:rPr lang="en-US" b="1" dirty="0">
                <a:solidFill>
                  <a:schemeClr val="tx2"/>
                </a:solidFill>
                <a:effectLst>
                  <a:outerShdw blurRad="38100" dist="38100" dir="2700000" algn="tl">
                    <a:srgbClr val="FFFFFF"/>
                  </a:outerShdw>
                </a:effectLst>
                <a:latin typeface="Times New Roman" panose="02020603050405020304" pitchFamily="18" charset="0"/>
              </a:rPr>
              <a:t> 3 </a:t>
            </a:r>
            <a:r>
              <a:rPr lang="en-US" b="1" dirty="0" err="1">
                <a:solidFill>
                  <a:schemeClr val="tx2"/>
                </a:solidFill>
                <a:effectLst>
                  <a:outerShdw blurRad="38100" dist="38100" dir="2700000" algn="tl">
                    <a:srgbClr val="FFFFFF"/>
                  </a:outerShdw>
                </a:effectLst>
                <a:latin typeface="Times New Roman" panose="02020603050405020304" pitchFamily="18" charset="0"/>
              </a:rPr>
              <a:t>phần</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thịt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hạt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Một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số</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quả</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chỉ</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có</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và</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thịt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hoặc</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và</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hạt</a:t>
            </a:r>
            <a:r>
              <a:rPr lang="en-US" b="1" dirty="0">
                <a:solidFill>
                  <a:schemeClr val="tx2"/>
                </a:solidFill>
                <a:effectLst>
                  <a:outerShdw blurRad="38100" dist="38100" dir="2700000" algn="tl">
                    <a:srgbClr val="FFFFFF"/>
                  </a:outerShdw>
                </a:effectLst>
                <a:latin typeface="Times New Roman" panose="02020603050405020304" pitchFamily="18" charset="0"/>
              </a:rPr>
              <a:t>. </a:t>
            </a:r>
          </a:p>
          <a:p>
            <a:pPr>
              <a:buFontTx/>
              <a:buChar char="-"/>
            </a:pPr>
            <a:r>
              <a:rPr lang="en-US" b="1" dirty="0" err="1">
                <a:solidFill>
                  <a:schemeClr val="tx2"/>
                </a:solidFill>
                <a:latin typeface="Times New Roman" panose="02020603050405020304" pitchFamily="18" charset="0"/>
              </a:rPr>
              <a:t>Khi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gặp</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điều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kiện</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thích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hợp</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hạt</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sẽ</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mọc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thành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cây</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mới</a:t>
            </a:r>
            <a:r>
              <a:rPr lang="en-US" b="1" dirty="0">
                <a:solidFill>
                  <a:schemeClr val="tx2"/>
                </a:solidFill>
                <a:latin typeface="Times New Roman" panose="02020603050405020304" pitchFamily="18" charset="0"/>
              </a:rPr>
              <a:t>.</a:t>
            </a:r>
          </a:p>
          <a:p>
            <a:endParaRPr lang="en-US" b="1" dirty="0">
              <a:latin typeface="Times New Roman" panose="02020603050405020304" pitchFamily="18" charset="0"/>
            </a:endParaRPr>
          </a:p>
        </p:txBody>
      </p:sp>
      <p:sp>
        <p:nvSpPr>
          <p:cNvPr id="4" name="Rectangle 2"/>
          <p:cNvSpPr txBox="1">
            <a:spLocks noChangeArrowheads="1"/>
          </p:cNvSpPr>
          <p:nvPr/>
        </p:nvSpPr>
        <p:spPr>
          <a:xfrm>
            <a:off x="457200" y="274638"/>
            <a:ext cx="8229600" cy="1143000"/>
          </a:xfrm>
          <a:prstGeom prst="rect">
            <a:avLst/>
          </a:prstGeom>
        </p:spPr>
        <p:txBody>
          <a:bodyPr/>
          <a:lstStyle/>
          <a:p>
            <a:pPr algn="ctr"/>
            <a:r>
              <a:rPr lang="en-US" sz="3200" b="1" u="sng" smtClean="0">
                <a:latin typeface="Times New Roman" panose="02020603050405020304" pitchFamily="18" charset="0"/>
              </a:rPr>
              <a:t>Tự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pPr algn="ctr"/>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endParaRPr kumimoji="0" 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mj-cs"/>
            </a:endParaRPr>
          </a:p>
        </p:txBody>
      </p:sp>
      <p:pic>
        <p:nvPicPr>
          <p:cNvPr id="5" name="Picture 2" descr="D:\My Documents\My Pictures\My Scans\2012-02 (Feb)\scan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7034"/>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22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blinds(horizontal)">
                                      <p:cBhvr>
                                        <p:cTn id="7" dur="500"/>
                                        <p:tgtEl>
                                          <p:spTgt spid="1136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10" dur="500"/>
                                        <p:tgtEl>
                                          <p:spTgt spid="11366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3" dur="500"/>
                                        <p:tgtEl>
                                          <p:spTgt spid="113667">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6"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171400"/>
            <a:ext cx="82296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smtClean="0">
                <a:latin typeface="Times New Roman" panose="02020603050405020304" pitchFamily="18" charset="0"/>
              </a:rPr>
              <a:t>Tự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p>
        </p:txBody>
      </p:sp>
      <p:sp>
        <p:nvSpPr>
          <p:cNvPr id="5" name="TextBox 4"/>
          <p:cNvSpPr txBox="1"/>
          <p:nvPr/>
        </p:nvSpPr>
        <p:spPr>
          <a:xfrm>
            <a:off x="611560" y="2204864"/>
            <a:ext cx="2093843" cy="584775"/>
          </a:xfrm>
          <a:prstGeom prst="rect">
            <a:avLst/>
          </a:prstGeom>
          <a:noFill/>
        </p:spPr>
        <p:txBody>
          <a:bodyPr wrap="none" rtlCol="0">
            <a:spAutoFit/>
          </a:bodyPr>
          <a:lstStyle/>
          <a:p>
            <a:pPr marL="457200" indent="-457200">
              <a:buFont typeface="Wingdings" panose="05000000000000000000" pitchFamily="2" charset="2"/>
              <a:buChar char="v"/>
            </a:pPr>
            <a:r>
              <a:rPr lang="en-US" sz="3200" b="1" dirty="0" err="1">
                <a:solidFill>
                  <a:srgbClr val="FF0000"/>
                </a:solidFill>
                <a:latin typeface="Times New Roman" panose="02020603050405020304" pitchFamily="18" charset="0"/>
                <a:cs typeface="Times New Roman" panose="02020603050405020304" pitchFamily="18" charset="0"/>
              </a:rPr>
              <a:t>Củng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cố</a:t>
            </a:r>
            <a:endParaRPr lang="en-GB"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2936032"/>
            <a:ext cx="7966796"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ngọt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endParaRPr lang="en-GB" sz="3200" b="1" dirty="0">
              <a:latin typeface="Times New Roman" panose="02020603050405020304" pitchFamily="18" charset="0"/>
              <a:cs typeface="Times New Roman" panose="02020603050405020304" pitchFamily="18" charset="0"/>
            </a:endParaRPr>
          </a:p>
        </p:txBody>
      </p:sp>
      <p:pic>
        <p:nvPicPr>
          <p:cNvPr id="7" name="Picture 8" descr="2"/>
          <p:cNvPicPr>
            <a:picLocks noChangeAspect="1" noChangeArrowheads="1"/>
          </p:cNvPicPr>
          <p:nvPr/>
        </p:nvPicPr>
        <p:blipFill>
          <a:blip r:embed="rId3">
            <a:lum bright="22000" contrast="26000"/>
            <a:extLst>
              <a:ext uri="{28A0092B-C50C-407E-A947-70E740481C1C}">
                <a14:useLocalDpi xmlns:a14="http://schemas.microsoft.com/office/drawing/2010/main" val="0"/>
              </a:ext>
            </a:extLst>
          </a:blip>
          <a:srcRect/>
          <a:stretch>
            <a:fillRect/>
          </a:stretch>
        </p:blipFill>
        <p:spPr bwMode="auto">
          <a:xfrm>
            <a:off x="65853" y="2589585"/>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183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29"/>
            <a:ext cx="9144000" cy="1143000"/>
          </a:xfrm>
        </p:spPr>
        <p:txBody>
          <a:bodyPr>
            <a:noAutofit/>
          </a:body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42" y="4010799"/>
            <a:ext cx="2774192" cy="2133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851" y="794624"/>
            <a:ext cx="3600000" cy="225337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960475"/>
            <a:ext cx="2819400" cy="1906925"/>
          </a:xfrm>
          <a:prstGeom prst="rect">
            <a:avLst/>
          </a:prstGeom>
        </p:spPr>
      </p:pic>
      <p:sp>
        <p:nvSpPr>
          <p:cNvPr id="16" name="TextBox 15"/>
          <p:cNvSpPr txBox="1"/>
          <p:nvPr/>
        </p:nvSpPr>
        <p:spPr>
          <a:xfrm>
            <a:off x="432661" y="5909180"/>
            <a:ext cx="3910739" cy="1015663"/>
          </a:xfrm>
          <a:prstGeom prst="rect">
            <a:avLst/>
          </a:prstGeom>
          <a:noFill/>
        </p:spPr>
        <p:txBody>
          <a:bodyPr wrap="square" rtlCol="0">
            <a:spAutoFit/>
          </a:bodyPr>
          <a:lstStyle/>
          <a:p>
            <a:pPr algn="ctr"/>
            <a:r>
              <a:rPr lang="en-US" sz="3000" b="1" dirty="0" err="1"/>
              <a:t>Nhãn</a:t>
            </a:r>
            <a:r>
              <a:rPr lang="en-US" sz="3000" b="1" dirty="0"/>
              <a:t> </a:t>
            </a:r>
            <a:r>
              <a:rPr lang="en-US" sz="3000" b="1" dirty="0" err="1"/>
              <a:t>xuồng</a:t>
            </a:r>
            <a:r>
              <a:rPr lang="en-US" sz="3000" b="1" dirty="0"/>
              <a:t> </a:t>
            </a:r>
            <a:r>
              <a:rPr lang="en-US" sz="3000" b="1" dirty="0" err="1"/>
              <a:t>cơm</a:t>
            </a:r>
            <a:r>
              <a:rPr lang="en-US" sz="3000" b="1" dirty="0"/>
              <a:t> </a:t>
            </a:r>
            <a:r>
              <a:rPr lang="en-US" sz="3000" b="1" dirty="0" err="1"/>
              <a:t>vàng</a:t>
            </a:r>
            <a:r>
              <a:rPr lang="en-US" sz="3000" b="1" dirty="0"/>
              <a:t> </a:t>
            </a:r>
            <a:r>
              <a:rPr lang="en-US" sz="3000" b="1" dirty="0" err="1"/>
              <a:t>Vũng</a:t>
            </a:r>
            <a:r>
              <a:rPr lang="en-US" sz="3000" b="1" dirty="0"/>
              <a:t> </a:t>
            </a:r>
            <a:r>
              <a:rPr lang="en-US" sz="3000" b="1" dirty="0" err="1"/>
              <a:t>Tàu</a:t>
            </a:r>
            <a:endParaRPr lang="en-GB" sz="3000" b="1" dirty="0"/>
          </a:p>
        </p:txBody>
      </p:sp>
      <p:sp>
        <p:nvSpPr>
          <p:cNvPr id="17" name="TextBox 16"/>
          <p:cNvSpPr txBox="1"/>
          <p:nvPr/>
        </p:nvSpPr>
        <p:spPr>
          <a:xfrm>
            <a:off x="4802991" y="5867400"/>
            <a:ext cx="3910739" cy="1015663"/>
          </a:xfrm>
          <a:prstGeom prst="rect">
            <a:avLst/>
          </a:prstGeom>
          <a:noFill/>
        </p:spPr>
        <p:txBody>
          <a:bodyPr wrap="square" rtlCol="0">
            <a:spAutoFit/>
          </a:bodyPr>
          <a:lstStyle/>
          <a:p>
            <a:pPr algn="ctr"/>
            <a:r>
              <a:rPr lang="en-US" sz="3000" b="1" dirty="0" err="1"/>
              <a:t>Vải</a:t>
            </a:r>
            <a:r>
              <a:rPr lang="en-US" sz="3000" b="1" dirty="0"/>
              <a:t> </a:t>
            </a:r>
            <a:r>
              <a:rPr lang="en-US" sz="3000" b="1" dirty="0" err="1"/>
              <a:t>thiều</a:t>
            </a:r>
            <a:r>
              <a:rPr lang="en-US" sz="3000" b="1" dirty="0"/>
              <a:t> </a:t>
            </a:r>
            <a:r>
              <a:rPr lang="en-US" sz="3000" b="1" dirty="0" err="1"/>
              <a:t>Thanh</a:t>
            </a:r>
            <a:r>
              <a:rPr lang="en-US" sz="3000" b="1" dirty="0"/>
              <a:t> </a:t>
            </a:r>
            <a:r>
              <a:rPr lang="en-US" sz="3000" b="1" dirty="0" err="1"/>
              <a:t>Hà</a:t>
            </a:r>
            <a:endParaRPr lang="en-US" sz="3000" b="1" dirty="0"/>
          </a:p>
          <a:p>
            <a:pPr algn="ctr"/>
            <a:r>
              <a:rPr lang="en-US" sz="3000" b="1" dirty="0"/>
              <a:t> (</a:t>
            </a:r>
            <a:r>
              <a:rPr lang="en-US" sz="3000" b="1" dirty="0" err="1"/>
              <a:t>Hải</a:t>
            </a:r>
            <a:r>
              <a:rPr lang="en-US" sz="3000" b="1" dirty="0"/>
              <a:t> </a:t>
            </a:r>
            <a:r>
              <a:rPr lang="en-US" sz="3000" b="1" dirty="0" err="1"/>
              <a:t>Dương</a:t>
            </a:r>
            <a:r>
              <a:rPr lang="en-US" sz="3000" b="1" dirty="0"/>
              <a:t>)</a:t>
            </a:r>
            <a:endParaRPr lang="en-GB" sz="3000" b="1" dirty="0"/>
          </a:p>
        </p:txBody>
      </p:sp>
      <p:sp>
        <p:nvSpPr>
          <p:cNvPr id="18" name="TextBox 17"/>
          <p:cNvSpPr txBox="1"/>
          <p:nvPr/>
        </p:nvSpPr>
        <p:spPr>
          <a:xfrm>
            <a:off x="4788330" y="3179802"/>
            <a:ext cx="3910739" cy="553998"/>
          </a:xfrm>
          <a:prstGeom prst="rect">
            <a:avLst/>
          </a:prstGeom>
          <a:noFill/>
        </p:spPr>
        <p:txBody>
          <a:bodyPr wrap="square" rtlCol="0">
            <a:spAutoFit/>
          </a:bodyPr>
          <a:lstStyle/>
          <a:p>
            <a:pPr algn="ctr"/>
            <a:r>
              <a:rPr lang="en-US" sz="3000" b="1" dirty="0" err="1"/>
              <a:t>Quýt</a:t>
            </a:r>
            <a:r>
              <a:rPr lang="en-US" sz="3000" b="1" dirty="0"/>
              <a:t> </a:t>
            </a:r>
            <a:r>
              <a:rPr lang="en-US" sz="3000" b="1" dirty="0" err="1"/>
              <a:t>đường</a:t>
            </a:r>
            <a:r>
              <a:rPr lang="en-US" sz="3000" b="1" dirty="0"/>
              <a:t> (</a:t>
            </a:r>
            <a:r>
              <a:rPr lang="en-US" sz="3000" b="1" dirty="0" err="1"/>
              <a:t>Trà</a:t>
            </a:r>
            <a:r>
              <a:rPr lang="en-US" sz="3000" b="1" dirty="0"/>
              <a:t> </a:t>
            </a:r>
            <a:r>
              <a:rPr lang="en-US" sz="3000" b="1" dirty="0" err="1"/>
              <a:t>Vinh</a:t>
            </a:r>
            <a:r>
              <a:rPr lang="en-US" sz="3000" b="1" dirty="0"/>
              <a:t>)</a:t>
            </a:r>
            <a:endParaRPr lang="en-GB" sz="3000" b="1" dirty="0"/>
          </a:p>
        </p:txBody>
      </p:sp>
      <p:sp>
        <p:nvSpPr>
          <p:cNvPr id="19" name="TextBox 18"/>
          <p:cNvSpPr txBox="1"/>
          <p:nvPr/>
        </p:nvSpPr>
        <p:spPr>
          <a:xfrm>
            <a:off x="224105" y="3152001"/>
            <a:ext cx="3910739" cy="553998"/>
          </a:xfrm>
          <a:prstGeom prst="rect">
            <a:avLst/>
          </a:prstGeom>
          <a:noFill/>
        </p:spPr>
        <p:txBody>
          <a:bodyPr wrap="square" rtlCol="0">
            <a:spAutoFit/>
          </a:bodyPr>
          <a:lstStyle/>
          <a:p>
            <a:pPr algn="ctr"/>
            <a:r>
              <a:rPr lang="en-US" sz="3000" b="1" dirty="0" err="1"/>
              <a:t>Bưởi</a:t>
            </a:r>
            <a:r>
              <a:rPr lang="en-US" sz="3000" b="1" dirty="0"/>
              <a:t> da </a:t>
            </a:r>
            <a:r>
              <a:rPr lang="en-US" sz="3000" b="1" dirty="0" err="1"/>
              <a:t>xanh</a:t>
            </a:r>
            <a:r>
              <a:rPr lang="en-US" sz="3000" b="1" dirty="0"/>
              <a:t> (</a:t>
            </a:r>
            <a:r>
              <a:rPr lang="en-US" sz="3000" b="1" dirty="0" err="1"/>
              <a:t>Bến</a:t>
            </a:r>
            <a:r>
              <a:rPr lang="en-US" sz="3000" b="1" dirty="0"/>
              <a:t> Tre)</a:t>
            </a:r>
            <a:endParaRPr lang="en-GB" sz="3000" b="1"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548" y="770779"/>
            <a:ext cx="3600000" cy="2290830"/>
          </a:xfrm>
          <a:prstGeom prst="rect">
            <a:avLst/>
          </a:prstGeom>
        </p:spPr>
      </p:pic>
    </p:spTree>
    <p:extLst>
      <p:ext uri="{BB962C8B-B14F-4D97-AF65-F5344CB8AC3E}">
        <p14:creationId xmlns:p14="http://schemas.microsoft.com/office/powerpoint/2010/main" val="18501981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17851"/>
            <a:ext cx="9220200" cy="1143000"/>
          </a:xfrm>
        </p:spPr>
        <p:txBody>
          <a:bodyPr>
            <a:normAutofit/>
          </a:body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24452"/>
            <a:ext cx="3899374" cy="45381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310" y="1024453"/>
            <a:ext cx="3600000" cy="4538148"/>
          </a:xfrm>
          <a:prstGeom prst="rect">
            <a:avLst/>
          </a:prstGeom>
        </p:spPr>
      </p:pic>
      <p:sp>
        <p:nvSpPr>
          <p:cNvPr id="8" name="TextBox 7"/>
          <p:cNvSpPr txBox="1"/>
          <p:nvPr/>
        </p:nvSpPr>
        <p:spPr>
          <a:xfrm>
            <a:off x="5009310" y="5562600"/>
            <a:ext cx="3910739" cy="1015663"/>
          </a:xfrm>
          <a:prstGeom prst="rect">
            <a:avLst/>
          </a:prstGeom>
          <a:noFill/>
        </p:spPr>
        <p:txBody>
          <a:bodyPr wrap="square" rtlCol="0">
            <a:spAutoFit/>
          </a:bodyPr>
          <a:lstStyle/>
          <a:p>
            <a:pPr algn="ctr"/>
            <a:r>
              <a:rPr lang="en-US" sz="3000" b="1" dirty="0" err="1"/>
              <a:t>Nhãn</a:t>
            </a:r>
            <a:r>
              <a:rPr lang="en-US" sz="3000" b="1" dirty="0"/>
              <a:t> </a:t>
            </a:r>
            <a:r>
              <a:rPr lang="en-US" sz="3000" b="1" dirty="0" err="1"/>
              <a:t>lồng</a:t>
            </a:r>
            <a:r>
              <a:rPr lang="en-US" sz="3000" b="1" dirty="0"/>
              <a:t> </a:t>
            </a:r>
            <a:r>
              <a:rPr lang="en-US" sz="3000" b="1" dirty="0" err="1"/>
              <a:t>Phố</a:t>
            </a:r>
            <a:r>
              <a:rPr lang="en-US" sz="3000" b="1" dirty="0"/>
              <a:t> </a:t>
            </a:r>
            <a:r>
              <a:rPr lang="en-US" sz="3000" b="1" dirty="0" err="1"/>
              <a:t>Hiến</a:t>
            </a:r>
            <a:r>
              <a:rPr lang="en-US" sz="3000" b="1" dirty="0"/>
              <a:t> (</a:t>
            </a:r>
            <a:r>
              <a:rPr lang="en-US" sz="3000" b="1" dirty="0" err="1"/>
              <a:t>Hưng</a:t>
            </a:r>
            <a:r>
              <a:rPr lang="en-US" sz="3000" b="1" dirty="0"/>
              <a:t> </a:t>
            </a:r>
            <a:r>
              <a:rPr lang="en-US" sz="3000" b="1" dirty="0" err="1"/>
              <a:t>Yên</a:t>
            </a:r>
            <a:r>
              <a:rPr lang="en-US" sz="3000" b="1" dirty="0"/>
              <a:t>)</a:t>
            </a:r>
            <a:endParaRPr lang="en-GB" sz="3000" b="1" dirty="0"/>
          </a:p>
        </p:txBody>
      </p:sp>
      <p:sp>
        <p:nvSpPr>
          <p:cNvPr id="9" name="TextBox 8"/>
          <p:cNvSpPr txBox="1"/>
          <p:nvPr/>
        </p:nvSpPr>
        <p:spPr>
          <a:xfrm>
            <a:off x="479612" y="5702687"/>
            <a:ext cx="3910739" cy="1015663"/>
          </a:xfrm>
          <a:prstGeom prst="rect">
            <a:avLst/>
          </a:prstGeom>
          <a:noFill/>
        </p:spPr>
        <p:txBody>
          <a:bodyPr wrap="square" rtlCol="0">
            <a:spAutoFit/>
          </a:bodyPr>
          <a:lstStyle/>
          <a:p>
            <a:pPr algn="ctr"/>
            <a:r>
              <a:rPr lang="en-US" sz="3000" b="1" dirty="0" err="1"/>
              <a:t>Xoài</a:t>
            </a:r>
            <a:r>
              <a:rPr lang="en-US" sz="3000" b="1" dirty="0"/>
              <a:t> </a:t>
            </a:r>
            <a:r>
              <a:rPr lang="en-US" sz="3000" b="1" dirty="0" err="1"/>
              <a:t>cát</a:t>
            </a:r>
            <a:r>
              <a:rPr lang="en-US" sz="3000" b="1" dirty="0"/>
              <a:t> </a:t>
            </a:r>
            <a:r>
              <a:rPr lang="en-US" sz="3000" b="1" dirty="0" err="1"/>
              <a:t>Hòa</a:t>
            </a:r>
            <a:r>
              <a:rPr lang="en-US" sz="3000" b="1" dirty="0"/>
              <a:t> </a:t>
            </a:r>
            <a:r>
              <a:rPr lang="en-US" sz="3000" b="1" dirty="0" err="1"/>
              <a:t>Lộc</a:t>
            </a:r>
            <a:r>
              <a:rPr lang="en-US" sz="3000" b="1" dirty="0"/>
              <a:t> </a:t>
            </a:r>
          </a:p>
          <a:p>
            <a:pPr algn="ctr"/>
            <a:r>
              <a:rPr lang="en-US" sz="3000" b="1" dirty="0"/>
              <a:t>(</a:t>
            </a:r>
            <a:r>
              <a:rPr lang="en-US" sz="3000" b="1" dirty="0" err="1"/>
              <a:t>Tiền</a:t>
            </a:r>
            <a:r>
              <a:rPr lang="en-US" sz="3000" b="1" dirty="0"/>
              <a:t> </a:t>
            </a:r>
            <a:r>
              <a:rPr lang="en-US" sz="3000" b="1" dirty="0" err="1"/>
              <a:t>Giang</a:t>
            </a:r>
            <a:r>
              <a:rPr lang="en-US" sz="3000" b="1" dirty="0"/>
              <a:t>)</a:t>
            </a:r>
            <a:endParaRPr lang="en-GB" sz="3000" b="1" dirty="0"/>
          </a:p>
        </p:txBody>
      </p:sp>
    </p:spTree>
    <p:extLst>
      <p:ext uri="{BB962C8B-B14F-4D97-AF65-F5344CB8AC3E}">
        <p14:creationId xmlns:p14="http://schemas.microsoft.com/office/powerpoint/2010/main" val="924311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9080" y="-103520"/>
            <a:ext cx="96621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53082"/>
            <a:ext cx="3600000" cy="22718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365" y="953082"/>
            <a:ext cx="3600000" cy="20757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25" y="3846070"/>
            <a:ext cx="3600000" cy="21182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534" y="3846070"/>
            <a:ext cx="3600000" cy="1980157"/>
          </a:xfrm>
          <a:prstGeom prst="rect">
            <a:avLst/>
          </a:prstGeom>
        </p:spPr>
      </p:pic>
      <p:sp>
        <p:nvSpPr>
          <p:cNvPr id="10" name="TextBox 9"/>
          <p:cNvSpPr txBox="1"/>
          <p:nvPr/>
        </p:nvSpPr>
        <p:spPr>
          <a:xfrm>
            <a:off x="4940730" y="3224889"/>
            <a:ext cx="4203270" cy="553998"/>
          </a:xfrm>
          <a:prstGeom prst="rect">
            <a:avLst/>
          </a:prstGeom>
          <a:noFill/>
        </p:spPr>
        <p:txBody>
          <a:bodyPr wrap="square" rtlCol="0">
            <a:spAutoFit/>
          </a:bodyPr>
          <a:lstStyle/>
          <a:p>
            <a:pPr algn="ctr"/>
            <a:r>
              <a:rPr lang="en-US" sz="3000" b="1" dirty="0" err="1"/>
              <a:t>Thanh</a:t>
            </a:r>
            <a:r>
              <a:rPr lang="en-US" sz="3000" b="1" dirty="0"/>
              <a:t> long (</a:t>
            </a:r>
            <a:r>
              <a:rPr lang="en-US" sz="3000" b="1" dirty="0" err="1"/>
              <a:t>Bình</a:t>
            </a:r>
            <a:r>
              <a:rPr lang="en-US" sz="3000" b="1" dirty="0"/>
              <a:t> </a:t>
            </a:r>
            <a:r>
              <a:rPr lang="en-US" sz="3000" b="1" dirty="0" err="1"/>
              <a:t>Thuận</a:t>
            </a:r>
            <a:r>
              <a:rPr lang="en-US" sz="3000" b="1" dirty="0"/>
              <a:t>)</a:t>
            </a:r>
            <a:endParaRPr lang="en-GB" sz="3000" b="1" dirty="0"/>
          </a:p>
        </p:txBody>
      </p:sp>
      <p:sp>
        <p:nvSpPr>
          <p:cNvPr id="11" name="TextBox 10"/>
          <p:cNvSpPr txBox="1"/>
          <p:nvPr/>
        </p:nvSpPr>
        <p:spPr>
          <a:xfrm>
            <a:off x="32825" y="3224889"/>
            <a:ext cx="4648200" cy="553998"/>
          </a:xfrm>
          <a:prstGeom prst="rect">
            <a:avLst/>
          </a:prstGeom>
          <a:noFill/>
        </p:spPr>
        <p:txBody>
          <a:bodyPr wrap="square" rtlCol="0">
            <a:spAutoFit/>
          </a:bodyPr>
          <a:lstStyle/>
          <a:p>
            <a:pPr algn="ctr"/>
            <a:r>
              <a:rPr lang="en-US" sz="3000" b="1" dirty="0" err="1"/>
              <a:t>Vú</a:t>
            </a:r>
            <a:r>
              <a:rPr lang="en-US" sz="3000" b="1" dirty="0"/>
              <a:t> </a:t>
            </a:r>
            <a:r>
              <a:rPr lang="en-US" sz="3000" b="1" dirty="0" err="1"/>
              <a:t>sữa</a:t>
            </a:r>
            <a:r>
              <a:rPr lang="en-US" sz="3000" b="1" dirty="0"/>
              <a:t> </a:t>
            </a:r>
            <a:r>
              <a:rPr lang="en-US" sz="3000" b="1" dirty="0" err="1"/>
              <a:t>Lò</a:t>
            </a:r>
            <a:r>
              <a:rPr lang="en-US" sz="3000" b="1" dirty="0"/>
              <a:t> </a:t>
            </a:r>
            <a:r>
              <a:rPr lang="en-US" sz="3000" b="1" dirty="0" err="1"/>
              <a:t>Rèn</a:t>
            </a:r>
            <a:r>
              <a:rPr lang="en-US" sz="3000" b="1" dirty="0"/>
              <a:t> (</a:t>
            </a:r>
            <a:r>
              <a:rPr lang="en-US" sz="3000" b="1" dirty="0" err="1"/>
              <a:t>Tiền</a:t>
            </a:r>
            <a:r>
              <a:rPr lang="en-US" sz="3000" b="1" dirty="0"/>
              <a:t> </a:t>
            </a:r>
            <a:r>
              <a:rPr lang="en-US" sz="3000" b="1" dirty="0" err="1"/>
              <a:t>Giang</a:t>
            </a:r>
            <a:r>
              <a:rPr lang="en-US" sz="3000" b="1" dirty="0"/>
              <a:t>)</a:t>
            </a:r>
            <a:endParaRPr lang="en-GB" sz="3000" b="1" dirty="0"/>
          </a:p>
        </p:txBody>
      </p:sp>
      <p:sp>
        <p:nvSpPr>
          <p:cNvPr id="12" name="TextBox 11"/>
          <p:cNvSpPr txBox="1"/>
          <p:nvPr/>
        </p:nvSpPr>
        <p:spPr>
          <a:xfrm>
            <a:off x="4909078" y="5964296"/>
            <a:ext cx="4203270" cy="1046440"/>
          </a:xfrm>
          <a:prstGeom prst="rect">
            <a:avLst/>
          </a:prstGeom>
          <a:noFill/>
        </p:spPr>
        <p:txBody>
          <a:bodyPr wrap="square" rtlCol="0">
            <a:spAutoFit/>
          </a:bodyPr>
          <a:lstStyle/>
          <a:p>
            <a:pPr algn="ctr"/>
            <a:r>
              <a:rPr lang="en-GB" sz="3200" b="1" dirty="0"/>
              <a:t>Sa </a:t>
            </a:r>
            <a:r>
              <a:rPr lang="en-GB" sz="3200" b="1" dirty="0" err="1"/>
              <a:t>pô</a:t>
            </a:r>
            <a:r>
              <a:rPr lang="en-GB" sz="3200" b="1" dirty="0"/>
              <a:t> </a:t>
            </a:r>
            <a:r>
              <a:rPr lang="en-GB" sz="3200" b="1" dirty="0" err="1"/>
              <a:t>Mặc</a:t>
            </a:r>
            <a:r>
              <a:rPr lang="en-GB" sz="3200" b="1" dirty="0"/>
              <a:t> </a:t>
            </a:r>
            <a:r>
              <a:rPr lang="en-GB" sz="3200" b="1" dirty="0" err="1"/>
              <a:t>Bắc</a:t>
            </a:r>
            <a:r>
              <a:rPr lang="en-US" sz="3000" b="1" dirty="0"/>
              <a:t> (</a:t>
            </a:r>
            <a:r>
              <a:rPr lang="en-US" sz="3000" b="1" dirty="0" err="1"/>
              <a:t>Tiền</a:t>
            </a:r>
            <a:r>
              <a:rPr lang="en-US" sz="3000" b="1" dirty="0"/>
              <a:t> </a:t>
            </a:r>
            <a:r>
              <a:rPr lang="en-US" sz="3000" b="1" dirty="0" err="1"/>
              <a:t>Giang</a:t>
            </a:r>
            <a:r>
              <a:rPr lang="en-US" sz="3000" b="1" dirty="0"/>
              <a:t>)</a:t>
            </a:r>
            <a:endParaRPr lang="en-GB" sz="3000" b="1" dirty="0"/>
          </a:p>
        </p:txBody>
      </p:sp>
      <p:sp>
        <p:nvSpPr>
          <p:cNvPr id="13" name="TextBox 12"/>
          <p:cNvSpPr txBox="1"/>
          <p:nvPr/>
        </p:nvSpPr>
        <p:spPr>
          <a:xfrm>
            <a:off x="99647" y="6195128"/>
            <a:ext cx="4543864" cy="584775"/>
          </a:xfrm>
          <a:prstGeom prst="rect">
            <a:avLst/>
          </a:prstGeom>
          <a:noFill/>
        </p:spPr>
        <p:txBody>
          <a:bodyPr wrap="square" rtlCol="0">
            <a:spAutoFit/>
          </a:bodyPr>
          <a:lstStyle/>
          <a:p>
            <a:pPr algn="ctr"/>
            <a:r>
              <a:rPr lang="en-GB" sz="3200" b="1" dirty="0" err="1"/>
              <a:t>Sầu</a:t>
            </a:r>
            <a:r>
              <a:rPr lang="en-GB" sz="3200" b="1" dirty="0"/>
              <a:t> </a:t>
            </a:r>
            <a:r>
              <a:rPr lang="en-GB" sz="3200" b="1" dirty="0" err="1"/>
              <a:t>riêng</a:t>
            </a:r>
            <a:r>
              <a:rPr lang="en-GB" sz="3200" b="1" dirty="0"/>
              <a:t> Ri6 (</a:t>
            </a:r>
            <a:r>
              <a:rPr lang="en-GB" sz="3200" b="1" dirty="0" err="1"/>
              <a:t>Vĩnh</a:t>
            </a:r>
            <a:r>
              <a:rPr lang="en-GB" sz="3200" b="1" dirty="0"/>
              <a:t> Long)</a:t>
            </a:r>
            <a:endParaRPr lang="en-GB" sz="3000" b="1" dirty="0"/>
          </a:p>
        </p:txBody>
      </p:sp>
    </p:spTree>
    <p:extLst>
      <p:ext uri="{BB962C8B-B14F-4D97-AF65-F5344CB8AC3E}">
        <p14:creationId xmlns:p14="http://schemas.microsoft.com/office/powerpoint/2010/main" val="9239992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40625"/>
            <a:ext cx="9448799" cy="5257800"/>
          </a:xfrm>
          <a:prstGeom prst="rect">
            <a:avLst/>
          </a:prstGeom>
        </p:spPr>
      </p:pic>
      <p:sp>
        <p:nvSpPr>
          <p:cNvPr id="5" name="Text Box 2"/>
          <p:cNvSpPr txBox="1">
            <a:spLocks noChangeArrowheads="1"/>
          </p:cNvSpPr>
          <p:nvPr/>
        </p:nvSpPr>
        <p:spPr bwMode="auto">
          <a:xfrm>
            <a:off x="0" y="76200"/>
            <a:ext cx="9143999" cy="1446550"/>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99"/>
                </a:solidFill>
                <a:miter lim="800000"/>
                <a:headEnd/>
                <a:tailEnd/>
              </a14:hiddenLine>
            </a:ext>
          </a:extLst>
        </p:spPr>
        <p:txBody>
          <a:bodyPr wrap="square">
            <a:spAutoFit/>
          </a:bodyPr>
          <a:lstStyle/>
          <a:p>
            <a:pPr algn="ctr" eaLnBrk="1" hangingPunct="1">
              <a:spcBef>
                <a:spcPct val="50000"/>
              </a:spcBef>
            </a:pPr>
            <a:r>
              <a:rPr lang="en-US" altLang="en-US" sz="4400" b="1" dirty="0" err="1"/>
              <a:t>Xin</a:t>
            </a:r>
            <a:r>
              <a:rPr lang="en-US" altLang="en-US" sz="4400" b="1" dirty="0"/>
              <a:t> </a:t>
            </a:r>
            <a:r>
              <a:rPr lang="en-US" altLang="en-US" sz="4400" b="1" dirty="0" err="1"/>
              <a:t>chân</a:t>
            </a:r>
            <a:r>
              <a:rPr lang="en-US" altLang="en-US" sz="4400" b="1" dirty="0"/>
              <a:t> </a:t>
            </a:r>
            <a:r>
              <a:rPr lang="en-US" altLang="en-US" sz="4400" b="1" dirty="0" err="1"/>
              <a:t>thành</a:t>
            </a:r>
            <a:r>
              <a:rPr lang="en-US" altLang="en-US" sz="4400" b="1" dirty="0"/>
              <a:t> </a:t>
            </a:r>
            <a:r>
              <a:rPr lang="en-US" altLang="en-US" sz="4400" b="1" dirty="0" err="1"/>
              <a:t>cảm</a:t>
            </a:r>
            <a:r>
              <a:rPr lang="en-US" altLang="en-US" sz="4400" b="1" dirty="0"/>
              <a:t> </a:t>
            </a:r>
            <a:r>
              <a:rPr lang="en-US" altLang="en-US" sz="4400" b="1" err="1"/>
              <a:t>ơn</a:t>
            </a:r>
            <a:r>
              <a:rPr lang="en-US" altLang="en-US" sz="4400" b="1"/>
              <a:t> </a:t>
            </a:r>
            <a:r>
              <a:rPr lang="en-US" altLang="en-US" sz="4400" b="1" smtClean="0"/>
              <a:t> các thầy </a:t>
            </a:r>
            <a:r>
              <a:rPr lang="en-US" altLang="en-US" sz="4400" b="1" dirty="0" err="1"/>
              <a:t>cô</a:t>
            </a:r>
            <a:r>
              <a:rPr lang="en-US" altLang="en-US" sz="4400" b="1" dirty="0"/>
              <a:t> </a:t>
            </a:r>
            <a:r>
              <a:rPr lang="en-US" altLang="en-US" sz="4400" b="1" dirty="0" err="1"/>
              <a:t>giáo</a:t>
            </a:r>
            <a:r>
              <a:rPr lang="en-US" altLang="en-US" sz="4400" b="1" dirty="0"/>
              <a:t> </a:t>
            </a:r>
            <a:r>
              <a:rPr lang="en-US" altLang="en-US" sz="4400" b="1" dirty="0" err="1"/>
              <a:t>và</a:t>
            </a:r>
            <a:r>
              <a:rPr lang="en-US" altLang="en-US" sz="4400" b="1" dirty="0"/>
              <a:t> </a:t>
            </a:r>
            <a:r>
              <a:rPr lang="en-US" altLang="en-US" sz="4400" b="1" dirty="0" err="1"/>
              <a:t>các</a:t>
            </a:r>
            <a:r>
              <a:rPr lang="en-US" altLang="en-US" sz="4400" b="1" dirty="0"/>
              <a:t> </a:t>
            </a:r>
            <a:r>
              <a:rPr lang="en-US" altLang="en-US" sz="4400" b="1" dirty="0" err="1"/>
              <a:t>em</a:t>
            </a:r>
            <a:r>
              <a:rPr lang="en-US" altLang="en-US" sz="4400" b="1" dirty="0"/>
              <a:t> </a:t>
            </a:r>
            <a:r>
              <a:rPr lang="en-US" altLang="en-US" sz="4400" b="1" dirty="0" err="1"/>
              <a:t>học</a:t>
            </a:r>
            <a:r>
              <a:rPr lang="en-US" altLang="en-US" sz="4400" b="1" dirty="0"/>
              <a:t> </a:t>
            </a:r>
            <a:r>
              <a:rPr lang="en-US" altLang="en-US" sz="4400" b="1" dirty="0" err="1"/>
              <a:t>sinh</a:t>
            </a:r>
            <a:r>
              <a:rPr lang="en-US" altLang="en-US" sz="4400" b="1" dirty="0"/>
              <a:t>!</a:t>
            </a:r>
          </a:p>
        </p:txBody>
      </p:sp>
      <p:pic>
        <p:nvPicPr>
          <p:cNvPr id="6" name="Quagi x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77" y="6170814"/>
            <a:ext cx="609600" cy="609600"/>
          </a:xfrm>
          <a:prstGeom prst="rect">
            <a:avLst/>
          </a:prstGeom>
        </p:spPr>
      </p:pic>
    </p:spTree>
    <p:extLst>
      <p:ext uri="{BB962C8B-B14F-4D97-AF65-F5344CB8AC3E}">
        <p14:creationId xmlns:p14="http://schemas.microsoft.com/office/powerpoint/2010/main" val="2949977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ext Box 12"/>
          <p:cNvSpPr txBox="1">
            <a:spLocks noChangeArrowheads="1"/>
          </p:cNvSpPr>
          <p:nvPr/>
        </p:nvSpPr>
        <p:spPr bwMode="auto">
          <a:xfrm>
            <a:off x="56198" y="1511404"/>
            <a:ext cx="9144000" cy="1200150"/>
          </a:xfrm>
          <a:prstGeom prst="rect">
            <a:avLst/>
          </a:prstGeom>
          <a:solidFill>
            <a:srgbClr val="FFFF00"/>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u="sng" dirty="0">
                <a:solidFill>
                  <a:schemeClr val="tx2">
                    <a:lumMod val="75000"/>
                  </a:schemeClr>
                </a:solidFill>
                <a:latin typeface="Times New Roman" panose="02020603050405020304" pitchFamily="18" charset="0"/>
                <a:cs typeface="Times New Roman" panose="02020603050405020304" pitchFamily="18" charset="0"/>
              </a:rPr>
              <a:t>* </a:t>
            </a:r>
            <a:r>
              <a:rPr lang="vi-VN" altLang="en-US" sz="3600" b="1" u="sng" dirty="0">
                <a:solidFill>
                  <a:schemeClr val="tx2">
                    <a:lumMod val="75000"/>
                  </a:schemeClr>
                </a:solidFill>
                <a:latin typeface="Times New Roman" panose="02020603050405020304" pitchFamily="18" charset="0"/>
                <a:cs typeface="Times New Roman" panose="02020603050405020304" pitchFamily="18" charset="0"/>
              </a:rPr>
              <a:t>Hoạt động 1</a:t>
            </a:r>
            <a:r>
              <a:rPr lang="vi-VN"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Sự</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đa</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dạng</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về</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màu</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sắc</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hình</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dạng</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mùi</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vị</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kích</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thước</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của</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quả</a:t>
            </a:r>
            <a:r>
              <a:rPr lang="vi-VN" altLang="en-US" sz="3600" b="1" dirty="0">
                <a:solidFill>
                  <a:schemeClr val="tx2">
                    <a:lumMod val="75000"/>
                  </a:schemeClr>
                </a:solidFill>
                <a:latin typeface="Times New Roman" panose="02020603050405020304" pitchFamily="18" charset="0"/>
                <a:cs typeface="Times New Roman" panose="02020603050405020304" pitchFamily="18" charset="0"/>
              </a:rPr>
              <a:t>.</a:t>
            </a:r>
            <a:endParaRPr lang="en-US" altLang="en-US" sz="3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7181" name="Text Box 13"/>
          <p:cNvSpPr txBox="1">
            <a:spLocks noChangeArrowheads="1"/>
          </p:cNvSpPr>
          <p:nvPr/>
        </p:nvSpPr>
        <p:spPr bwMode="auto">
          <a:xfrm>
            <a:off x="179512" y="2711554"/>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hãy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thiệu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về</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màu</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sắc</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hình</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dạng</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kích</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thước</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mùi</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vị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loại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a:t>
            </a:r>
          </a:p>
        </p:txBody>
      </p:sp>
      <p:sp>
        <p:nvSpPr>
          <p:cNvPr id="7" name="Rectangle 2"/>
          <p:cNvSpPr txBox="1">
            <a:spLocks noChangeArrowheads="1"/>
          </p:cNvSpPr>
          <p:nvPr/>
        </p:nvSpPr>
        <p:spPr>
          <a:xfrm>
            <a:off x="513398" y="538292"/>
            <a:ext cx="8229600" cy="14780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smtClean="0">
                <a:latin typeface="Times New Roman" panose="02020603050405020304" pitchFamily="18" charset="0"/>
              </a:rPr>
              <a:t>Tự </a:t>
            </a:r>
            <a:r>
              <a:rPr lang="en-US" sz="3200" b="1" u="sng" dirty="0" err="1">
                <a:latin typeface="Times New Roman" panose="02020603050405020304" pitchFamily="18" charset="0"/>
              </a:rPr>
              <a:t>nhiên</a:t>
            </a:r>
            <a:r>
              <a:rPr lang="en-US" sz="3200" b="1" u="sng" dirty="0">
                <a:latin typeface="Times New Roman" panose="02020603050405020304" pitchFamily="18" charset="0"/>
              </a:rPr>
              <a:t> </a:t>
            </a:r>
            <a:r>
              <a:rPr lang="en-US" sz="3200" b="1" u="sng" dirty="0" err="1">
                <a:latin typeface="Times New Roman" panose="02020603050405020304" pitchFamily="18" charset="0"/>
              </a:rPr>
              <a:t>và</a:t>
            </a:r>
            <a:r>
              <a:rPr lang="en-US" sz="3200" b="1" u="sng" dirty="0">
                <a:latin typeface="Times New Roman" panose="02020603050405020304" pitchFamily="18" charset="0"/>
              </a:rPr>
              <a:t> </a:t>
            </a:r>
            <a:r>
              <a:rPr lang="en-US" sz="3200" b="1" u="sng" dirty="0" err="1">
                <a:latin typeface="Times New Roman" panose="02020603050405020304" pitchFamily="18" charset="0"/>
              </a:rPr>
              <a:t>Xã</a:t>
            </a:r>
            <a:r>
              <a:rPr lang="en-US" sz="3200" b="1" u="sng" dirty="0">
                <a:latin typeface="Times New Roman" panose="02020603050405020304" pitchFamily="18" charset="0"/>
              </a:rPr>
              <a:t> </a:t>
            </a:r>
            <a:r>
              <a:rPr lang="en-US" sz="3200" b="1" u="sng" dirty="0" err="1">
                <a:latin typeface="Times New Roman" panose="02020603050405020304" pitchFamily="18" charset="0"/>
              </a:rPr>
              <a:t>hội</a:t>
            </a:r>
            <a:endParaRPr lang="en-US" sz="3200" b="1" u="sng" dirty="0">
              <a:latin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48: </a:t>
            </a:r>
            <a:r>
              <a:rPr lang="en-US" sz="3200" b="1" dirty="0" err="1">
                <a:solidFill>
                  <a:srgbClr val="FF0000"/>
                </a:solidFill>
                <a:latin typeface="Times New Roman" panose="02020603050405020304" pitchFamily="18" charset="0"/>
                <a:cs typeface="Times New Roman" panose="02020603050405020304" pitchFamily="18" charset="0"/>
              </a:rPr>
              <a:t>Quả</a:t>
            </a:r>
            <a:endParaRPr lang="en-GB" sz="3200" b="1" dirty="0">
              <a:solidFill>
                <a:srgbClr val="FF0000"/>
              </a:solidFill>
              <a:latin typeface="Times New Roman" panose="02020603050405020304" pitchFamily="18" charset="0"/>
              <a:cs typeface="Times New Roman" panose="02020603050405020304" pitchFamily="18" charset="0"/>
            </a:endParaRPr>
          </a:p>
          <a:p>
            <a:endParaRPr lang="en-US" sz="3200" b="1" u="sng" dirty="0">
              <a:latin typeface="Times New Roman" panose="02020603050405020304" pitchFamily="18" charset="0"/>
            </a:endParaRPr>
          </a:p>
          <a:p>
            <a:endParaRPr lang="en-US" sz="3200" b="1" dirty="0">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73975977"/>
              </p:ext>
            </p:extLst>
          </p:nvPr>
        </p:nvGraphicFramePr>
        <p:xfrm>
          <a:off x="56198" y="5013176"/>
          <a:ext cx="8980302" cy="1554480"/>
        </p:xfrm>
        <a:graphic>
          <a:graphicData uri="http://schemas.openxmlformats.org/drawingml/2006/table">
            <a:tbl>
              <a:tblPr firstRow="1" bandRow="1">
                <a:tableStyleId>{5C22544A-7EE6-4342-B048-85BDC9FD1C3A}</a:tableStyleId>
              </a:tblPr>
              <a:tblGrid>
                <a:gridCol w="1496717">
                  <a:extLst>
                    <a:ext uri="{9D8B030D-6E8A-4147-A177-3AD203B41FA5}">
                      <a16:colId xmlns:a16="http://schemas.microsoft.com/office/drawing/2014/main" xmlns="" val="20000"/>
                    </a:ext>
                  </a:extLst>
                </a:gridCol>
                <a:gridCol w="1722943">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080122">
                  <a:extLst>
                    <a:ext uri="{9D8B030D-6E8A-4147-A177-3AD203B41FA5}">
                      <a16:colId xmlns:a16="http://schemas.microsoft.com/office/drawing/2014/main" xmlns="" val="20005"/>
                    </a:ext>
                  </a:extLst>
                </a:gridCol>
              </a:tblGrid>
              <a:tr h="720080">
                <a:tc>
                  <a:txBody>
                    <a:bodyPr/>
                    <a:lstStyle/>
                    <a:p>
                      <a:pPr algn="ctr"/>
                      <a:r>
                        <a:rPr lang="en-US" sz="3000" dirty="0" err="1">
                          <a:latin typeface="Times New Roman" panose="02020603050405020304" pitchFamily="18" charset="0"/>
                          <a:cs typeface="Times New Roman" panose="02020603050405020304" pitchFamily="18" charset="0"/>
                        </a:rPr>
                        <a:t>Tên</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quả</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Hình</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dạng</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Kích</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thước</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Màu</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sắc</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Mùi</a:t>
                      </a:r>
                      <a:r>
                        <a:rPr lang="en-US" sz="3000" baseline="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endParaRPr lang="en-GB" sz="300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13231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80"/>
                                        </p:tgtEl>
                                        <p:attrNameLst>
                                          <p:attrName>style.visibility</p:attrName>
                                        </p:attrNameLst>
                                      </p:cBhvr>
                                      <p:to>
                                        <p:strVal val="visible"/>
                                      </p:to>
                                    </p:set>
                                    <p:anim calcmode="discrete" valueType="clr">
                                      <p:cBhvr override="childStyle">
                                        <p:cTn id="7"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0"/>
                                        </p:tgtEl>
                                        <p:attrNameLst>
                                          <p:attrName>fillcolor</p:attrName>
                                        </p:attrNameLst>
                                      </p:cBhvr>
                                      <p:tavLst>
                                        <p:tav tm="0">
                                          <p:val>
                                            <p:clrVal>
                                              <a:schemeClr val="accent2"/>
                                            </p:clrVal>
                                          </p:val>
                                        </p:tav>
                                        <p:tav tm="50000">
                                          <p:val>
                                            <p:clrVal>
                                              <a:schemeClr val="hlink"/>
                                            </p:clrVal>
                                          </p:val>
                                        </p:tav>
                                      </p:tavLst>
                                    </p:anim>
                                    <p:set>
                                      <p:cBhvr>
                                        <p:cTn id="9" dur="80"/>
                                        <p:tgtEl>
                                          <p:spTgt spid="718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81"/>
                                        </p:tgtEl>
                                        <p:attrNameLst>
                                          <p:attrName>style.visibility</p:attrName>
                                        </p:attrNameLst>
                                      </p:cBhvr>
                                      <p:to>
                                        <p:strVal val="visible"/>
                                      </p:to>
                                    </p:set>
                                    <p:anim calcmode="discrete" valueType="clr">
                                      <p:cBhvr override="childStyle">
                                        <p:cTn id="14" dur="80"/>
                                        <p:tgtEl>
                                          <p:spTgt spid="71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81"/>
                                        </p:tgtEl>
                                        <p:attrNameLst>
                                          <p:attrName>fillcolor</p:attrName>
                                        </p:attrNameLst>
                                      </p:cBhvr>
                                      <p:tavLst>
                                        <p:tav tm="0">
                                          <p:val>
                                            <p:clrVal>
                                              <a:schemeClr val="accent2"/>
                                            </p:clrVal>
                                          </p:val>
                                        </p:tav>
                                        <p:tav tm="50000">
                                          <p:val>
                                            <p:clrVal>
                                              <a:schemeClr val="hlink"/>
                                            </p:clrVal>
                                          </p:val>
                                        </p:tav>
                                      </p:tavLst>
                                    </p:anim>
                                    <p:set>
                                      <p:cBhvr>
                                        <p:cTn id="16" dur="80"/>
                                        <p:tgtEl>
                                          <p:spTgt spid="718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56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14" descr="C:\Users\user\Downloads\Photos\20130930094053-anxoaigiamc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15875"/>
            <a:ext cx="3973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6" descr="C:\Users\user\Downloads\Photos\tải xuống (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3330575"/>
            <a:ext cx="36417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7" descr="C:\Users\user\Downloads\Photos\10-loai-sinh-to-giup-da-trang-hong-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133350"/>
            <a:ext cx="379412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9" descr="C:\Users\user\Downloads\Photos\nho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670300"/>
            <a:ext cx="3962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Oval 21"/>
          <p:cNvSpPr>
            <a:spLocks noChangeArrowheads="1"/>
          </p:cNvSpPr>
          <p:nvPr/>
        </p:nvSpPr>
        <p:spPr bwMode="auto">
          <a:xfrm>
            <a:off x="2698750" y="626903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Tròn </a:t>
            </a:r>
            <a:endParaRPr lang="en-US" altLang="en-US" sz="3600">
              <a:solidFill>
                <a:srgbClr val="0000FF"/>
              </a:solidFill>
              <a:cs typeface="Arial" panose="020B0604020202020204" pitchFamily="34" charset="0"/>
            </a:endParaRPr>
          </a:p>
        </p:txBody>
      </p:sp>
      <p:sp>
        <p:nvSpPr>
          <p:cNvPr id="8200" name="Oval 22"/>
          <p:cNvSpPr>
            <a:spLocks noChangeArrowheads="1"/>
          </p:cNvSpPr>
          <p:nvPr/>
        </p:nvSpPr>
        <p:spPr bwMode="auto">
          <a:xfrm>
            <a:off x="3043238" y="2871788"/>
            <a:ext cx="2151062" cy="758825"/>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dirty="0">
                <a:solidFill>
                  <a:srgbClr val="0000FF"/>
                </a:solidFill>
                <a:cs typeface="Arial" panose="020B0604020202020204" pitchFamily="34" charset="0"/>
              </a:rPr>
              <a:t>Bầu dục </a:t>
            </a:r>
            <a:endParaRPr lang="en-US" altLang="en-US" sz="3600" dirty="0">
              <a:solidFill>
                <a:srgbClr val="0000FF"/>
              </a:solidFill>
              <a:cs typeface="Arial" panose="020B0604020202020204" pitchFamily="34" charset="0"/>
            </a:endParaRPr>
          </a:p>
        </p:txBody>
      </p:sp>
    </p:spTree>
    <p:extLst>
      <p:ext uri="{BB962C8B-B14F-4D97-AF65-F5344CB8AC3E}">
        <p14:creationId xmlns:p14="http://schemas.microsoft.com/office/powerpoint/2010/main" val="246332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13" descr="C:\Users\user\Downloads\Photos\chua-benh-bang-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3867150"/>
            <a:ext cx="43608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C:\Users\user\Downloads\Photos\dau-t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8150"/>
            <a:ext cx="26797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8"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75" y="3389313"/>
            <a:ext cx="365442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0" descr="C:\Users\user\Downloads\Photos\images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401638"/>
            <a:ext cx="3311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23"/>
          <p:cNvSpPr>
            <a:spLocks noChangeArrowheads="1"/>
          </p:cNvSpPr>
          <p:nvPr/>
        </p:nvSpPr>
        <p:spPr bwMode="auto">
          <a:xfrm>
            <a:off x="3233738" y="2798763"/>
            <a:ext cx="2189162" cy="671512"/>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Trái tim </a:t>
            </a:r>
            <a:endParaRPr lang="en-US" altLang="en-US" sz="3600">
              <a:solidFill>
                <a:srgbClr val="0000FF"/>
              </a:solidFill>
              <a:cs typeface="Arial" panose="020B0604020202020204" pitchFamily="34" charset="0"/>
            </a:endParaRPr>
          </a:p>
        </p:txBody>
      </p:sp>
      <p:sp>
        <p:nvSpPr>
          <p:cNvPr id="9224" name="Oval 24"/>
          <p:cNvSpPr>
            <a:spLocks noChangeArrowheads="1"/>
          </p:cNvSpPr>
          <p:nvPr/>
        </p:nvSpPr>
        <p:spPr bwMode="auto">
          <a:xfrm>
            <a:off x="3640138" y="6015038"/>
            <a:ext cx="1863725"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Dài  </a:t>
            </a:r>
            <a:endParaRPr lang="en-US" altLang="en-US" sz="3600">
              <a:solidFill>
                <a:srgbClr val="0000FF"/>
              </a:solidFill>
              <a:cs typeface="Arial" panose="020B0604020202020204" pitchFamily="34" charset="0"/>
            </a:endParaRPr>
          </a:p>
        </p:txBody>
      </p:sp>
    </p:spTree>
    <p:extLst>
      <p:ext uri="{BB962C8B-B14F-4D97-AF65-F5344CB8AC3E}">
        <p14:creationId xmlns:p14="http://schemas.microsoft.com/office/powerpoint/2010/main" val="42212006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3">
            <a:hlinkClick r:id="rId3" action="ppaction://hlinksldjump"/>
          </p:cNvPr>
          <p:cNvSpPr>
            <a:spLocks noChangeArrowheads="1"/>
          </p:cNvSpPr>
          <p:nvPr/>
        </p:nvSpPr>
        <p:spPr bwMode="auto">
          <a:xfrm>
            <a:off x="2209800" y="811213"/>
            <a:ext cx="6324600" cy="3303587"/>
          </a:xfrm>
          <a:prstGeom prst="cloudCallout">
            <a:avLst>
              <a:gd name="adj1" fmla="val -63271"/>
              <a:gd name="adj2" fmla="val 2312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dirty="0">
                <a:solidFill>
                  <a:schemeClr val="tx1"/>
                </a:solidFill>
                <a:latin typeface="+mj-lt"/>
                <a:cs typeface="Arial" charset="0"/>
              </a:rPr>
              <a:t>Quả có nhiều hình dạng khác nhau</a:t>
            </a:r>
            <a:endParaRPr lang="en-US" sz="3600" dirty="0">
              <a:solidFill>
                <a:schemeClr val="tx1"/>
              </a:solidFill>
              <a:latin typeface="+mj-lt"/>
              <a:cs typeface="Arial" charset="0"/>
            </a:endParaRPr>
          </a:p>
        </p:txBody>
      </p:sp>
    </p:spTree>
    <p:extLst>
      <p:ext uri="{BB962C8B-B14F-4D97-AF65-F5344CB8AC3E}">
        <p14:creationId xmlns:p14="http://schemas.microsoft.com/office/powerpoint/2010/main" val="8895991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2" descr="C:\Users\user\Downloads\Photos\images (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0"/>
            <a:ext cx="310356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C:\Users\user\Downloads\Photos\saurieng-300x2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654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user\Downloads\Photos\thanhlo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9463"/>
            <a:ext cx="2965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user\Downloads\Photos\tải xuống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963" y="3311525"/>
            <a:ext cx="3030537"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tải xuống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3325" y="3382963"/>
            <a:ext cx="302895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user\Downloads\Photos\vnm_2013_272364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525" y="0"/>
            <a:ext cx="3038475"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Oval 8"/>
          <p:cNvSpPr>
            <a:spLocks noChangeArrowheads="1"/>
          </p:cNvSpPr>
          <p:nvPr/>
        </p:nvSpPr>
        <p:spPr bwMode="auto">
          <a:xfrm>
            <a:off x="2016125" y="16398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To </a:t>
            </a:r>
            <a:endParaRPr lang="en-US" altLang="en-US" sz="3600">
              <a:solidFill>
                <a:srgbClr val="0000FF"/>
              </a:solidFill>
              <a:cs typeface="Arial" panose="020B0604020202020204" pitchFamily="34" charset="0"/>
            </a:endParaRPr>
          </a:p>
        </p:txBody>
      </p:sp>
      <p:sp>
        <p:nvSpPr>
          <p:cNvPr id="10250" name="Oval 9"/>
          <p:cNvSpPr>
            <a:spLocks noChangeArrowheads="1"/>
          </p:cNvSpPr>
          <p:nvPr/>
        </p:nvSpPr>
        <p:spPr bwMode="auto">
          <a:xfrm>
            <a:off x="2139950" y="4457700"/>
            <a:ext cx="224948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Trung bình </a:t>
            </a:r>
            <a:endParaRPr lang="en-US" altLang="en-US" sz="3600">
              <a:solidFill>
                <a:srgbClr val="0000FF"/>
              </a:solidFill>
              <a:cs typeface="Arial" panose="020B0604020202020204" pitchFamily="34" charset="0"/>
            </a:endParaRPr>
          </a:p>
        </p:txBody>
      </p:sp>
      <p:sp>
        <p:nvSpPr>
          <p:cNvPr id="10251" name="Oval 10"/>
          <p:cNvSpPr>
            <a:spLocks noChangeArrowheads="1"/>
          </p:cNvSpPr>
          <p:nvPr/>
        </p:nvSpPr>
        <p:spPr bwMode="auto">
          <a:xfrm>
            <a:off x="7172325" y="3429000"/>
            <a:ext cx="186213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Nhỏ</a:t>
            </a:r>
            <a:endParaRPr lang="en-US" altLang="en-US" sz="3600">
              <a:solidFill>
                <a:srgbClr val="0000FF"/>
              </a:solidFill>
              <a:cs typeface="Arial" panose="020B0604020202020204" pitchFamily="34" charset="0"/>
            </a:endParaRPr>
          </a:p>
        </p:txBody>
      </p:sp>
      <p:sp>
        <p:nvSpPr>
          <p:cNvPr id="12" name="AutoShape 3">
            <a:hlinkClick r:id="rId9" action="ppaction://hlinksldjump"/>
          </p:cNvPr>
          <p:cNvSpPr>
            <a:spLocks noChangeArrowheads="1"/>
          </p:cNvSpPr>
          <p:nvPr/>
        </p:nvSpPr>
        <p:spPr bwMode="auto">
          <a:xfrm>
            <a:off x="2308225" y="2314575"/>
            <a:ext cx="4527550" cy="2228850"/>
          </a:xfrm>
          <a:prstGeom prst="cloudCallout">
            <a:avLst>
              <a:gd name="adj1" fmla="val -51464"/>
              <a:gd name="adj2" fmla="val 4143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b="0" dirty="0">
                <a:solidFill>
                  <a:srgbClr val="0000FF"/>
                </a:solidFill>
                <a:cs typeface="Arial" charset="0"/>
              </a:rPr>
              <a:t>Quả có nhiều kích thước khác nhau</a:t>
            </a:r>
            <a:endParaRPr lang="en-US" sz="3600" b="0" dirty="0">
              <a:solidFill>
                <a:srgbClr val="0000FF"/>
              </a:solidFill>
              <a:latin typeface="Calibri"/>
              <a:cs typeface="Arial" charset="0"/>
            </a:endParaRPr>
          </a:p>
        </p:txBody>
      </p:sp>
    </p:spTree>
    <p:extLst>
      <p:ext uri="{BB962C8B-B14F-4D97-AF65-F5344CB8AC3E}">
        <p14:creationId xmlns:p14="http://schemas.microsoft.com/office/powerpoint/2010/main" val="1968287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1.8|3.2|1.3|1.5"/>
</p:tagLst>
</file>

<file path=ppt/tags/tag2.xml><?xml version="1.0" encoding="utf-8"?>
<p:tagLst xmlns:a="http://schemas.openxmlformats.org/drawingml/2006/main" xmlns:r="http://schemas.openxmlformats.org/officeDocument/2006/relationships" xmlns:p="http://schemas.openxmlformats.org/presentationml/2006/main">
  <p:tag name="TIMING" val="|0.8|1.1|1.5|1.2|1.9|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QUA 3.5</Template>
  <TotalTime>1365</TotalTime>
  <Words>1396</Words>
  <Application>Microsoft Office PowerPoint</Application>
  <PresentationFormat>On-screen Show (4:3)</PresentationFormat>
  <Paragraphs>222</Paragraphs>
  <Slides>49</Slides>
  <Notes>22</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Quả dùng làm thuốc.</vt:lpstr>
      <vt:lpstr>Quả dùng để ép dầu.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loại quả độc</vt:lpstr>
      <vt:lpstr>Những loại quả độc</vt:lpstr>
      <vt:lpstr>PowerPoint Presentation</vt:lpstr>
      <vt:lpstr>PowerPoint Presentation</vt:lpstr>
      <vt:lpstr>Kết luận: </vt:lpstr>
      <vt:lpstr>PowerPoint Presentation</vt:lpstr>
      <vt:lpstr>Những thương hiệu quả Việt Nam nổi tiếng</vt:lpstr>
      <vt:lpstr>Những thương hiệu quả Việt Nam nổi tiếng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HOME</dc:creator>
  <cp:lastModifiedBy>Admin</cp:lastModifiedBy>
  <cp:revision>101</cp:revision>
  <dcterms:created xsi:type="dcterms:W3CDTF">2017-03-04T10:03:24Z</dcterms:created>
  <dcterms:modified xsi:type="dcterms:W3CDTF">2022-01-05T14:08:54Z</dcterms:modified>
</cp:coreProperties>
</file>