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  <p:sldMasterId id="2147483738" r:id="rId6"/>
    <p:sldMasterId id="2147483750" r:id="rId7"/>
  </p:sldMasterIdLst>
  <p:notesMasterIdLst>
    <p:notesMasterId r:id="rId26"/>
  </p:notesMasterIdLst>
  <p:sldIdLst>
    <p:sldId id="283" r:id="rId8"/>
    <p:sldId id="274" r:id="rId9"/>
    <p:sldId id="256" r:id="rId10"/>
    <p:sldId id="279" r:id="rId11"/>
    <p:sldId id="280" r:id="rId12"/>
    <p:sldId id="281" r:id="rId13"/>
    <p:sldId id="262" r:id="rId14"/>
    <p:sldId id="266" r:id="rId15"/>
    <p:sldId id="282" r:id="rId16"/>
    <p:sldId id="268" r:id="rId17"/>
    <p:sldId id="269" r:id="rId18"/>
    <p:sldId id="275" r:id="rId19"/>
    <p:sldId id="276" r:id="rId20"/>
    <p:sldId id="270" r:id="rId21"/>
    <p:sldId id="272" r:id="rId22"/>
    <p:sldId id="271" r:id="rId23"/>
    <p:sldId id="278" r:id="rId24"/>
    <p:sldId id="277" r:id="rId25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7FE"/>
    <a:srgbClr val="D8F1FE"/>
    <a:srgbClr val="BBE8FF"/>
    <a:srgbClr val="CCECFF"/>
    <a:srgbClr val="DBEEF4"/>
    <a:srgbClr val="FFFF99"/>
    <a:srgbClr val="FFFFCC"/>
    <a:srgbClr val="66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>
      <p:cViewPr>
        <p:scale>
          <a:sx n="100" d="100"/>
          <a:sy n="100" d="100"/>
        </p:scale>
        <p:origin x="-1152" y="360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20429-7E44-4131-A118-C99CC76F6EC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800E7-1505-4446-A162-06CC2D8DF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3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2" y="1597822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DA0-C9CF-4281-A01A-83DCC92C20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E7F1-7351-4E04-B065-7EAF63EAD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1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DA0-C9CF-4281-A01A-83DCC92C20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E7F1-7351-4E04-B065-7EAF63EAD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2"/>
            <a:ext cx="1543051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2"/>
            <a:ext cx="4514851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DA0-C9CF-4281-A01A-83DCC92C20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E7F1-7351-4E04-B065-7EAF63EAD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0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1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83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88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6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06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05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47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58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90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7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DA0-C9CF-4281-A01A-83DCC92C20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E7F1-7351-4E04-B065-7EAF63EAD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6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5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76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59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14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2" y="1597822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14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35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35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900115"/>
            <a:ext cx="3028951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5"/>
            <a:ext cx="3028951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06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33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40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DA0-C9CF-4281-A01A-83DCC92C20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E7F1-7351-4E04-B065-7EAF63EAD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50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204791"/>
            <a:ext cx="3833812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18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50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69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2"/>
            <a:ext cx="1543051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2"/>
            <a:ext cx="4514851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4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D3AE4-515D-4284-BF89-BBBFAB18D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06/01/2022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C7E8825-C859-40C4-87E7-1BBB6426C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31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D3AE4-515D-4284-BF89-BBBFAB18D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06/01/2022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C7E8825-C859-40C4-87E7-1BBB6426C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60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D3AE4-515D-4284-BF89-BBBFAB18D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06/01/2022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C7E8825-C859-40C4-87E7-1BBB6426C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7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D3AE4-515D-4284-BF89-BBBFAB18D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06/01/2022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C7E8825-C859-40C4-87E7-1BBB6426C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74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D3AE4-515D-4284-BF89-BBBFAB18D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06/01/2022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C7E8825-C859-40C4-87E7-1BBB6426C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42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D3AE4-515D-4284-BF89-BBBFAB18D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06/01/2022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C7E8825-C859-40C4-87E7-1BBB6426C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900115"/>
            <a:ext cx="302895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5"/>
            <a:ext cx="302895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DA0-C9CF-4281-A01A-83DCC92C20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E7F1-7351-4E04-B065-7EAF63EAD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729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D3AE4-515D-4284-BF89-BBBFAB18D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06/01/2022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C7E8825-C859-40C4-87E7-1BBB6426C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8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D3AE4-515D-4284-BF89-BBBFAB18D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06/01/2022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C7E8825-C859-40C4-87E7-1BBB6426C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055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D3AE4-515D-4284-BF89-BBBFAB18D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06/01/2022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C7E8825-C859-40C4-87E7-1BBB6426C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89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D3AE4-515D-4284-BF89-BBBFAB18D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06/01/2022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C7E8825-C859-40C4-87E7-1BBB6426C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1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8D3AE4-515D-4284-BF89-BBBFAB18D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06/01/2022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C7E8825-C859-40C4-87E7-1BBB6426C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00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944" y="975589"/>
            <a:ext cx="4888112" cy="1881910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944" y="2914651"/>
            <a:ext cx="488811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76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3998" y="1775320"/>
            <a:ext cx="5829652" cy="2568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59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8" y="621423"/>
            <a:ext cx="5822861" cy="2052614"/>
          </a:xfrm>
        </p:spPr>
        <p:txBody>
          <a:bodyPr anchor="b">
            <a:normAutofit/>
          </a:bodyPr>
          <a:lstStyle>
            <a:lvl1pPr>
              <a:defRPr sz="2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998" y="2743093"/>
            <a:ext cx="5822861" cy="1026137"/>
          </a:xfrm>
        </p:spPr>
        <p:txBody>
          <a:bodyPr>
            <a:normAutofit/>
          </a:bodyPr>
          <a:lstStyle>
            <a:lvl1pPr marL="0" indent="0" algn="ctr">
              <a:buNone/>
              <a:defRPr sz="1125">
                <a:solidFill>
                  <a:schemeClr val="bg1">
                    <a:lumMod val="50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31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3999" y="463888"/>
            <a:ext cx="5830004" cy="1197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3998" y="1775320"/>
            <a:ext cx="2872140" cy="2568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3471862" y="1775320"/>
            <a:ext cx="2871788" cy="2568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25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3999" y="463888"/>
            <a:ext cx="5830004" cy="1197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810" y="1778263"/>
            <a:ext cx="2741329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463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3998" y="2288260"/>
            <a:ext cx="2872140" cy="20551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7988" y="1778263"/>
            <a:ext cx="2746015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463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3471863" y="2288260"/>
            <a:ext cx="2871788" cy="20551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3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DA0-C9CF-4281-A01A-83DCC92C20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E7F1-7351-4E04-B065-7EAF63EAD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4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19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594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8" y="457200"/>
            <a:ext cx="2213825" cy="1517439"/>
          </a:xfrm>
        </p:spPr>
        <p:txBody>
          <a:bodyPr anchor="b"/>
          <a:lstStyle>
            <a:lvl1pPr algn="ctr"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2856410" y="457201"/>
            <a:ext cx="3487592" cy="38861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8" y="1974639"/>
            <a:ext cx="2213825" cy="2368761"/>
          </a:xfrm>
        </p:spPr>
        <p:txBody>
          <a:bodyPr/>
          <a:lstStyle>
            <a:lvl1pPr marL="0" indent="0" algn="ctr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70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8" y="457200"/>
            <a:ext cx="3338420" cy="1517441"/>
          </a:xfrm>
        </p:spPr>
        <p:txBody>
          <a:bodyPr anchor="b"/>
          <a:lstStyle>
            <a:lvl1pPr algn="ctr"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76452" y="457201"/>
            <a:ext cx="183113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1974639"/>
            <a:ext cx="3338409" cy="2368760"/>
          </a:xfrm>
        </p:spPr>
        <p:txBody>
          <a:bodyPr/>
          <a:lstStyle>
            <a:lvl1pPr marL="0" indent="0" algn="ctr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14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9" y="3217030"/>
            <a:ext cx="5829993" cy="608708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6419" y="523696"/>
            <a:ext cx="5525174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8" y="3831546"/>
            <a:ext cx="5830004" cy="511854"/>
          </a:xfrm>
        </p:spPr>
        <p:txBody>
          <a:bodyPr/>
          <a:lstStyle>
            <a:lvl1pPr marL="0" indent="0" algn="ctr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83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8" y="457200"/>
            <a:ext cx="5830004" cy="2570434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3153616"/>
            <a:ext cx="5830004" cy="1189785"/>
          </a:xfrm>
        </p:spPr>
        <p:txBody>
          <a:bodyPr anchor="ctr"/>
          <a:lstStyle>
            <a:lvl1pPr marL="0" indent="0" algn="ctr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114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457200"/>
            <a:ext cx="5232798" cy="2244678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2707524"/>
            <a:ext cx="4923168" cy="446091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8" y="3279597"/>
            <a:ext cx="5830004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337" y="565625"/>
            <a:ext cx="342900" cy="43858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257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8626" y="2245184"/>
            <a:ext cx="342900" cy="43858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257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29637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9" y="1604041"/>
            <a:ext cx="5830004" cy="1883876"/>
          </a:xfrm>
        </p:spPr>
        <p:txBody>
          <a:bodyPr anchor="b"/>
          <a:lstStyle>
            <a:lvl1pPr algn="ctr"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3496751"/>
            <a:ext cx="5830004" cy="855483"/>
          </a:xfrm>
        </p:spPr>
        <p:txBody>
          <a:bodyPr anchor="t"/>
          <a:lstStyle>
            <a:lvl1pPr marL="0" indent="0" algn="ctr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774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3998" y="457200"/>
            <a:ext cx="5830004" cy="1203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3998" y="1775320"/>
            <a:ext cx="1855674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3998" y="2207517"/>
            <a:ext cx="1855674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4469" y="1775320"/>
            <a:ext cx="185148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98259" y="2207517"/>
            <a:ext cx="1858135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4980" y="1775320"/>
            <a:ext cx="185902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4980" y="2207517"/>
            <a:ext cx="185902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863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3998" y="458079"/>
            <a:ext cx="5830004" cy="12029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3998" y="3153615"/>
            <a:ext cx="1854230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238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3998" y="1775320"/>
            <a:ext cx="1854230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3998" y="3585811"/>
            <a:ext cx="1854230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052" y="3153615"/>
            <a:ext cx="1857278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238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98258" y="1775320"/>
            <a:ext cx="185813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98258" y="3585811"/>
            <a:ext cx="1858136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4980" y="3153615"/>
            <a:ext cx="1856633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238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84980" y="1775320"/>
            <a:ext cx="1859022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84910" y="3585809"/>
            <a:ext cx="1859092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4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DA0-C9CF-4281-A01A-83DCC92C20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E7F1-7351-4E04-B065-7EAF63EAD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90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3999" y="1775320"/>
            <a:ext cx="5830004" cy="2568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402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57201"/>
            <a:ext cx="1436246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3999" y="457201"/>
            <a:ext cx="4308032" cy="38861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571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2" y="1597823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590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677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25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2" y="900115"/>
            <a:ext cx="3028951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1" y="900115"/>
            <a:ext cx="3028951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90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3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3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118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260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04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204792"/>
            <a:ext cx="3833812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6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DA0-C9CF-4281-A01A-83DCC92C20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E7F1-7351-4E04-B065-7EAF63EAD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454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7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566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712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154783"/>
            <a:ext cx="1543051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154783"/>
            <a:ext cx="4514851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761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F961F2-C0B9-4D3A-BA9A-633972920AF3}" type="slidenum">
              <a:rPr lang="en-US" smtClean="0"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24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CD7A3E-017D-49D0-A2A1-3D2AE6AA9C3D}" type="slidenum">
              <a:rPr lang="en-US" smtClean="0"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613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A31998-F59C-46E6-8604-BD39CA7437B1}" type="slidenum">
              <a:rPr lang="en-US" smtClean="0"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104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F68B0E-706A-4E48-925F-51B798F67002}" type="slidenum">
              <a:rPr lang="en-US" smtClean="0"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1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9F0272-9BFA-412A-A4F4-58A20C63815B}" type="slidenum">
              <a:rPr lang="en-US" smtClean="0"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639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D87F59-B4E1-4506-A52F-351C755A9435}" type="slidenum">
              <a:rPr lang="en-US" smtClean="0"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288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4D658C-7764-4678-ADB8-4DBF8EA3AA7A}" type="slidenum">
              <a:rPr lang="en-US" smtClean="0"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2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204791"/>
            <a:ext cx="3833812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076328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DA0-C9CF-4281-A01A-83DCC92C20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E7F1-7351-4E04-B065-7EAF63EAD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322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09C292-BD44-4D32-9285-A221C8F4DD3D}" type="slidenum">
              <a:rPr lang="en-US" smtClean="0"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445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6ABDDA-0DD2-4719-9A54-0870324306AC}" type="slidenum">
              <a:rPr lang="en-US" smtClean="0"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916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2E9BC5-C248-4BB6-A416-899FCE2AED3B}" type="slidenum">
              <a:rPr lang="en-US" smtClean="0"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288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E0FFAE-083C-451B-8FBE-20D0E0BFB626}" type="slidenum">
              <a:rPr lang="en-US" smtClean="0"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0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DA0-C9CF-4281-A01A-83DCC92C20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E7F1-7351-4E04-B065-7EAF63EAD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4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2BDA0-C9CF-4281-A01A-83DCC92C20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2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FE7F1-7351-4E04-B065-7EAF63EAD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1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20ECAB5-BD21-44CA-926D-C63B2CEDA2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55C49BE-3780-40C8-BD8E-4F8C81A76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2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2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7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D8D3AE4-515D-4284-BF89-BBBFAB18D2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06/01/2022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7E8825-C859-40C4-87E7-1BBB6426C3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7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999" y="463888"/>
            <a:ext cx="5830004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999" y="1775320"/>
            <a:ext cx="5830004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9290" y="4412457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pPr defTabSz="257175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57175"/>
              <a:t>1/6/2022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998" y="4412457"/>
            <a:ext cx="37534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3">
                <a:solidFill>
                  <a:schemeClr val="tx1"/>
                </a:solidFill>
              </a:defRPr>
            </a:lvl1pPr>
          </a:lstStyle>
          <a:p>
            <a:pPr defTabSz="2571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131" y="4412457"/>
            <a:ext cx="4298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pPr defTabSz="257175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9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sz="2025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120000"/>
        </a:lnSpc>
        <a:spcBef>
          <a:spcPts val="563"/>
        </a:spcBef>
        <a:buClr>
          <a:schemeClr val="tx1"/>
        </a:buClr>
        <a:buFont typeface="Arial" panose="020B0604020202020204" pitchFamily="34" charset="0"/>
        <a:buChar char="•"/>
        <a:defRPr sz="112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120000"/>
        </a:lnSpc>
        <a:spcBef>
          <a:spcPts val="281"/>
        </a:spcBef>
        <a:buClr>
          <a:schemeClr val="tx1"/>
        </a:buClr>
        <a:buFont typeface="Arial" panose="020B0604020202020204" pitchFamily="34" charset="0"/>
        <a:buChar char="•"/>
        <a:defRPr sz="101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120000"/>
        </a:lnSpc>
        <a:spcBef>
          <a:spcPts val="281"/>
        </a:spcBef>
        <a:buClr>
          <a:schemeClr val="tx1"/>
        </a:buClr>
        <a:buFont typeface="Arial" panose="020B0604020202020204" pitchFamily="34" charset="0"/>
        <a:buChar char="•"/>
        <a:defRPr sz="9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120000"/>
        </a:lnSpc>
        <a:spcBef>
          <a:spcPts val="281"/>
        </a:spcBef>
        <a:buClr>
          <a:schemeClr val="tx1"/>
        </a:buClr>
        <a:buFont typeface="Arial" panose="020B0604020202020204" pitchFamily="34" charset="0"/>
        <a:buChar char="•"/>
        <a:defRPr sz="78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120000"/>
        </a:lnSpc>
        <a:spcBef>
          <a:spcPts val="281"/>
        </a:spcBef>
        <a:buClr>
          <a:schemeClr val="tx1"/>
        </a:buClr>
        <a:buFont typeface="Arial" panose="020B0604020202020204" pitchFamily="34" charset="0"/>
        <a:buChar char="•"/>
        <a:defRPr sz="78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120000"/>
        </a:lnSpc>
        <a:spcBef>
          <a:spcPts val="281"/>
        </a:spcBef>
        <a:buClr>
          <a:schemeClr val="tx1"/>
        </a:buClr>
        <a:buFont typeface="Arial" panose="020B0604020202020204" pitchFamily="34" charset="0"/>
        <a:buChar char="•"/>
        <a:defRPr sz="78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120000"/>
        </a:lnSpc>
        <a:spcBef>
          <a:spcPts val="281"/>
        </a:spcBef>
        <a:buClr>
          <a:schemeClr val="tx1"/>
        </a:buClr>
        <a:buFont typeface="Arial" panose="020B0604020202020204" pitchFamily="34" charset="0"/>
        <a:buChar char="•"/>
        <a:defRPr sz="78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120000"/>
        </a:lnSpc>
        <a:spcBef>
          <a:spcPts val="281"/>
        </a:spcBef>
        <a:buClr>
          <a:schemeClr val="tx1"/>
        </a:buClr>
        <a:buFont typeface="Arial" panose="020B0604020202020204" pitchFamily="34" charset="0"/>
        <a:buChar char="•"/>
        <a:defRPr sz="78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120000"/>
        </a:lnSpc>
        <a:spcBef>
          <a:spcPts val="281"/>
        </a:spcBef>
        <a:buClr>
          <a:schemeClr val="tx1"/>
        </a:buClr>
        <a:buFont typeface="Arial" panose="020B0604020202020204" pitchFamily="34" charset="0"/>
        <a:buChar char="•"/>
        <a:defRPr sz="78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442BDA0-C9CF-4281-A01A-83DCC92C2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2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193FE7F1-7351-4E04-B065-7EAF63EAD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9" indent="-257169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8" indent="-214307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1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94DC3C-7AE8-404A-8C25-929D5C199B69}" type="slidenum">
              <a:rPr lang="en-US" smtClean="0"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5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6858000" cy="85725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TIỂU HỌC QUỐC TUẤN</a:t>
            </a:r>
            <a:br>
              <a:rPr lang="en-US" sz="3600" b="1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1"/>
            <a:ext cx="6858000" cy="3394472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BÀI GIẢNG ĐIỆN TỬ  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6</a:t>
            </a:r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altLang="en-US" sz="28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3E</a:t>
            </a:r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7643" y="4019550"/>
            <a:ext cx="395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</a:p>
        </p:txBody>
      </p:sp>
    </p:spTree>
    <p:extLst>
      <p:ext uri="{BB962C8B-B14F-4D97-AF65-F5344CB8AC3E}">
        <p14:creationId xmlns:p14="http://schemas.microsoft.com/office/powerpoint/2010/main" val="24095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6858000" cy="857250"/>
          </a:xfrm>
        </p:spPr>
        <p:txBody>
          <a:bodyPr>
            <a:noAutofit/>
          </a:bodyPr>
          <a:lstStyle/>
          <a:p>
            <a:pPr algn="just"/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6l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1"/>
            <a:ext cx="6172200" cy="1676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2900" y="2800350"/>
            <a:ext cx="6172200" cy="1676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thùng có số lít dầu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 × 5 = 30 (</a:t>
            </a:r>
            <a:r>
              <a:rPr lang="en-US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0" indent="0" algn="ctr">
              <a:buFont typeface="Arial" pitchFamily="34" charset="0"/>
              <a:buNone/>
            </a:pP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  <a:r>
              <a:rPr lang="en-US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6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1256"/>
            <a:ext cx="6362700" cy="857250"/>
          </a:xfrm>
        </p:spPr>
        <p:txBody>
          <a:bodyPr>
            <a:noAutofit/>
          </a:bodyPr>
          <a:lstStyle/>
          <a:p>
            <a:pPr algn="just"/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454130"/>
              </p:ext>
            </p:extLst>
          </p:nvPr>
        </p:nvGraphicFramePr>
        <p:xfrm>
          <a:off x="247650" y="1581150"/>
          <a:ext cx="617220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220">
                  <a:extLst>
                    <a:ext uri="{9D8B030D-6E8A-4147-A177-3AD203B41FA5}">
                      <a16:colId xmlns="" xmlns:a16="http://schemas.microsoft.com/office/drawing/2014/main" val="1345687510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2137194966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3552531467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222551232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957608107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9224378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2540410223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844413112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1710232387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314157827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5353534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09800" y="1695450"/>
            <a:ext cx="457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96219" y="1695450"/>
            <a:ext cx="457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10025" y="1714500"/>
            <a:ext cx="457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7282" y="1729189"/>
            <a:ext cx="457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57800" y="1714500"/>
            <a:ext cx="457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247650" y="2647950"/>
            <a:ext cx="6172200" cy="1981200"/>
          </a:xfrm>
          <a:prstGeom prst="cloud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 ĐỒNG ĐỘI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i: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95350"/>
            <a:ext cx="6858000" cy="37269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 bảng điền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6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1256"/>
            <a:ext cx="6362700" cy="857250"/>
          </a:xfrm>
        </p:spPr>
        <p:txBody>
          <a:bodyPr>
            <a:noAutofit/>
          </a:bodyPr>
          <a:lstStyle/>
          <a:p>
            <a:pPr algn="just"/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454130"/>
              </p:ext>
            </p:extLst>
          </p:nvPr>
        </p:nvGraphicFramePr>
        <p:xfrm>
          <a:off x="247650" y="1581150"/>
          <a:ext cx="617220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220">
                  <a:extLst>
                    <a:ext uri="{9D8B030D-6E8A-4147-A177-3AD203B41FA5}">
                      <a16:colId xmlns="" xmlns:a16="http://schemas.microsoft.com/office/drawing/2014/main" val="1345687510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2137194966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3552531467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222551232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957608107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9224378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2540410223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844413112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1710232387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314157827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53535340"/>
                  </a:ext>
                </a:extLst>
              </a:tr>
            </a:tbl>
          </a:graphicData>
        </a:graphic>
      </p:graphicFrame>
      <p:sp>
        <p:nvSpPr>
          <p:cNvPr id="11" name="Cloud Callout 10"/>
          <p:cNvSpPr/>
          <p:nvPr/>
        </p:nvSpPr>
        <p:spPr>
          <a:xfrm>
            <a:off x="247650" y="2647950"/>
            <a:ext cx="6172200" cy="1981200"/>
          </a:xfrm>
          <a:prstGeom prst="cloud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 ĐỒNG ĐỘI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90750"/>
            <a:ext cx="6172200" cy="85725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9550"/>
            <a:ext cx="2667000" cy="48593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9000" y="81915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45984" y="420545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45984" y="1701094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5984" y="4347104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51952" y="3883911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51952" y="2141863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429000" y="1238485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451952" y="2550176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453329" y="3007376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445984" y="3443726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397"/>
            <a:ext cx="6477000" cy="8572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TRÒ CHƠI: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90600" y="1352550"/>
            <a:ext cx="5105400" cy="20574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ea typeface="+mj-ea"/>
                <a:cs typeface="+mj-cs"/>
              </a:rPr>
              <a:t>“AI NHANH AI ĐÚNG”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500" y="742950"/>
            <a:ext cx="3924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× 1 =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× 3 =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× 5 =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×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  <a:p>
            <a:r>
              <a:rPr lang="vi-VN" sz="3600" b="1" dirty="0" smtClean="0">
                <a:latin typeface="+mj-lt"/>
              </a:rPr>
              <a:t>6 x 9 =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54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5267" y="895350"/>
            <a:ext cx="533400" cy="457200"/>
          </a:xfrm>
          <a:prstGeom prst="rect">
            <a:avLst/>
          </a:prstGeom>
          <a:solidFill>
            <a:srgbClr val="B7E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9105" y="1459849"/>
            <a:ext cx="533400" cy="457200"/>
          </a:xfrm>
          <a:prstGeom prst="rect">
            <a:avLst/>
          </a:prstGeom>
          <a:solidFill>
            <a:srgbClr val="B7E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79105" y="2003693"/>
            <a:ext cx="533400" cy="457200"/>
          </a:xfrm>
          <a:prstGeom prst="rect">
            <a:avLst/>
          </a:prstGeom>
          <a:solidFill>
            <a:srgbClr val="B7E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13741" y="2497261"/>
            <a:ext cx="533400" cy="457200"/>
          </a:xfrm>
          <a:prstGeom prst="rect">
            <a:avLst/>
          </a:prstGeom>
          <a:solidFill>
            <a:srgbClr val="B7E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79105" y="2990829"/>
            <a:ext cx="533400" cy="457200"/>
          </a:xfrm>
          <a:prstGeom prst="rect">
            <a:avLst/>
          </a:prstGeom>
          <a:solidFill>
            <a:srgbClr val="B7E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950"/>
            <a:ext cx="6477000" cy="1371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ctr">
              <a:buNone/>
            </a:pP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02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895350"/>
            <a:ext cx="3810000" cy="152400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74295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Kiểm tra bài cũ:</a:t>
            </a:r>
            <a:endParaRPr lang="en-US" sz="3600" dirty="0"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00200" y="1316831"/>
            <a:ext cx="5829300" cy="110251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14450" y="2114550"/>
            <a:ext cx="48006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+ 6 + 6 + 6 =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6850" y="211455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09550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 năm ngày 9 tháng 9 năm 2021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9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Brace 14"/>
          <p:cNvSpPr/>
          <p:nvPr/>
        </p:nvSpPr>
        <p:spPr>
          <a:xfrm>
            <a:off x="1295400" y="208354"/>
            <a:ext cx="158695" cy="495025"/>
          </a:xfrm>
          <a:prstGeom prst="rightBrace">
            <a:avLst>
              <a:gd name="adj1" fmla="val 31028"/>
              <a:gd name="adj2" fmla="val 5609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>
            <a:off x="1295400" y="1116741"/>
            <a:ext cx="175205" cy="1292872"/>
          </a:xfrm>
          <a:prstGeom prst="rightBrace">
            <a:avLst>
              <a:gd name="adj1" fmla="val 71971"/>
              <a:gd name="adj2" fmla="val 528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>
            <a:off x="1295400" y="2867639"/>
            <a:ext cx="255840" cy="2066311"/>
          </a:xfrm>
          <a:prstGeom prst="rightBrace">
            <a:avLst>
              <a:gd name="adj1" fmla="val 71971"/>
              <a:gd name="adj2" fmla="val 528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93807" y="57522"/>
            <a:ext cx="3810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× 1 = 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248139" y="209550"/>
            <a:ext cx="9661" cy="434637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81600" y="13335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 1 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21103" y="1115179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6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× 2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× 2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1524829" y="1115179"/>
            <a:ext cx="3636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6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× 2 =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81600" y="59352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 2 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2051"/>
          <p:cNvSpPr txBox="1"/>
          <p:nvPr/>
        </p:nvSpPr>
        <p:spPr>
          <a:xfrm>
            <a:off x="1551240" y="3257315"/>
            <a:ext cx="3760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6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× 3 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00200" y="3675043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× 3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× 3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81600" y="99934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 3 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TextBox 2059"/>
          <p:cNvSpPr txBox="1"/>
          <p:nvPr/>
        </p:nvSpPr>
        <p:spPr>
          <a:xfrm>
            <a:off x="5181600" y="1404517"/>
            <a:ext cx="154108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 4 =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 5 =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 6 =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 7 =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 8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 9 =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 10 =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4" y="117450"/>
            <a:ext cx="1217596" cy="68525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7" y="1048298"/>
            <a:ext cx="1217596" cy="6852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9" y="1789780"/>
            <a:ext cx="1217596" cy="68525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1" y="2792358"/>
            <a:ext cx="1217596" cy="6852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3" y="3548859"/>
            <a:ext cx="1217596" cy="68525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4" y="4305360"/>
            <a:ext cx="1217596" cy="685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47612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1" grpId="0"/>
      <p:bldP spid="27" grpId="0"/>
      <p:bldP spid="36" grpId="0"/>
      <p:bldP spid="2049" grpId="0"/>
      <p:bldP spid="41" grpId="0"/>
      <p:bldP spid="2052" grpId="0"/>
      <p:bldP spid="44" grpId="0"/>
      <p:bldP spid="45" grpId="0"/>
      <p:bldP spid="2060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57150"/>
            <a:ext cx="28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× 1  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14350"/>
            <a:ext cx="28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× 2  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996374"/>
            <a:ext cx="28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× 3  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1428750"/>
            <a:ext cx="21920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× 4   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× 5   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× 6   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× 7   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× 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× 9   =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× 10 =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1400" y="1440927"/>
            <a:ext cx="108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1910775"/>
            <a:ext cx="108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2419350"/>
            <a:ext cx="108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2901375"/>
            <a:ext cx="108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3891975"/>
            <a:ext cx="108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3358575"/>
            <a:ext cx="108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2914" y="4349175"/>
            <a:ext cx="108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3155" y="298085"/>
            <a:ext cx="1747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6 x 1 = 6 </a:t>
            </a:r>
            <a:endParaRPr lang="en-US" sz="32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082" y="738335"/>
            <a:ext cx="1869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6 x 2 = 12</a:t>
            </a:r>
            <a:endParaRPr lang="en-US" sz="32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082" y="1228516"/>
            <a:ext cx="187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6 x 3 = 18 </a:t>
            </a:r>
            <a:endParaRPr lang="en-US" sz="32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2387" y="1699273"/>
            <a:ext cx="186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6 x 4 = 24</a:t>
            </a:r>
            <a:endParaRPr lang="en-US" sz="32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8138" y="2094861"/>
            <a:ext cx="186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6 x 5 = 30</a:t>
            </a:r>
            <a:endParaRPr lang="en-US" sz="32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667" y="2462417"/>
            <a:ext cx="1868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6 x 6 = 36</a:t>
            </a:r>
            <a:endParaRPr lang="en-US" sz="32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1390" y="2855933"/>
            <a:ext cx="186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6 x 7 = 42</a:t>
            </a:r>
            <a:endParaRPr lang="en-US" sz="32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2387" y="3215829"/>
            <a:ext cx="1850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6 x 8 = 48</a:t>
            </a:r>
            <a:endParaRPr lang="en-US" sz="32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183" y="3599083"/>
            <a:ext cx="189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6 x 9 = 54</a:t>
            </a:r>
            <a:endParaRPr lang="en-US" sz="32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3168" y="4061382"/>
            <a:ext cx="2061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6 x 10 = 60</a:t>
            </a:r>
            <a:endParaRPr lang="en-US" sz="32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75784" y="1323110"/>
            <a:ext cx="3782216" cy="37632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57175"/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Muốn tìm tích của phép nhân sau ta lấy tích của phép nhân trước cộng thêm 6</a:t>
            </a:r>
            <a:endParaRPr lang="en-US" sz="3200" b="1" dirty="0">
              <a:solidFill>
                <a:prstClr val="white"/>
              </a:solidFill>
              <a:latin typeface="Tw Cen MT" panose="020B0602020104020603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514600" y="590472"/>
            <a:ext cx="201837" cy="324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40849" y="438870"/>
            <a:ext cx="868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+ 6</a:t>
            </a:r>
            <a:endParaRPr lang="en-US" sz="32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40849" y="1121088"/>
            <a:ext cx="0" cy="380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47876" y="1039088"/>
            <a:ext cx="79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+ 6</a:t>
            </a:r>
            <a:endParaRPr lang="en-US" sz="3200" b="1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288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8172" y="744292"/>
            <a:ext cx="211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× 1   =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277" y="1071569"/>
            <a:ext cx="211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× 2   =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277" y="1397442"/>
            <a:ext cx="211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× 3   =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277" y="1710865"/>
            <a:ext cx="16440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× 4   = </a:t>
            </a:r>
          </a:p>
          <a:p>
            <a:pPr defTabSz="685783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× 5   = </a:t>
            </a:r>
          </a:p>
          <a:p>
            <a:pPr defTabSz="685783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× 6   = </a:t>
            </a:r>
          </a:p>
          <a:p>
            <a:pPr defTabSz="685783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× 7   = </a:t>
            </a:r>
          </a:p>
          <a:p>
            <a:pPr defTabSz="685783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× 8   = </a:t>
            </a:r>
          </a:p>
          <a:p>
            <a:pPr defTabSz="685783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× 9   = </a:t>
            </a:r>
          </a:p>
          <a:p>
            <a:pPr defTabSz="685783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× 10 =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7726" y="1724719"/>
            <a:ext cx="81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7725" y="2063047"/>
            <a:ext cx="81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97725" y="2446079"/>
            <a:ext cx="81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7725" y="2803544"/>
            <a:ext cx="81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42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97724" y="3536466"/>
            <a:ext cx="81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7724" y="3186576"/>
            <a:ext cx="81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48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14961" y="3907936"/>
            <a:ext cx="81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4901" y="1350388"/>
            <a:ext cx="4169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 defTabSz="257175">
              <a:buFontTx/>
              <a:buChar char="-"/>
            </a:pPr>
            <a:r>
              <a:rPr lang="vi-VN" b="1" dirty="0">
                <a:solidFill>
                  <a:srgbClr val="1F497D"/>
                </a:solidFill>
                <a:latin typeface="Times New Roman" panose="02020603050405020304" pitchFamily="18" charset="0"/>
              </a:rPr>
              <a:t>Em có nhận xét gì về thừa số thứ nhất?</a:t>
            </a:r>
          </a:p>
          <a:p>
            <a:pPr defTabSz="257175"/>
            <a:r>
              <a:rPr lang="vi-VN" b="1" dirty="0">
                <a:solidFill>
                  <a:srgbClr val="1F497D"/>
                </a:solidFill>
                <a:latin typeface="Times New Roman" panose="02020603050405020304" pitchFamily="18" charset="0"/>
              </a:rPr>
              <a:t>+ Thừa số thứ nhất đều bằng 6.</a:t>
            </a:r>
          </a:p>
          <a:p>
            <a:pPr marL="160734" indent="-160734" defTabSz="257175">
              <a:buFontTx/>
              <a:buChar char="-"/>
            </a:pPr>
            <a:r>
              <a:rPr lang="vi-VN" b="1" dirty="0">
                <a:solidFill>
                  <a:srgbClr val="1F497D"/>
                </a:solidFill>
                <a:latin typeface="Times New Roman" panose="02020603050405020304" pitchFamily="18" charset="0"/>
              </a:rPr>
              <a:t>Em có nhận xét gì về thừa số thứ hai?</a:t>
            </a:r>
          </a:p>
          <a:p>
            <a:pPr defTabSz="257175"/>
            <a:r>
              <a:rPr lang="vi-VN" b="1" dirty="0">
                <a:solidFill>
                  <a:srgbClr val="1F497D"/>
                </a:solidFill>
                <a:latin typeface="Times New Roman" panose="02020603050405020304" pitchFamily="18" charset="0"/>
              </a:rPr>
              <a:t>+ Thừa số thứ hai là các số liên tiếp từ 1 đến 10.</a:t>
            </a:r>
          </a:p>
          <a:p>
            <a:pPr marL="160734" indent="-160734" defTabSz="257175">
              <a:buFontTx/>
              <a:buChar char="-"/>
            </a:pPr>
            <a:r>
              <a:rPr lang="vi-VN" b="1" dirty="0">
                <a:solidFill>
                  <a:srgbClr val="1F497D"/>
                </a:solidFill>
                <a:latin typeface="Times New Roman" panose="02020603050405020304" pitchFamily="18" charset="0"/>
              </a:rPr>
              <a:t>Em hãy nhận xét về 2 tích liên tiếp trong bảng nhân 6?</a:t>
            </a:r>
          </a:p>
          <a:p>
            <a:pPr defTabSz="257175"/>
            <a:r>
              <a:rPr lang="vi-VN" b="1" dirty="0">
                <a:solidFill>
                  <a:srgbClr val="1F497D"/>
                </a:solidFill>
                <a:latin typeface="Times New Roman" panose="02020603050405020304" pitchFamily="18" charset="0"/>
              </a:rPr>
              <a:t>+ 2 tích liên tiếp hơn kém nhau 6 đơn vị.</a:t>
            </a:r>
            <a:endParaRPr lang="en-US" b="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8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9550"/>
            <a:ext cx="2667000" cy="48593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9000" y="819150"/>
            <a:ext cx="533400" cy="4572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45984" y="420545"/>
            <a:ext cx="533400" cy="4572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45984" y="1701094"/>
            <a:ext cx="533400" cy="4572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5984" y="4347104"/>
            <a:ext cx="533400" cy="4572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51952" y="3883911"/>
            <a:ext cx="533400" cy="4572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51952" y="2141863"/>
            <a:ext cx="533400" cy="4572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429000" y="1238485"/>
            <a:ext cx="533400" cy="4572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451952" y="2550176"/>
            <a:ext cx="533400" cy="4572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453329" y="3007376"/>
            <a:ext cx="533400" cy="4572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445984" y="3443726"/>
            <a:ext cx="533400" cy="4572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4495800" y="3235976"/>
            <a:ext cx="2438400" cy="1905000"/>
            <a:chOff x="912" y="1248"/>
            <a:chExt cx="3744" cy="1872"/>
          </a:xfrm>
        </p:grpSpPr>
        <p:pic>
          <p:nvPicPr>
            <p:cNvPr id="14" name="Picture 10" descr="blumen-pflanzen176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248"/>
              <a:ext cx="374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VictorianIndblnk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" y="1824"/>
              <a:ext cx="84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 descr="VictorianIndblnk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92" y="1872"/>
              <a:ext cx="84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5" descr="hoa h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7" y="0"/>
            <a:ext cx="204262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4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33550"/>
            <a:ext cx="6057900" cy="85725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0782" y="326336"/>
            <a:ext cx="3200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nhẩm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39554" y="1035834"/>
            <a:ext cx="100679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x 4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1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x 6 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1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x 8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1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020165" y="1026362"/>
            <a:ext cx="101181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x 1 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1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x 3 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1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x 5  =</a:t>
            </a:r>
            <a:endParaRPr lang="vi-VN" altLang="en-US" sz="21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750990" y="1020491"/>
            <a:ext cx="944489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</a:t>
            </a:r>
            <a:r>
              <a:rPr lang="en-US" altLang="en-US" sz="21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en-US" altLang="en-US" sz="2100" b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 =</a:t>
            </a:r>
            <a:endParaRPr lang="en-US" altLang="en-US" sz="21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1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x 2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1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x 7 =</a:t>
            </a:r>
            <a:endParaRPr lang="vi-VN" altLang="en-US" sz="21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191342" y="981346"/>
            <a:ext cx="131445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x 10 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1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  x 6 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1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x 0  =</a:t>
            </a:r>
            <a:endParaRPr lang="vi-VN" altLang="en-US" sz="21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127673" y="101046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24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137019" y="164668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36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085851" y="229046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48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936617" y="97421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930497" y="1627087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941452" y="229577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580786" y="98499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54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611528" y="162150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627677" y="226605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211728" y="94723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60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167436" y="1597630"/>
            <a:ext cx="290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011356" y="2230014"/>
            <a:ext cx="80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0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35" name="Picture 21" descr="D01C0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1600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5215588" y="1494830"/>
            <a:ext cx="0" cy="1257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5215588" y="2628990"/>
            <a:ext cx="15430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5200650" y="1526465"/>
            <a:ext cx="16573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6770285" y="149483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1903571" y="1026362"/>
            <a:ext cx="14287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1903571" y="1025524"/>
            <a:ext cx="0" cy="400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1903571" y="1425574"/>
            <a:ext cx="14287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3332321" y="1035834"/>
            <a:ext cx="0" cy="400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1903571" y="3229395"/>
            <a:ext cx="51435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8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1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6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1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6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2" grpId="0"/>
      <p:bldP spid="11283" grpId="0"/>
      <p:bldP spid="720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806</Words>
  <Application>Microsoft Office PowerPoint</Application>
  <PresentationFormat>Custom</PresentationFormat>
  <Paragraphs>167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Office Theme</vt:lpstr>
      <vt:lpstr>2_Office Theme</vt:lpstr>
      <vt:lpstr>1_Office Theme</vt:lpstr>
      <vt:lpstr>4_Office Theme</vt:lpstr>
      <vt:lpstr>Droplet</vt:lpstr>
      <vt:lpstr>3_Office Theme</vt:lpstr>
      <vt:lpstr>5_Office Theme</vt:lpstr>
      <vt:lpstr>TRƯỜNG TIỂU HỌC QUỐC TUẤN </vt:lpstr>
      <vt:lpstr>- Tính nhẩm: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Bài 2: Mỗi thùng có 6l dầu. Hỏi 5 thùng như thế có tất cả bao nhiêu lít dầu?</vt:lpstr>
      <vt:lpstr>Bài 3: Đếm thêm 6 rồi viết số thích hợp vào ô trống:</vt:lpstr>
      <vt:lpstr>Trò chơi: Tiếp sức đồng đội</vt:lpstr>
      <vt:lpstr>Bài 3: Đếm thêm 6 rồi viết số thích hợp vào ô trống:</vt:lpstr>
      <vt:lpstr>CỦNG CỐ - DẶN DÒ</vt:lpstr>
      <vt:lpstr>PowerPoint Presentation</vt:lpstr>
      <vt:lpstr>TRÒ CHƠI: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THAO_STD</cp:lastModifiedBy>
  <cp:revision>61</cp:revision>
  <dcterms:created xsi:type="dcterms:W3CDTF">2017-11-13T14:09:54Z</dcterms:created>
  <dcterms:modified xsi:type="dcterms:W3CDTF">2022-01-06T03:23:32Z</dcterms:modified>
</cp:coreProperties>
</file>