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theme/theme1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816" r:id="rId2"/>
    <p:sldMasterId id="2147483828" r:id="rId3"/>
    <p:sldMasterId id="2147483840" r:id="rId4"/>
    <p:sldMasterId id="2147483852" r:id="rId5"/>
    <p:sldMasterId id="2147483864" r:id="rId6"/>
    <p:sldMasterId id="2147483876" r:id="rId7"/>
    <p:sldMasterId id="2147483888" r:id="rId8"/>
    <p:sldMasterId id="2147483900" r:id="rId9"/>
    <p:sldMasterId id="2147483912" r:id="rId10"/>
    <p:sldMasterId id="2147483924" r:id="rId11"/>
    <p:sldMasterId id="2147483936" r:id="rId12"/>
    <p:sldMasterId id="2147483948" r:id="rId13"/>
  </p:sldMasterIdLst>
  <p:notesMasterIdLst>
    <p:notesMasterId r:id="rId43"/>
  </p:notesMasterIdLst>
  <p:sldIdLst>
    <p:sldId id="274" r:id="rId14"/>
    <p:sldId id="275" r:id="rId15"/>
    <p:sldId id="257" r:id="rId16"/>
    <p:sldId id="258" r:id="rId17"/>
    <p:sldId id="276" r:id="rId18"/>
    <p:sldId id="277" r:id="rId19"/>
    <p:sldId id="278" r:id="rId20"/>
    <p:sldId id="279" r:id="rId21"/>
    <p:sldId id="269" r:id="rId22"/>
    <p:sldId id="280" r:id="rId23"/>
    <p:sldId id="281" r:id="rId24"/>
    <p:sldId id="282" r:id="rId25"/>
    <p:sldId id="283" r:id="rId26"/>
    <p:sldId id="260" r:id="rId27"/>
    <p:sldId id="284" r:id="rId28"/>
    <p:sldId id="285" r:id="rId29"/>
    <p:sldId id="286" r:id="rId30"/>
    <p:sldId id="287" r:id="rId31"/>
    <p:sldId id="288" r:id="rId32"/>
    <p:sldId id="261" r:id="rId33"/>
    <p:sldId id="289" r:id="rId34"/>
    <p:sldId id="291" r:id="rId35"/>
    <p:sldId id="270" r:id="rId36"/>
    <p:sldId id="262" r:id="rId37"/>
    <p:sldId id="263" r:id="rId38"/>
    <p:sldId id="264" r:id="rId39"/>
    <p:sldId id="271" r:id="rId40"/>
    <p:sldId id="265" r:id="rId41"/>
    <p:sldId id="273" r:id="rId4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6187" autoAdjust="0"/>
  </p:normalViewPr>
  <p:slideViewPr>
    <p:cSldViewPr>
      <p:cViewPr varScale="1">
        <p:scale>
          <a:sx n="66" d="100"/>
          <a:sy n="66" d="100"/>
        </p:scale>
        <p:origin x="72" y="7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5.xml"/><Relationship Id="rId26" Type="http://schemas.openxmlformats.org/officeDocument/2006/relationships/slide" Target="slides/slide13.xml"/><Relationship Id="rId39" Type="http://schemas.openxmlformats.org/officeDocument/2006/relationships/slide" Target="slides/slide26.xml"/><Relationship Id="rId21" Type="http://schemas.openxmlformats.org/officeDocument/2006/relationships/slide" Target="slides/slide8.xml"/><Relationship Id="rId34" Type="http://schemas.openxmlformats.org/officeDocument/2006/relationships/slide" Target="slides/slide21.xml"/><Relationship Id="rId42" Type="http://schemas.openxmlformats.org/officeDocument/2006/relationships/slide" Target="slides/slide29.xml"/><Relationship Id="rId47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3.xml"/><Relationship Id="rId29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1.xml"/><Relationship Id="rId32" Type="http://schemas.openxmlformats.org/officeDocument/2006/relationships/slide" Target="slides/slide19.xml"/><Relationship Id="rId37" Type="http://schemas.openxmlformats.org/officeDocument/2006/relationships/slide" Target="slides/slide24.xml"/><Relationship Id="rId40" Type="http://schemas.openxmlformats.org/officeDocument/2006/relationships/slide" Target="slides/slide27.xml"/><Relationship Id="rId45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2.xml"/><Relationship Id="rId23" Type="http://schemas.openxmlformats.org/officeDocument/2006/relationships/slide" Target="slides/slide10.xml"/><Relationship Id="rId28" Type="http://schemas.openxmlformats.org/officeDocument/2006/relationships/slide" Target="slides/slide15.xml"/><Relationship Id="rId36" Type="http://schemas.openxmlformats.org/officeDocument/2006/relationships/slide" Target="slides/slide23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6.xml"/><Relationship Id="rId31" Type="http://schemas.openxmlformats.org/officeDocument/2006/relationships/slide" Target="slides/slide18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1.xml"/><Relationship Id="rId22" Type="http://schemas.openxmlformats.org/officeDocument/2006/relationships/slide" Target="slides/slide9.xml"/><Relationship Id="rId27" Type="http://schemas.openxmlformats.org/officeDocument/2006/relationships/slide" Target="slides/slide14.xml"/><Relationship Id="rId30" Type="http://schemas.openxmlformats.org/officeDocument/2006/relationships/slide" Target="slides/slide17.xml"/><Relationship Id="rId35" Type="http://schemas.openxmlformats.org/officeDocument/2006/relationships/slide" Target="slides/slide22.xml"/><Relationship Id="rId43" Type="http://schemas.openxmlformats.org/officeDocument/2006/relationships/notesMaster" Target="notesMasters/notesMaster1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4.xml"/><Relationship Id="rId25" Type="http://schemas.openxmlformats.org/officeDocument/2006/relationships/slide" Target="slides/slide12.xml"/><Relationship Id="rId33" Type="http://schemas.openxmlformats.org/officeDocument/2006/relationships/slide" Target="slides/slide20.xml"/><Relationship Id="rId38" Type="http://schemas.openxmlformats.org/officeDocument/2006/relationships/slide" Target="slides/slide25.xml"/><Relationship Id="rId46" Type="http://schemas.openxmlformats.org/officeDocument/2006/relationships/theme" Target="theme/theme1.xml"/><Relationship Id="rId20" Type="http://schemas.openxmlformats.org/officeDocument/2006/relationships/slide" Target="slides/slide7.xml"/><Relationship Id="rId41" Type="http://schemas.openxmlformats.org/officeDocument/2006/relationships/slide" Target="slides/slide2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4C9732-1BB6-46C6-9B1D-BBC19211999D}" type="datetimeFigureOut">
              <a:rPr lang="en-US" smtClean="0"/>
              <a:t>3/5/2022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BA7880-83AD-4A13-BA11-536478E5CA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7578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09919C74-3F03-4454-BB8A-168165FAE0C8}" type="slidenum">
              <a:rPr lang="en-US" altLang="en-US" sz="1200" smtClean="0">
                <a:solidFill>
                  <a:srgbClr val="000000"/>
                </a:solidFill>
                <a:latin typeface="Arial" panose="020B0604020202020204" pitchFamily="34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 altLang="en-US" sz="1200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6290885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B4C4B906-4872-4BE6-8162-1521D755DA48}" type="slidenum">
              <a:rPr lang="en-US" altLang="en-US" sz="1200" smtClean="0">
                <a:solidFill>
                  <a:srgbClr val="000000"/>
                </a:solidFill>
                <a:latin typeface="Arial" panose="020B0604020202020204" pitchFamily="34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US" altLang="en-US" sz="1200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017952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3305283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2699290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1D7EBFB8-6AF7-427A-A170-C585C6796D5D}" type="slidenum">
              <a:rPr lang="en-US" altLang="en-US" sz="1200" smtClean="0">
                <a:solidFill>
                  <a:srgbClr val="000000"/>
                </a:solidFill>
                <a:latin typeface="Arial" panose="020B0604020202020204" pitchFamily="34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en-US" altLang="en-US" sz="1200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336557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52228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75F761E9-249A-4250-A53C-993E60C50A0F}" type="slidenum">
              <a:rPr lang="en-US" altLang="en-US" sz="1200" smtClean="0">
                <a:solidFill>
                  <a:srgbClr val="000000"/>
                </a:solidFill>
                <a:latin typeface="Arial" panose="020B0604020202020204" pitchFamily="34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en-US" altLang="en-US" sz="1200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16135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E8479B-4194-4923-8F04-1BE4714274C7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96205556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334DDE-0F16-4DFF-8F7C-3DD29C9BDC7A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99264000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E8F1A5-07C9-46EA-813D-22A67C74A3D3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65601108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6DC039-E656-4263-AF7E-042E347795D7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78301751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D31E2D-B722-4B90-89F0-7C29C6D89A04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67718212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6F5FB9-C212-4D86-BC81-E880C523A1DE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55646300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946332-0F8E-4A81-A402-61653344209B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72015450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71CD31-AEB8-4EF8-BB4C-931EDD09E169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06362561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5107F4-2030-445D-A83B-35E907C971AB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16866836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56FC04-020E-48F4-9B83-D4F344FB57E1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87958539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CBC2E7-B449-43B3-8642-A44B9250030B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12412578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E8479B-4194-4923-8F04-1BE4714274C7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40971587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334DDE-0F16-4DFF-8F7C-3DD29C9BDC7A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67161263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E8F1A5-07C9-46EA-813D-22A67C74A3D3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1138056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6DC039-E656-4263-AF7E-042E347795D7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64848626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D31E2D-B722-4B90-89F0-7C29C6D89A04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63539443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6F5FB9-C212-4D86-BC81-E880C523A1DE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06162415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946332-0F8E-4A81-A402-61653344209B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04547350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71CD31-AEB8-4EF8-BB4C-931EDD09E169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12799524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5107F4-2030-445D-A83B-35E907C971AB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5013319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E8479B-4194-4923-8F04-1BE4714274C7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61511358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56FC04-020E-48F4-9B83-D4F344FB57E1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49202615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CBC2E7-B449-43B3-8642-A44B9250030B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41294036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E8479B-4194-4923-8F04-1BE4714274C7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23530476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334DDE-0F16-4DFF-8F7C-3DD29C9BDC7A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96352431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E8F1A5-07C9-46EA-813D-22A67C74A3D3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81292184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6DC039-E656-4263-AF7E-042E347795D7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42956457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D31E2D-B722-4B90-89F0-7C29C6D89A04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43318448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6F5FB9-C212-4D86-BC81-E880C523A1DE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49483749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946332-0F8E-4A81-A402-61653344209B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13121826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71CD31-AEB8-4EF8-BB4C-931EDD09E169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41001238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334DDE-0F16-4DFF-8F7C-3DD29C9BDC7A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20361118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5107F4-2030-445D-A83B-35E907C971AB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25788847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56FC04-020E-48F4-9B83-D4F344FB57E1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69777518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CBC2E7-B449-43B3-8642-A44B9250030B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59207816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E8479B-4194-4923-8F04-1BE4714274C7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90269330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334DDE-0F16-4DFF-8F7C-3DD29C9BDC7A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13952877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E8F1A5-07C9-46EA-813D-22A67C74A3D3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25296125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6DC039-E656-4263-AF7E-042E347795D7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47322603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D31E2D-B722-4B90-89F0-7C29C6D89A04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11720601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6F5FB9-C212-4D86-BC81-E880C523A1DE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26819772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946332-0F8E-4A81-A402-61653344209B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54241135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E8F1A5-07C9-46EA-813D-22A67C74A3D3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09526203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71CD31-AEB8-4EF8-BB4C-931EDD09E169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54600214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5107F4-2030-445D-A83B-35E907C971AB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44279575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56FC04-020E-48F4-9B83-D4F344FB57E1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67426702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CBC2E7-B449-43B3-8642-A44B9250030B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51821888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6DC039-E656-4263-AF7E-042E347795D7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3000863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D31E2D-B722-4B90-89F0-7C29C6D89A04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09356350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6F5FB9-C212-4D86-BC81-E880C523A1DE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81525312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946332-0F8E-4A81-A402-61653344209B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70825739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71CD31-AEB8-4EF8-BB4C-931EDD09E169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16484365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5107F4-2030-445D-A83B-35E907C971AB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81032976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56FC04-020E-48F4-9B83-D4F344FB57E1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94172919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CBC2E7-B449-43B3-8642-A44B9250030B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21354370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E8479B-4194-4923-8F04-1BE4714274C7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09908464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334DDE-0F16-4DFF-8F7C-3DD29C9BDC7A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65777415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E8F1A5-07C9-46EA-813D-22A67C74A3D3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39175348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6DC039-E656-4263-AF7E-042E347795D7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57401531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D31E2D-B722-4B90-89F0-7C29C6D89A04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50964991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6F5FB9-C212-4D86-BC81-E880C523A1DE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92139115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946332-0F8E-4A81-A402-61653344209B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59491855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71CD31-AEB8-4EF8-BB4C-931EDD09E169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30136975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5107F4-2030-445D-A83B-35E907C971AB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86093066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56FC04-020E-48F4-9B83-D4F344FB57E1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74351859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CBC2E7-B449-43B3-8642-A44B9250030B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61620950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E8479B-4194-4923-8F04-1BE4714274C7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03851321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334DDE-0F16-4DFF-8F7C-3DD29C9BDC7A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08916642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E8F1A5-07C9-46EA-813D-22A67C74A3D3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46228541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6DC039-E656-4263-AF7E-042E347795D7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80384557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D31E2D-B722-4B90-89F0-7C29C6D89A04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89649035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6F5FB9-C212-4D86-BC81-E880C523A1DE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97062557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946332-0F8E-4A81-A402-61653344209B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68206617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71CD31-AEB8-4EF8-BB4C-931EDD09E169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55478134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5107F4-2030-445D-A83B-35E907C971AB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21832664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56FC04-020E-48F4-9B83-D4F344FB57E1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04767117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CBC2E7-B449-43B3-8642-A44B9250030B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51638939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E8479B-4194-4923-8F04-1BE4714274C7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69088661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334DDE-0F16-4DFF-8F7C-3DD29C9BDC7A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66892365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E8F1A5-07C9-46EA-813D-22A67C74A3D3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05760449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6DC039-E656-4263-AF7E-042E347795D7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32538840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D31E2D-B722-4B90-89F0-7C29C6D89A04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42709810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6F5FB9-C212-4D86-BC81-E880C523A1DE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11437900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946332-0F8E-4A81-A402-61653344209B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70157181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71CD31-AEB8-4EF8-BB4C-931EDD09E169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43779204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5107F4-2030-445D-A83B-35E907C971AB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56535100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56FC04-020E-48F4-9B83-D4F344FB57E1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29865840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CBC2E7-B449-43B3-8642-A44B9250030B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48988819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E8479B-4194-4923-8F04-1BE4714274C7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59354419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334DDE-0F16-4DFF-8F7C-3DD29C9BDC7A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422159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E8F1A5-07C9-46EA-813D-22A67C74A3D3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49444136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6DC039-E656-4263-AF7E-042E347795D7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28682440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D31E2D-B722-4B90-89F0-7C29C6D89A04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82446442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6F5FB9-C212-4D86-BC81-E880C523A1DE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25974186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946332-0F8E-4A81-A402-61653344209B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24704271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71CD31-AEB8-4EF8-BB4C-931EDD09E169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15750796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5107F4-2030-445D-A83B-35E907C971AB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37729574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56FC04-020E-48F4-9B83-D4F344FB57E1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14166852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CBC2E7-B449-43B3-8642-A44B9250030B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55340814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E8479B-4194-4923-8F04-1BE4714274C7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81120095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334DDE-0F16-4DFF-8F7C-3DD29C9BDC7A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61374059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E8F1A5-07C9-46EA-813D-22A67C74A3D3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46043815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6DC039-E656-4263-AF7E-042E347795D7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28284602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D31E2D-B722-4B90-89F0-7C29C6D89A04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72079618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6F5FB9-C212-4D86-BC81-E880C523A1DE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90663236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946332-0F8E-4A81-A402-61653344209B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42323540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71CD31-AEB8-4EF8-BB4C-931EDD09E169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78976190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5107F4-2030-445D-A83B-35E907C971AB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39780729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56FC04-020E-48F4-9B83-D4F344FB57E1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1227420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CBC2E7-B449-43B3-8642-A44B9250030B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70303435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E8479B-4194-4923-8F04-1BE4714274C7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74735750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334DDE-0F16-4DFF-8F7C-3DD29C9BDC7A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03983585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E8F1A5-07C9-46EA-813D-22A67C74A3D3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08086299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6DC039-E656-4263-AF7E-042E347795D7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09652928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D31E2D-B722-4B90-89F0-7C29C6D89A04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82230701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6F5FB9-C212-4D86-BC81-E880C523A1DE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88704594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946332-0F8E-4A81-A402-61653344209B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75128302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71CD31-AEB8-4EF8-BB4C-931EDD09E169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86425464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5107F4-2030-445D-A83B-35E907C971AB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07898066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56FC04-020E-48F4-9B83-D4F344FB57E1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78940234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CBC2E7-B449-43B3-8642-A44B9250030B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17139638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E8479B-4194-4923-8F04-1BE4714274C7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82716908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334DDE-0F16-4DFF-8F7C-3DD29C9BDC7A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73673627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E8F1A5-07C9-46EA-813D-22A67C74A3D3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61731765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6DC039-E656-4263-AF7E-042E347795D7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46614263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D31E2D-B722-4B90-89F0-7C29C6D89A04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73245185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6F5FB9-C212-4D86-BC81-E880C523A1DE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35637930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946332-0F8E-4A81-A402-61653344209B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83267957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71CD31-AEB8-4EF8-BB4C-931EDD09E169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99465643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5107F4-2030-445D-A83B-35E907C971AB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02957297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56FC04-020E-48F4-9B83-D4F344FB57E1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84472658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CBC2E7-B449-43B3-8642-A44B9250030B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64470794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7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transition spd="med">
    <p:random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1538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p:transition spd="med">
    <p:random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8575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</p:sldLayoutIdLst>
  <p:transition spd="med">
    <p:random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679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57" r:id="rId9"/>
    <p:sldLayoutId id="2147483958" r:id="rId10"/>
    <p:sldLayoutId id="2147483959" r:id="rId11"/>
  </p:sldLayoutIdLst>
  <p:transition spd="med">
    <p:random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2485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ransition spd="med">
    <p:random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6220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ransition spd="med">
    <p:random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4055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ransition spd="med">
    <p:random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244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ransition spd="med">
    <p:random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3941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ransition spd="med">
    <p:random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373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ransition spd="med">
    <p:random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650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ransition spd="med">
    <p:random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7009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ransition spd="med">
    <p:random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3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95.xml"/><Relationship Id="rId1" Type="http://schemas.openxmlformats.org/officeDocument/2006/relationships/video" Target="Ha.wmv" TargetMode="External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6.xml"/><Relationship Id="rId4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1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2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2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3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gif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9.xml"/><Relationship Id="rId1" Type="http://schemas.openxmlformats.org/officeDocument/2006/relationships/video" Target="CHO%20HOA.wmv" TargetMode="Externa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WordArt 4"/>
          <p:cNvSpPr>
            <a:spLocks noChangeArrowheads="1" noChangeShapeType="1" noTextEdit="1"/>
          </p:cNvSpPr>
          <p:nvPr/>
        </p:nvSpPr>
        <p:spPr bwMode="auto">
          <a:xfrm>
            <a:off x="1143000" y="0"/>
            <a:ext cx="9220200" cy="990600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14287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sz="3600" b="1" kern="10" dirty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7030A0"/>
                </a:soli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QUỐC TUẤN</a:t>
            </a:r>
            <a:endParaRPr lang="en-US" sz="3600" b="1" kern="10" dirty="0">
              <a:ln w="12700">
                <a:solidFill>
                  <a:srgbClr val="FF0000"/>
                </a:solidFill>
                <a:round/>
                <a:headEnd/>
                <a:tailEnd/>
              </a:ln>
              <a:solidFill>
                <a:srgbClr val="7030A0"/>
              </a:solidFill>
              <a:effectLst>
                <a:outerShdw dist="35921" dir="2700000" sy="50000" rotWithShape="0">
                  <a:srgbClr val="875B0D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04" name="WordArt 8" descr="21012431[1]"/>
          <p:cNvSpPr>
            <a:spLocks noChangeArrowheads="1" noChangeShapeType="1" noTextEdit="1"/>
          </p:cNvSpPr>
          <p:nvPr/>
        </p:nvSpPr>
        <p:spPr bwMode="auto">
          <a:xfrm>
            <a:off x="3429000" y="5015423"/>
            <a:ext cx="5715000" cy="14811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5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sy="50000" kx="2453608" rotWithShape="0">
                    <a:srgbClr val="868686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600" b="1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C00000"/>
              </a:solidFill>
              <a:effectLst>
                <a:outerShdw sy="50000" kx="2453608" rotWithShape="0">
                  <a:srgbClr val="868686">
                    <a:alpha val="5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sz="3600" b="1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sy="50000" kx="2453608" rotWithShape="0">
                    <a:srgbClr val="868686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Ngườ</a:t>
            </a:r>
            <a:r>
              <a:rPr lang="en-US" sz="3600" b="1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sy="50000" kx="2453608" rotWithShape="0">
                    <a:srgbClr val="868686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3600" b="1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sy="50000" kx="2453608" rotWithShape="0">
                    <a:srgbClr val="868686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thực hiện: Tạ Thị Thắm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sy="50000" kx="2453608" rotWithShape="0">
                    <a:srgbClr val="868686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Ngày </a:t>
            </a:r>
            <a:r>
              <a:rPr lang="en-US" sz="3600" b="1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sy="50000" kx="2453608" rotWithShape="0">
                    <a:srgbClr val="868686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3600" b="1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sy="50000" kx="2453608" rotWithShape="0">
                    <a:srgbClr val="868686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11/1/2022</a:t>
            </a:r>
            <a:endParaRPr lang="en-US" sz="3600" b="1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C00000"/>
              </a:solidFill>
              <a:effectLst>
                <a:outerShdw sy="50000" kx="2453608" rotWithShape="0">
                  <a:srgbClr val="868686">
                    <a:alpha val="5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81000" y="990600"/>
            <a:ext cx="11506200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6600" b="1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70C0"/>
                </a:solidFill>
                <a:effectLst>
                  <a:outerShdw sy="50000" kx="2453608" rotWithShape="0">
                    <a:srgbClr val="868686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66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70C0"/>
                </a:solidFill>
                <a:effectLst>
                  <a:outerShdw sy="50000" kx="2453608" rotWithShape="0">
                    <a:srgbClr val="868686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70C0"/>
                </a:solidFill>
                <a:effectLst>
                  <a:outerShdw sy="50000" kx="2453608" rotWithShape="0">
                    <a:srgbClr val="868686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giảng</a:t>
            </a:r>
            <a:r>
              <a:rPr lang="en-US" sz="66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70C0"/>
                </a:solidFill>
                <a:effectLst>
                  <a:outerShdw sy="50000" kx="2453608" rotWithShape="0">
                    <a:srgbClr val="868686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70C0"/>
                </a:solidFill>
                <a:effectLst>
                  <a:outerShdw sy="50000" kx="2453608" rotWithShape="0">
                    <a:srgbClr val="868686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trực</a:t>
            </a:r>
            <a:r>
              <a:rPr lang="en-US" sz="66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70C0"/>
                </a:solidFill>
                <a:effectLst>
                  <a:outerShdw sy="50000" kx="2453608" rotWithShape="0">
                    <a:srgbClr val="868686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70C0"/>
                </a:solidFill>
                <a:effectLst>
                  <a:outerShdw sy="50000" kx="2453608" rotWithShape="0">
                    <a:srgbClr val="868686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tuyến</a:t>
            </a:r>
            <a:endParaRPr lang="en-US" sz="6600" b="1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0070C0"/>
              </a:solidFill>
              <a:effectLst>
                <a:outerShdw sy="50000" kx="2453608" rotWithShape="0">
                  <a:srgbClr val="868686">
                    <a:alpha val="5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4800" b="1" kern="1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sy="50000" kx="2453608" rotWithShape="0">
                  <a:srgbClr val="868686">
                    <a:alpha val="5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4800" b="1" kern="1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sy="50000" kx="2453608" rotWithShape="0">
                  <a:srgbClr val="868686">
                    <a:alpha val="5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4800" b="1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sy="50000" kx="2453608" rotWithShape="0">
                  <a:srgbClr val="868686">
                    <a:alpha val="5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6600" b="1" kern="1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FF00"/>
                </a:solidFill>
                <a:effectLst>
                  <a:outerShdw sy="50000" kx="2453608" rotWithShape="0">
                    <a:srgbClr val="868686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6600" b="1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FF00"/>
                </a:solidFill>
                <a:effectLst>
                  <a:outerShdw sy="50000" kx="2453608" rotWithShape="0">
                    <a:srgbClr val="868686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2B</a:t>
            </a:r>
            <a:endParaRPr lang="en-US" sz="6600" b="1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00FF00"/>
              </a:solidFill>
              <a:effectLst>
                <a:outerShdw sy="50000" kx="2453608" rotWithShape="0">
                  <a:srgbClr val="868686">
                    <a:alpha val="5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loud 4"/>
          <p:cNvSpPr/>
          <p:nvPr/>
        </p:nvSpPr>
        <p:spPr>
          <a:xfrm>
            <a:off x="1676400" y="2014537"/>
            <a:ext cx="8534400" cy="2450671"/>
          </a:xfrm>
          <a:prstGeom prst="cloud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Tiếng Việt</a:t>
            </a:r>
            <a:endParaRPr lang="en-US" sz="9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7583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410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/>
      <p:bldP spid="4104" grpId="0"/>
      <p:bldP spid="2" grpId="0"/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 descr="hoaphuong220508_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9028"/>
            <a:ext cx="10287000" cy="6828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0820400" y="29028"/>
            <a:ext cx="1143000" cy="12001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Mùa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hè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5406556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593725"/>
            <a:ext cx="51054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5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6474" y="609600"/>
            <a:ext cx="5419725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6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914" y="3352800"/>
            <a:ext cx="51054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7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999" y="3505200"/>
            <a:ext cx="5410199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838576" y="-52388"/>
            <a:ext cx="3476625" cy="6461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Mùa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hè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5062465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4" descr="Hinh6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52401"/>
            <a:ext cx="11049000" cy="648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754188" y="152401"/>
            <a:ext cx="2590800" cy="6461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Mùa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hè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5382009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6" name="Ha.wmv">
            <a:hlinkClick r:id="" action="ppaction://media"/>
          </p:cNvPr>
          <p:cNvPicPr>
            <a:picLocks noGrp="1" noRot="1" noChangeAspect="1" noChangeArrowheads="1"/>
          </p:cNvPicPr>
          <p:nvPr>
            <p:ph idx="4294967295"/>
            <a:vide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38200" y="171450"/>
            <a:ext cx="11353800" cy="6588125"/>
          </a:xfrm>
        </p:spPr>
      </p:pic>
      <p:sp>
        <p:nvSpPr>
          <p:cNvPr id="3" name="TextBox 2"/>
          <p:cNvSpPr txBox="1"/>
          <p:nvPr/>
        </p:nvSpPr>
        <p:spPr>
          <a:xfrm>
            <a:off x="7772400" y="177801"/>
            <a:ext cx="2590800" cy="6461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Mùa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hè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092533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47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747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756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4756"/>
                </p:tgtEl>
              </p:cMediaNode>
            </p:vide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0800" y="32657"/>
            <a:ext cx="8001000" cy="4275047"/>
          </a:xfrm>
          <a:prstGeom prst="rect">
            <a:avLst/>
          </a:prstGeom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5451020"/>
              </p:ext>
            </p:extLst>
          </p:nvPr>
        </p:nvGraphicFramePr>
        <p:xfrm>
          <a:off x="1670958" y="4399012"/>
          <a:ext cx="8886008" cy="279977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61473">
                  <a:extLst>
                    <a:ext uri="{9D8B030D-6E8A-4147-A177-3AD203B41FA5}">
                      <a16:colId xmlns:a16="http://schemas.microsoft.com/office/drawing/2014/main" xmlns="" val="1927099798"/>
                    </a:ext>
                  </a:extLst>
                </a:gridCol>
                <a:gridCol w="7624535">
                  <a:extLst>
                    <a:ext uri="{9D8B030D-6E8A-4147-A177-3AD203B41FA5}">
                      <a16:colId xmlns:a16="http://schemas.microsoft.com/office/drawing/2014/main" xmlns="" val="2512958878"/>
                    </a:ext>
                  </a:extLst>
                </a:gridCol>
              </a:tblGrid>
              <a:tr h="547591">
                <a:tc>
                  <a:txBody>
                    <a:bodyPr/>
                    <a:lstStyle/>
                    <a:p>
                      <a:pPr marL="186690" marR="635" indent="-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6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Mùa</a:t>
                      </a:r>
                      <a:endParaRPr lang="en-US" sz="36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0959" marT="8255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186690" marR="635" indent="-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6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Đặc điểm</a:t>
                      </a:r>
                      <a:endParaRPr lang="en-US" sz="36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0959" marT="8255" marB="0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11052004"/>
                  </a:ext>
                </a:extLst>
              </a:tr>
              <a:tr h="1650143">
                <a:tc>
                  <a:txBody>
                    <a:bodyPr/>
                    <a:lstStyle/>
                    <a:p>
                      <a:pPr marL="186690" indent="-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6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Mùa </a:t>
                      </a:r>
                      <a:r>
                        <a:rPr lang="en-US" sz="360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thu</a:t>
                      </a:r>
                      <a:endParaRPr lang="en-US" sz="360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0959" marT="825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fontAlgn="base">
                        <a:lnSpc>
                          <a:spcPct val="107000"/>
                        </a:lnSpc>
                        <a:spcAft>
                          <a:spcPts val="235"/>
                        </a:spcAft>
                        <a:buClr>
                          <a:srgbClr val="181717"/>
                        </a:buClr>
                        <a:buSzPts val="1250"/>
                        <a:buFont typeface="Arial" panose="020B0604020202020204" pitchFamily="34" charset="0"/>
                        <a:buNone/>
                      </a:pPr>
                      <a:r>
                        <a:rPr lang="en-US" sz="3600" u="none" strike="noStrike" smtClean="0">
                          <a:solidFill>
                            <a:srgbClr val="181717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se</a:t>
                      </a:r>
                      <a:r>
                        <a:rPr lang="en-US" sz="3600" u="none" strike="noStrike" baseline="0" smtClean="0">
                          <a:solidFill>
                            <a:srgbClr val="181717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u="none" strike="noStrike" smtClean="0">
                          <a:solidFill>
                            <a:srgbClr val="181717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se lạnh, bầu trời trong xanh, nắng nhẹ, gió nhẹ (gió heo may)</a:t>
                      </a:r>
                    </a:p>
                    <a:p>
                      <a:r>
                        <a:rPr lang="en-US" sz="3600" smtClean="0">
                          <a:solidFill>
                            <a:srgbClr val="181717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 </a:t>
                      </a:r>
                      <a:r>
                        <a:rPr lang="en-US" sz="3200" smtClean="0">
                          <a:solidFill>
                            <a:srgbClr val="181717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một số cây thưa lá/ rụng lá, một số cây lá úa vàng</a:t>
                      </a:r>
                      <a:endParaRPr lang="en-US" sz="3200" u="none" strike="noStrike">
                        <a:solidFill>
                          <a:srgbClr val="181717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0959" marT="8255" marB="0"/>
                </a:tc>
                <a:extLst>
                  <a:ext uri="{0D108BD9-81ED-4DB2-BD59-A6C34878D82A}">
                    <a16:rowId xmlns:a16="http://schemas.microsoft.com/office/drawing/2014/main" xmlns="" val="11238479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6113471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Palm Paradise, Maldive Island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28600"/>
            <a:ext cx="8610600" cy="624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848600" y="242888"/>
            <a:ext cx="2590800" cy="646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Mùa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https://danviet.mediacdn.vn/upload/4-2019/images/2019-12-15/Chum-anh-Vuon-buoi-Dien-dep-long-lanh-nhu-tranh-ve-78911573_2542364692677496_7148069866929389568_n-1576374599-width945height70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42888"/>
            <a:ext cx="9677400" cy="647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3151436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1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0"/>
            <a:ext cx="11125200" cy="662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934201" y="1"/>
            <a:ext cx="2517775" cy="6461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Mùa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4811581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AutoShape 6" descr="Kết quả hình ảnh cho hình ảnh rước đền phá cố trung thu"/>
          <p:cNvSpPr>
            <a:spLocks noChangeAspect="1" noChangeArrowheads="1"/>
          </p:cNvSpPr>
          <p:nvPr/>
        </p:nvSpPr>
        <p:spPr bwMode="auto">
          <a:xfrm>
            <a:off x="1882775" y="-122238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36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51203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82563"/>
            <a:ext cx="10820400" cy="6446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312026" y="701676"/>
            <a:ext cx="2517775" cy="6461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Mùa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6266449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f5-zpcloud.zdn.vn/1991524222020397336/685fd1fbd3d21e8c47c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8600"/>
            <a:ext cx="11125200" cy="662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0131156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866" name="Picture 2" descr="https://f5-zpcloud.zdn.vn/2017256752733941899/cd64802d82044f5a16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04800"/>
            <a:ext cx="11277600" cy="655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0466175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986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718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76200"/>
            <a:ext cx="9372599" cy="4267430"/>
          </a:xfrm>
          <a:prstGeom prst="rect">
            <a:avLst/>
          </a:prstGeom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6117414"/>
              </p:ext>
            </p:extLst>
          </p:nvPr>
        </p:nvGraphicFramePr>
        <p:xfrm>
          <a:off x="1670958" y="4399011"/>
          <a:ext cx="8886008" cy="220583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61473">
                  <a:extLst>
                    <a:ext uri="{9D8B030D-6E8A-4147-A177-3AD203B41FA5}">
                      <a16:colId xmlns:a16="http://schemas.microsoft.com/office/drawing/2014/main" xmlns="" val="1927099798"/>
                    </a:ext>
                  </a:extLst>
                </a:gridCol>
                <a:gridCol w="7624535">
                  <a:extLst>
                    <a:ext uri="{9D8B030D-6E8A-4147-A177-3AD203B41FA5}">
                      <a16:colId xmlns:a16="http://schemas.microsoft.com/office/drawing/2014/main" xmlns="" val="2512958878"/>
                    </a:ext>
                  </a:extLst>
                </a:gridCol>
              </a:tblGrid>
              <a:tr h="547591">
                <a:tc>
                  <a:txBody>
                    <a:bodyPr/>
                    <a:lstStyle/>
                    <a:p>
                      <a:pPr marL="186690" marR="635" indent="-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6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Mùa</a:t>
                      </a:r>
                      <a:endParaRPr lang="en-US" sz="36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0959" marT="8255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186690" marR="635" indent="-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6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Đặc điểm</a:t>
                      </a:r>
                      <a:endParaRPr lang="en-US" sz="36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0959" marT="8255" marB="0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11052004"/>
                  </a:ext>
                </a:extLst>
              </a:tr>
              <a:tr h="1650143">
                <a:tc>
                  <a:txBody>
                    <a:bodyPr/>
                    <a:lstStyle/>
                    <a:p>
                      <a:pPr marL="186690" indent="-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6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Mùa </a:t>
                      </a:r>
                      <a:r>
                        <a:rPr lang="en-US" sz="360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đông</a:t>
                      </a:r>
                      <a:endParaRPr lang="en-US" sz="360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0959" marT="825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fontAlgn="base">
                        <a:lnSpc>
                          <a:spcPct val="107000"/>
                        </a:lnSpc>
                        <a:spcAft>
                          <a:spcPts val="235"/>
                        </a:spcAft>
                        <a:buClr>
                          <a:srgbClr val="181717"/>
                        </a:buClr>
                        <a:buSzPts val="1250"/>
                        <a:buFont typeface="Arial" panose="020B0604020202020204" pitchFamily="34" charset="0"/>
                        <a:buNone/>
                      </a:pPr>
                      <a:r>
                        <a:rPr lang="en-US" sz="3200" u="none" strike="noStrike" smtClean="0">
                          <a:solidFill>
                            <a:srgbClr val="181717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lạnh, khô hanh, rét buốt, ít mưa, mưa phùn gió bấc, trời u ám</a:t>
                      </a:r>
                    </a:p>
                    <a:p>
                      <a:r>
                        <a:rPr lang="en-US" sz="3600" smtClean="0">
                          <a:solidFill>
                            <a:srgbClr val="181717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 </a:t>
                      </a:r>
                      <a:r>
                        <a:rPr lang="en-US" sz="3200" smtClean="0">
                          <a:solidFill>
                            <a:srgbClr val="181717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một số loài cây trơ cành trụi lá (khẳng</a:t>
                      </a:r>
                      <a:r>
                        <a:rPr lang="en-US" sz="3200" baseline="0" smtClean="0">
                          <a:solidFill>
                            <a:srgbClr val="181717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khiu)</a:t>
                      </a:r>
                      <a:endParaRPr lang="en-US" sz="3200" u="none" strike="noStrike">
                        <a:solidFill>
                          <a:srgbClr val="181717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0959" marT="8255" marB="0"/>
                </a:tc>
                <a:extLst>
                  <a:ext uri="{0D108BD9-81ED-4DB2-BD59-A6C34878D82A}">
                    <a16:rowId xmlns:a16="http://schemas.microsoft.com/office/drawing/2014/main" xmlns="" val="11238479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2669873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229" y="256494"/>
            <a:ext cx="10972800" cy="6220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7138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52400"/>
            <a:ext cx="11125200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808914" y="152401"/>
            <a:ext cx="2517775" cy="6461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Mùa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6988943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7331419"/>
              </p:ext>
            </p:extLst>
          </p:nvPr>
        </p:nvGraphicFramePr>
        <p:xfrm>
          <a:off x="685800" y="1066801"/>
          <a:ext cx="11277600" cy="56387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55520"/>
                <a:gridCol w="4511040"/>
                <a:gridCol w="4511040"/>
              </a:tblGrid>
              <a:tr h="540824">
                <a:tc rowSpan="2">
                  <a:txBody>
                    <a:bodyPr/>
                    <a:lstStyle/>
                    <a:p>
                      <a:pPr algn="ctr"/>
                      <a:r>
                        <a:rPr lang="en-US" sz="260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Mùa</a:t>
                      </a:r>
                      <a:endParaRPr lang="en-US" sz="260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60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Đặc điểm</a:t>
                      </a:r>
                      <a:endParaRPr lang="en-US" sz="260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40824">
                <a:tc vMerge="1">
                  <a:txBody>
                    <a:bodyPr/>
                    <a:lstStyle/>
                    <a:p>
                      <a:pPr algn="ctr"/>
                      <a:endParaRPr lang="en-US" sz="3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Thời tiết</a:t>
                      </a:r>
                      <a:endParaRPr lang="en-US" sz="260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6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Cây cối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980244">
                <a:tc>
                  <a:txBody>
                    <a:bodyPr/>
                    <a:lstStyle/>
                    <a:p>
                      <a:pPr algn="ctr"/>
                      <a:r>
                        <a:rPr lang="en-US" sz="2600" b="1" baseline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Xuân</a:t>
                      </a:r>
                      <a:endParaRPr lang="en-US" sz="2600" b="1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26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ấm áp, nắng nhẹ, thỉnh thoảng có mưa xuân</a:t>
                      </a:r>
                      <a:endParaRPr lang="en-US" sz="26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26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cây cối đâm chồi nảy lộc,  hoa đua nở … </a:t>
                      </a:r>
                      <a:endParaRPr lang="en-US" sz="26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980244">
                <a:tc>
                  <a:txBody>
                    <a:bodyPr/>
                    <a:lstStyle/>
                    <a:p>
                      <a:pPr algn="ctr"/>
                      <a:r>
                        <a:rPr lang="en-US" sz="2600" b="1" baseline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Hạ</a:t>
                      </a:r>
                      <a:endParaRPr lang="en-US" sz="2600" b="1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26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nóng bức, chói chang, oi ả, có mưa rào</a:t>
                      </a:r>
                      <a:endParaRPr lang="en-US" sz="26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26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cây tốt tươi, đơm hoa kết trái…</a:t>
                      </a:r>
                      <a:endParaRPr lang="en-US" sz="26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1554870">
                <a:tc>
                  <a:txBody>
                    <a:bodyPr/>
                    <a:lstStyle/>
                    <a:p>
                      <a:pPr algn="ctr"/>
                      <a:r>
                        <a:rPr lang="en-US" sz="2600" b="1" baseline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Thu</a:t>
                      </a:r>
                      <a:endParaRPr lang="en-US" sz="2600" b="1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235"/>
                        </a:spcAft>
                        <a:buClr>
                          <a:srgbClr val="181717"/>
                        </a:buClr>
                        <a:buSzPts val="1250"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sz="26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181717"/>
                          </a:solidFill>
                          <a:effectLst/>
                          <a:uLnTx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se se lạnh, bầu trời trong xanh, nắng nhẹ, gió nhẹ (gió heo may)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6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181717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một số cây thưa lá/ rụng lá, một số cây lá úa vàng</a:t>
                      </a:r>
                      <a:endParaRPr kumimoji="0" lang="en-US" sz="26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181717"/>
                        </a:solidFill>
                        <a:effectLst/>
                        <a:uLnTx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1041791">
                <a:tc>
                  <a:txBody>
                    <a:bodyPr/>
                    <a:lstStyle/>
                    <a:p>
                      <a:pPr algn="ctr"/>
                      <a:r>
                        <a:rPr lang="en-US" sz="2600" b="1" baseline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Đông</a:t>
                      </a:r>
                      <a:endParaRPr lang="en-US" sz="2600" b="1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235"/>
                        </a:spcAft>
                        <a:buClr>
                          <a:srgbClr val="181717"/>
                        </a:buClr>
                        <a:buSzPts val="1250"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sz="26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181717"/>
                          </a:solidFill>
                          <a:effectLst/>
                          <a:uLnTx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lạnh, khô hanh, rét buốt, ít mưa, mưa phùn gió bấc, trời u ám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6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181717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một số loài cây trơ cành, trụi lá (khẳng khiu)</a:t>
                      </a:r>
                      <a:endParaRPr kumimoji="0" lang="en-US" sz="26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181717"/>
                        </a:solidFill>
                        <a:effectLst/>
                        <a:uLnTx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124201" y="304801"/>
            <a:ext cx="6251007" cy="58477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Miền Bắc có 4 mùa trong một năm</a:t>
            </a:r>
            <a:endParaRPr lang="en-US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7161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6894" y="245883"/>
            <a:ext cx="8224155" cy="56401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1" y="1162597"/>
            <a:ext cx="10033364" cy="4781003"/>
          </a:xfrm>
          <a:prstGeom prst="rect">
            <a:avLst/>
          </a:prstGeom>
        </p:spPr>
      </p:pic>
      <p:pic>
        <p:nvPicPr>
          <p:cNvPr id="6" name="图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362996"/>
            <a:ext cx="9144000" cy="24950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/>
        </p:nvCxnSpPr>
        <p:spPr>
          <a:xfrm>
            <a:off x="2819400" y="685800"/>
            <a:ext cx="11430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4648200" y="693576"/>
            <a:ext cx="11430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6705600" y="685800"/>
            <a:ext cx="3200400" cy="7776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719546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0"/>
            <a:ext cx="10058400" cy="4185138"/>
          </a:xfrm>
          <a:prstGeom prst="rect">
            <a:avLst/>
          </a:prstGeom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1530015"/>
              </p:ext>
            </p:extLst>
          </p:nvPr>
        </p:nvGraphicFramePr>
        <p:xfrm>
          <a:off x="990600" y="4173415"/>
          <a:ext cx="10210799" cy="238210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49542">
                  <a:extLst>
                    <a:ext uri="{9D8B030D-6E8A-4147-A177-3AD203B41FA5}">
                      <a16:colId xmlns:a16="http://schemas.microsoft.com/office/drawing/2014/main" xmlns="" val="1927099798"/>
                    </a:ext>
                  </a:extLst>
                </a:gridCol>
                <a:gridCol w="8761257">
                  <a:extLst>
                    <a:ext uri="{9D8B030D-6E8A-4147-A177-3AD203B41FA5}">
                      <a16:colId xmlns:a16="http://schemas.microsoft.com/office/drawing/2014/main" xmlns="" val="2512958878"/>
                    </a:ext>
                  </a:extLst>
                </a:gridCol>
              </a:tblGrid>
              <a:tr h="547591">
                <a:tc>
                  <a:txBody>
                    <a:bodyPr/>
                    <a:lstStyle/>
                    <a:p>
                      <a:pPr marL="186690" marR="635" indent="-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Mùa</a:t>
                      </a:r>
                      <a:endParaRPr lang="en-US" sz="2800" dirty="0">
                        <a:solidFill>
                          <a:srgbClr val="181717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0959" marT="8255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186690" marR="635" indent="-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Đặc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endParaRPr lang="en-US" sz="2800" dirty="0">
                        <a:solidFill>
                          <a:srgbClr val="181717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0959" marT="8255" marB="0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11052004"/>
                  </a:ext>
                </a:extLst>
              </a:tr>
              <a:tr h="1650143">
                <a:tc>
                  <a:txBody>
                    <a:bodyPr/>
                    <a:lstStyle/>
                    <a:p>
                      <a:pPr marL="186690" indent="-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Mùa</a:t>
                      </a:r>
                      <a:r>
                        <a:rPr lang="en-US" sz="28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mưa</a:t>
                      </a:r>
                      <a:endParaRPr lang="en-US" sz="28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0959" marT="8255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186690" marR="36195" indent="-63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8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Mùa</a:t>
                      </a:r>
                      <a:r>
                        <a:rPr lang="en-US" sz="2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m</a:t>
                      </a:r>
                      <a:r>
                        <a:rPr lang="vi-VN" sz="2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ư</a:t>
                      </a:r>
                      <a:r>
                        <a:rPr lang="en-US" sz="2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 </a:t>
                      </a:r>
                      <a:r>
                        <a:rPr lang="en-US" sz="28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bắt</a:t>
                      </a:r>
                      <a:r>
                        <a:rPr lang="en-US" sz="2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đầ</a:t>
                      </a:r>
                      <a:r>
                        <a:rPr lang="en-US" sz="2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 </a:t>
                      </a:r>
                      <a:r>
                        <a:rPr lang="en-US" sz="28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tháng</a:t>
                      </a:r>
                      <a:r>
                        <a:rPr lang="en-US" sz="2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5 </a:t>
                      </a:r>
                      <a:r>
                        <a:rPr lang="vi-VN" sz="2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đế</a:t>
                      </a:r>
                      <a:r>
                        <a:rPr lang="en-US" sz="2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 </a:t>
                      </a:r>
                      <a:r>
                        <a:rPr lang="en-US" sz="28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tháng</a:t>
                      </a:r>
                      <a:r>
                        <a:rPr lang="en-US" sz="2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11. </a:t>
                      </a:r>
                      <a:r>
                        <a:rPr lang="en-US" sz="28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Mưa</a:t>
                      </a:r>
                      <a:r>
                        <a:rPr lang="en-US" sz="2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nhiều</a:t>
                      </a:r>
                      <a:r>
                        <a:rPr lang="en-US" sz="2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mát</a:t>
                      </a:r>
                      <a:r>
                        <a:rPr lang="en-US" sz="2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mẻ</a:t>
                      </a:r>
                      <a:r>
                        <a:rPr lang="en-US" sz="2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mưa</a:t>
                      </a:r>
                      <a:r>
                        <a:rPr lang="en-US" sz="2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đến</a:t>
                      </a:r>
                      <a:r>
                        <a:rPr lang="en-US" sz="2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rất</a:t>
                      </a:r>
                      <a:r>
                        <a:rPr lang="en-US" sz="2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nhanh</a:t>
                      </a:r>
                      <a:r>
                        <a:rPr lang="en-US" sz="2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</a:t>
                      </a:r>
                      <a:r>
                        <a:rPr lang="en-US" sz="2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cũng</a:t>
                      </a:r>
                      <a:r>
                        <a:rPr lang="en-US" sz="2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rất</a:t>
                      </a:r>
                      <a:r>
                        <a:rPr lang="en-US" sz="2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nhanh</a:t>
                      </a:r>
                      <a:r>
                        <a:rPr lang="en-US" sz="2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vừa</a:t>
                      </a:r>
                      <a:r>
                        <a:rPr lang="en-US" sz="2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mưa</a:t>
                      </a:r>
                      <a:r>
                        <a:rPr lang="en-US" sz="2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đã</a:t>
                      </a:r>
                      <a:r>
                        <a:rPr lang="en-US" sz="2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nắng</a:t>
                      </a:r>
                      <a:r>
                        <a:rPr lang="en-US" sz="2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; </a:t>
                      </a:r>
                      <a:r>
                        <a:rPr lang="en-US" sz="28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đôi</a:t>
                      </a:r>
                      <a:r>
                        <a:rPr lang="en-US" sz="2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khi</a:t>
                      </a:r>
                      <a:r>
                        <a:rPr lang="en-US" sz="2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mưa</a:t>
                      </a:r>
                      <a:r>
                        <a:rPr lang="en-US" sz="2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rả</a:t>
                      </a:r>
                      <a:r>
                        <a:rPr lang="en-US" sz="2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rích</a:t>
                      </a:r>
                      <a:r>
                        <a:rPr lang="en-US" sz="2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kéo</a:t>
                      </a:r>
                      <a:r>
                        <a:rPr lang="en-US" sz="2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dài</a:t>
                      </a:r>
                      <a:r>
                        <a:rPr lang="en-US" sz="2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cả</a:t>
                      </a:r>
                      <a:r>
                        <a:rPr lang="en-US" sz="2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ngày</a:t>
                      </a:r>
                      <a:r>
                        <a:rPr lang="en-US" sz="2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;… </a:t>
                      </a:r>
                      <a:r>
                        <a:rPr lang="en-US" sz="28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cây</a:t>
                      </a:r>
                      <a:r>
                        <a:rPr lang="en-US" sz="2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cối</a:t>
                      </a:r>
                      <a:r>
                        <a:rPr lang="en-US" sz="2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tươi</a:t>
                      </a:r>
                      <a:r>
                        <a:rPr lang="en-US" sz="2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tốt</a:t>
                      </a:r>
                      <a:r>
                        <a:rPr lang="en-US" sz="2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mơn</a:t>
                      </a:r>
                      <a:r>
                        <a:rPr lang="en-US" sz="2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mởn</a:t>
                      </a:r>
                      <a:r>
                        <a:rPr lang="en-US" sz="2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,…</a:t>
                      </a:r>
                      <a:endParaRPr lang="en-US" sz="2800" dirty="0" smtClean="0">
                        <a:solidFill>
                          <a:srgbClr val="181717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0959" marT="8255" marB="0"/>
                </a:tc>
                <a:extLst>
                  <a:ext uri="{0D108BD9-81ED-4DB2-BD59-A6C34878D82A}">
                    <a16:rowId xmlns:a16="http://schemas.microsoft.com/office/drawing/2014/main" xmlns="" val="11238479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3342043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7930070"/>
              </p:ext>
            </p:extLst>
          </p:nvPr>
        </p:nvGraphicFramePr>
        <p:xfrm>
          <a:off x="1219200" y="4551409"/>
          <a:ext cx="10058400" cy="219773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72471">
                  <a:extLst>
                    <a:ext uri="{9D8B030D-6E8A-4147-A177-3AD203B41FA5}">
                      <a16:colId xmlns:a16="http://schemas.microsoft.com/office/drawing/2014/main" xmlns="" val="1927099798"/>
                    </a:ext>
                  </a:extLst>
                </a:gridCol>
                <a:gridCol w="8585929">
                  <a:extLst>
                    <a:ext uri="{9D8B030D-6E8A-4147-A177-3AD203B41FA5}">
                      <a16:colId xmlns:a16="http://schemas.microsoft.com/office/drawing/2014/main" xmlns="" val="2512958878"/>
                    </a:ext>
                  </a:extLst>
                </a:gridCol>
              </a:tblGrid>
              <a:tr h="547591">
                <a:tc>
                  <a:txBody>
                    <a:bodyPr/>
                    <a:lstStyle/>
                    <a:p>
                      <a:pPr marL="186690" marR="635" indent="-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Mùa</a:t>
                      </a:r>
                      <a:endParaRPr lang="en-US" sz="3200" dirty="0">
                        <a:solidFill>
                          <a:srgbClr val="181717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0959" marT="8255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186690" marR="635" indent="-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Đặc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endParaRPr lang="en-US" sz="3200" dirty="0">
                        <a:solidFill>
                          <a:srgbClr val="181717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0959" marT="8255" marB="0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11052004"/>
                  </a:ext>
                </a:extLst>
              </a:tr>
              <a:tr h="1650143">
                <a:tc>
                  <a:txBody>
                    <a:bodyPr/>
                    <a:lstStyle/>
                    <a:p>
                      <a:pPr marL="186690" indent="-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20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Mùa </a:t>
                      </a:r>
                      <a:r>
                        <a:rPr lang="en-US" sz="320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</a:t>
                      </a:r>
                      <a:endParaRPr lang="en-US" sz="320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0959" marT="8255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235"/>
                        </a:spcAft>
                        <a:buClr>
                          <a:srgbClr val="181717"/>
                        </a:buClr>
                        <a:buSzPts val="1250"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24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Mùa</a:t>
                      </a:r>
                      <a:r>
                        <a:rPr lang="en-US" sz="2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</a:t>
                      </a:r>
                      <a:r>
                        <a:rPr lang="en-US" sz="2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bắt</a:t>
                      </a:r>
                      <a:r>
                        <a:rPr lang="en-US" sz="2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đầ</a:t>
                      </a:r>
                      <a:r>
                        <a:rPr lang="en-US" sz="2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 </a:t>
                      </a:r>
                      <a:r>
                        <a:rPr lang="en-US" sz="24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tháng</a:t>
                      </a:r>
                      <a:r>
                        <a:rPr lang="en-US" sz="2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11 n</a:t>
                      </a:r>
                      <a:r>
                        <a:rPr lang="vi-VN" sz="2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ă</a:t>
                      </a:r>
                      <a:r>
                        <a:rPr lang="en-US" sz="2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 </a:t>
                      </a:r>
                      <a:r>
                        <a:rPr lang="en-US" sz="24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</a:t>
                      </a:r>
                      <a:r>
                        <a:rPr lang="vi-VN" sz="2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ướ</a:t>
                      </a:r>
                      <a:r>
                        <a:rPr lang="en-US" sz="2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 </a:t>
                      </a:r>
                      <a:r>
                        <a:rPr lang="vi-VN" sz="2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đế</a:t>
                      </a:r>
                      <a:r>
                        <a:rPr lang="en-US" sz="2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 </a:t>
                      </a:r>
                      <a:r>
                        <a:rPr lang="en-US" sz="24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tháng</a:t>
                      </a:r>
                      <a:r>
                        <a:rPr lang="en-US" sz="2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4 </a:t>
                      </a:r>
                      <a:r>
                        <a:rPr lang="en-US" sz="24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hoặc</a:t>
                      </a:r>
                      <a:r>
                        <a:rPr lang="en-US" sz="2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đầ</a:t>
                      </a:r>
                      <a:r>
                        <a:rPr lang="en-US" sz="2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 </a:t>
                      </a:r>
                      <a:r>
                        <a:rPr lang="en-US" sz="24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tháng</a:t>
                      </a:r>
                      <a:r>
                        <a:rPr lang="en-US" sz="2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5 n</a:t>
                      </a:r>
                      <a:r>
                        <a:rPr lang="vi-VN" sz="2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ă</a:t>
                      </a:r>
                      <a:r>
                        <a:rPr lang="en-US" sz="240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 sau,</a:t>
                      </a:r>
                      <a:r>
                        <a:rPr lang="en-US" sz="2400" baseline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</a:t>
                      </a:r>
                      <a:r>
                        <a:rPr lang="en-US" sz="240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ắng </a:t>
                      </a:r>
                      <a:r>
                        <a:rPr lang="en-US" sz="24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nhiều</a:t>
                      </a:r>
                      <a:r>
                        <a:rPr lang="en-US" sz="2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ban </a:t>
                      </a:r>
                      <a:r>
                        <a:rPr lang="en-US" sz="24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ngày</a:t>
                      </a:r>
                      <a:r>
                        <a:rPr lang="en-US" sz="2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trời</a:t>
                      </a:r>
                      <a:r>
                        <a:rPr lang="en-US" sz="2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nóng</a:t>
                      </a:r>
                      <a:r>
                        <a:rPr lang="en-US" sz="2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mưa</a:t>
                      </a:r>
                      <a:r>
                        <a:rPr lang="en-US" sz="2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rất</a:t>
                      </a:r>
                      <a:r>
                        <a:rPr lang="en-US" sz="240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ít.</a:t>
                      </a:r>
                      <a:r>
                        <a:rPr lang="en-US" sz="2400" baseline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Cây cối thường bị thiếu nước nếu không tưới đầy đủ kịp thời.</a:t>
                      </a:r>
                      <a:endParaRPr lang="en-US" sz="2400" dirty="0" smtClean="0">
                        <a:solidFill>
                          <a:srgbClr val="181717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0959" marT="8255" marB="0"/>
                </a:tc>
                <a:extLst>
                  <a:ext uri="{0D108BD9-81ED-4DB2-BD59-A6C34878D82A}">
                    <a16:rowId xmlns:a16="http://schemas.microsoft.com/office/drawing/2014/main" xmlns="" val="1123847997"/>
                  </a:ext>
                </a:extLst>
              </a:tr>
            </a:tbl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26128"/>
            <a:ext cx="10134599" cy="4510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696263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 txBox="1">
            <a:spLocks noGrp="1"/>
          </p:cNvSpPr>
          <p:nvPr>
            <p:ph type="title"/>
          </p:nvPr>
        </p:nvSpPr>
        <p:spPr>
          <a:xfrm>
            <a:off x="2895601" y="76201"/>
            <a:ext cx="6432145" cy="58477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Miền Nam có 2 mùa trong một năm</a:t>
            </a:r>
            <a:endParaRPr lang="en-US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4376817"/>
              </p:ext>
            </p:extLst>
          </p:nvPr>
        </p:nvGraphicFramePr>
        <p:xfrm>
          <a:off x="381000" y="762001"/>
          <a:ext cx="11506199" cy="556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0553"/>
                <a:gridCol w="6129471"/>
                <a:gridCol w="3656175"/>
              </a:tblGrid>
              <a:tr h="610461">
                <a:tc rowSpan="2">
                  <a:txBody>
                    <a:bodyPr/>
                    <a:lstStyle/>
                    <a:p>
                      <a:pPr algn="ctr"/>
                      <a:r>
                        <a:rPr lang="en-US" sz="280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Mùa</a:t>
                      </a:r>
                      <a:endParaRPr lang="en-US" sz="280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80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Đặc điểm</a:t>
                      </a:r>
                      <a:endParaRPr lang="en-US" sz="280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10461">
                <a:tc vMerge="1">
                  <a:txBody>
                    <a:bodyPr/>
                    <a:lstStyle/>
                    <a:p>
                      <a:pPr algn="ctr"/>
                      <a:endParaRPr lang="en-US" sz="3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Thời tiết</a:t>
                      </a:r>
                      <a:endParaRPr lang="en-US" sz="280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Cây cối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2118658">
                <a:tc>
                  <a:txBody>
                    <a:bodyPr/>
                    <a:lstStyle/>
                    <a:p>
                      <a:pPr algn="ctr"/>
                      <a:r>
                        <a:rPr lang="en-US" sz="2800" b="1" baseline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Mùa mưa</a:t>
                      </a:r>
                      <a:endParaRPr lang="en-US" sz="2800" b="1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kumimoji="0" lang="en-US" sz="2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bắt </a:t>
                      </a:r>
                      <a:r>
                        <a:rPr kumimoji="0" lang="vi-VN" sz="2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đầ</a:t>
                      </a:r>
                      <a:r>
                        <a:rPr kumimoji="0" lang="en-US" sz="2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u từ tháng 5 </a:t>
                      </a:r>
                      <a:r>
                        <a:rPr kumimoji="0" lang="vi-VN" sz="2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đế</a:t>
                      </a:r>
                      <a:r>
                        <a:rPr kumimoji="0" lang="en-US" sz="2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 tháng 11, mưa nhiều, mát mẻ, mưa đến rất nhanh và đi cũng rất nhanh, vừa mưa đã nắng; đôi khi mưa rả rích kéo dài cả ngày</a:t>
                      </a:r>
                      <a:endParaRPr lang="en-US" sz="2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2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cây cối tươi tốt, mơn mởn,…</a:t>
                      </a:r>
                      <a:endParaRPr lang="en-US" sz="2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2223020">
                <a:tc>
                  <a:txBody>
                    <a:bodyPr/>
                    <a:lstStyle/>
                    <a:p>
                      <a:pPr algn="ctr"/>
                      <a:r>
                        <a:rPr lang="en-US" sz="2800" b="1" baseline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Mùa khô</a:t>
                      </a:r>
                      <a:endParaRPr lang="en-US" sz="2800" b="1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235"/>
                        </a:spcAft>
                        <a:buClr>
                          <a:srgbClr val="181717"/>
                        </a:buClr>
                        <a:buSzPts val="1250"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sz="2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bắt </a:t>
                      </a:r>
                      <a:r>
                        <a:rPr kumimoji="0" lang="vi-VN" sz="2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đầ</a:t>
                      </a:r>
                      <a:r>
                        <a:rPr kumimoji="0" lang="en-US" sz="2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u từ tháng 11 n</a:t>
                      </a:r>
                      <a:r>
                        <a:rPr kumimoji="0" lang="vi-VN" sz="2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ă</a:t>
                      </a:r>
                      <a:r>
                        <a:rPr kumimoji="0" lang="en-US" sz="2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 tr</a:t>
                      </a:r>
                      <a:r>
                        <a:rPr kumimoji="0" lang="vi-VN" sz="2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ướ</a:t>
                      </a:r>
                      <a:r>
                        <a:rPr kumimoji="0" lang="en-US" sz="2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 </a:t>
                      </a:r>
                      <a:r>
                        <a:rPr kumimoji="0" lang="vi-VN" sz="2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đế</a:t>
                      </a:r>
                      <a:r>
                        <a:rPr kumimoji="0" lang="en-US" sz="2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 tháng 4 hoặc </a:t>
                      </a:r>
                      <a:r>
                        <a:rPr kumimoji="0" lang="vi-VN" sz="2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đầ</a:t>
                      </a:r>
                      <a:r>
                        <a:rPr kumimoji="0" lang="en-US" sz="2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u tháng 5 n</a:t>
                      </a:r>
                      <a:r>
                        <a:rPr kumimoji="0" lang="vi-VN" sz="2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ă</a:t>
                      </a:r>
                      <a:r>
                        <a:rPr kumimoji="0" lang="en-US" sz="2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 sau, nắng nhiều (dễ bị khô hạn) ban ngày trời nóng, mưa rất ít.</a:t>
                      </a:r>
                      <a:endParaRPr kumimoji="0" lang="en-US" sz="2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181717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Cây</a:t>
                      </a:r>
                      <a:r>
                        <a:rPr lang="en-US" sz="2400" baseline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cối cần được bổ sung tưới nước thường xuyên để tránh khô héo, thiếu nước.</a:t>
                      </a:r>
                      <a:endParaRPr lang="en-US" sz="2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23787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308534"/>
            <a:ext cx="8691788" cy="59980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3722" y="1067580"/>
            <a:ext cx="7430279" cy="162088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76401" y="2884291"/>
            <a:ext cx="7843959" cy="2931988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>
            <a:off x="3048000" y="762000"/>
            <a:ext cx="14478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5486400" y="762001"/>
            <a:ext cx="2057400" cy="9331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8382001" y="1047025"/>
            <a:ext cx="426309" cy="83099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4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4800"/>
          </a:p>
        </p:txBody>
      </p:sp>
      <p:sp>
        <p:nvSpPr>
          <p:cNvPr id="16" name="Rectangle 15"/>
          <p:cNvSpPr/>
          <p:nvPr/>
        </p:nvSpPr>
        <p:spPr>
          <a:xfrm>
            <a:off x="8672383" y="1791270"/>
            <a:ext cx="426309" cy="83099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4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4800"/>
          </a:p>
        </p:txBody>
      </p:sp>
      <p:sp>
        <p:nvSpPr>
          <p:cNvPr id="17" name="Rectangle 16"/>
          <p:cNvSpPr/>
          <p:nvPr/>
        </p:nvSpPr>
        <p:spPr>
          <a:xfrm>
            <a:off x="9093986" y="2688463"/>
            <a:ext cx="426309" cy="83099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4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4800"/>
          </a:p>
        </p:txBody>
      </p:sp>
      <p:sp>
        <p:nvSpPr>
          <p:cNvPr id="18" name="Rectangle 17"/>
          <p:cNvSpPr/>
          <p:nvPr/>
        </p:nvSpPr>
        <p:spPr>
          <a:xfrm>
            <a:off x="9065929" y="3421374"/>
            <a:ext cx="426309" cy="83099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4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4800"/>
          </a:p>
        </p:txBody>
      </p:sp>
      <p:sp>
        <p:nvSpPr>
          <p:cNvPr id="19" name="Rectangle 18"/>
          <p:cNvSpPr/>
          <p:nvPr/>
        </p:nvSpPr>
        <p:spPr>
          <a:xfrm>
            <a:off x="8213417" y="4331625"/>
            <a:ext cx="426309" cy="83099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4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4800"/>
          </a:p>
        </p:txBody>
      </p:sp>
      <p:sp>
        <p:nvSpPr>
          <p:cNvPr id="20" name="Rectangle 19"/>
          <p:cNvSpPr/>
          <p:nvPr/>
        </p:nvSpPr>
        <p:spPr>
          <a:xfrm>
            <a:off x="7332783" y="4966622"/>
            <a:ext cx="426309" cy="83099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4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4800"/>
          </a:p>
        </p:txBody>
      </p:sp>
    </p:spTree>
    <p:extLst>
      <p:ext uri="{BB962C8B-B14F-4D97-AF65-F5344CB8AC3E}">
        <p14:creationId xmlns:p14="http://schemas.microsoft.com/office/powerpoint/2010/main" val="53034514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AY0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3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495800"/>
            <a:ext cx="2008188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0" name="WordArt 4">
            <a:hlinkClick r:id="rId4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2057401" y="-76200"/>
            <a:ext cx="8143875" cy="23622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15301"/>
              </a:avLst>
            </a:prstTxWarp>
          </a:bodyPr>
          <a:lstStyle/>
          <a:p>
            <a:pPr algn="ctr"/>
            <a:r>
              <a:rPr lang="en-US" sz="3200" b="1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TIẾT HỌC ĐẾN ĐÂY LÀ KẾT THÚC</a:t>
            </a:r>
          </a:p>
          <a:p>
            <a:pPr algn="ctr"/>
            <a:endParaRPr lang="en-US" sz="3200" b="1" kern="10">
              <a:ln w="9525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pic>
        <p:nvPicPr>
          <p:cNvPr id="14341" name="Picture 5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9814" y="4495800"/>
            <a:ext cx="2008187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3685014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6320" y="134168"/>
            <a:ext cx="7205961" cy="61041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744585"/>
            <a:ext cx="11734800" cy="5995851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3048000" y="609600"/>
            <a:ext cx="11430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4724400" y="622041"/>
            <a:ext cx="12192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6553200" y="609600"/>
            <a:ext cx="27432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202021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5510" y="38102"/>
            <a:ext cx="8571490" cy="4339703"/>
          </a:xfrm>
          <a:prstGeom prst="rect">
            <a:avLst/>
          </a:prstGeom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2782923"/>
              </p:ext>
            </p:extLst>
          </p:nvPr>
        </p:nvGraphicFramePr>
        <p:xfrm>
          <a:off x="1670958" y="4399011"/>
          <a:ext cx="8886008" cy="224545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53242">
                  <a:extLst>
                    <a:ext uri="{9D8B030D-6E8A-4147-A177-3AD203B41FA5}">
                      <a16:colId xmlns:a16="http://schemas.microsoft.com/office/drawing/2014/main" xmlns="" val="1927099798"/>
                    </a:ext>
                  </a:extLst>
                </a:gridCol>
                <a:gridCol w="7432766">
                  <a:extLst>
                    <a:ext uri="{9D8B030D-6E8A-4147-A177-3AD203B41FA5}">
                      <a16:colId xmlns:a16="http://schemas.microsoft.com/office/drawing/2014/main" xmlns="" val="2512958878"/>
                    </a:ext>
                  </a:extLst>
                </a:gridCol>
              </a:tblGrid>
              <a:tr h="547591">
                <a:tc>
                  <a:txBody>
                    <a:bodyPr/>
                    <a:lstStyle/>
                    <a:p>
                      <a:pPr marL="186690" marR="635" indent="-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36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0959" marT="8255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186690" marR="635" indent="-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36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0959" marT="8255" marB="0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11052004"/>
                  </a:ext>
                </a:extLst>
              </a:tr>
              <a:tr h="1650143">
                <a:tc>
                  <a:txBody>
                    <a:bodyPr/>
                    <a:lstStyle/>
                    <a:p>
                      <a:pPr marL="186690" indent="-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360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0959" marT="825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fontAlgn="base">
                        <a:lnSpc>
                          <a:spcPct val="107000"/>
                        </a:lnSpc>
                        <a:spcAft>
                          <a:spcPts val="235"/>
                        </a:spcAft>
                        <a:buClr>
                          <a:srgbClr val="181717"/>
                        </a:buClr>
                        <a:buSzPts val="1250"/>
                        <a:buFont typeface="Arial" panose="020B0604020202020204" pitchFamily="34" charset="0"/>
                        <a:buNone/>
                      </a:pPr>
                      <a:endParaRPr lang="en-US" sz="3600" u="none" strike="noStrike">
                        <a:solidFill>
                          <a:srgbClr val="181717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0959" marT="8255" marB="0"/>
                </a:tc>
                <a:extLst>
                  <a:ext uri="{0D108BD9-81ED-4DB2-BD59-A6C34878D82A}">
                    <a16:rowId xmlns:a16="http://schemas.microsoft.com/office/drawing/2014/main" xmlns="" val="1123847997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7924800" y="6023496"/>
            <a:ext cx="16321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(cây cối)</a:t>
            </a:r>
            <a:endParaRPr lang="en-US" sz="32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934201" y="4889213"/>
            <a:ext cx="17331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(thời tiết)</a:t>
            </a:r>
            <a:endParaRPr lang="en-US" sz="32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352800" y="4876800"/>
            <a:ext cx="4572000" cy="685124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>
              <a:lnSpc>
                <a:spcPct val="107000"/>
              </a:lnSpc>
              <a:spcAft>
                <a:spcPts val="235"/>
              </a:spcAft>
              <a:buClr>
                <a:srgbClr val="181717"/>
              </a:buClr>
              <a:buSzPts val="1250"/>
            </a:pPr>
            <a:r>
              <a:rPr lang="en-US" sz="3600">
                <a:solidFill>
                  <a:prstClr val="black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- ấm áp, nắng </a:t>
            </a:r>
            <a:r>
              <a:rPr lang="en-US" sz="3600">
                <a:solidFill>
                  <a:prstClr val="black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nhẹ</a:t>
            </a:r>
            <a:endParaRPr lang="en-US" sz="3600">
              <a:solidFill>
                <a:prstClr val="black"/>
              </a:solidFill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33525" y="5181600"/>
            <a:ext cx="1493094" cy="12779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6690" indent="-6350" algn="ctr">
              <a:lnSpc>
                <a:spcPct val="107000"/>
              </a:lnSpc>
            </a:pPr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Mùa xuân</a:t>
            </a:r>
            <a:endParaRPr lang="en-US" sz="3600" b="1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715510" y="4339704"/>
            <a:ext cx="1290738" cy="6851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86690" marR="635" indent="-6350" algn="ctr">
              <a:lnSpc>
                <a:spcPct val="107000"/>
              </a:lnSpc>
            </a:pPr>
            <a:r>
              <a:rPr lang="en-US" sz="36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endParaRPr lang="en-US" sz="3600" b="1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434039" y="4368279"/>
            <a:ext cx="2226892" cy="6851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86690" marR="635" indent="-6350" algn="ctr">
              <a:lnSpc>
                <a:spcPct val="107000"/>
              </a:lnSpc>
            </a:pPr>
            <a:r>
              <a:rPr lang="en-US" sz="36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 điểm</a:t>
            </a:r>
            <a:endParaRPr lang="en-US" sz="3600" b="1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352800" y="5410200"/>
            <a:ext cx="7162800" cy="12779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07000"/>
              </a:lnSpc>
              <a:spcAft>
                <a:spcPts val="235"/>
              </a:spcAft>
              <a:buClr>
                <a:srgbClr val="181717"/>
              </a:buClr>
              <a:buSzPts val="1250"/>
            </a:pPr>
            <a:r>
              <a:rPr lang="en-US" sz="3600">
                <a:solidFill>
                  <a:prstClr val="black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>
                <a:solidFill>
                  <a:prstClr val="black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cây cối đâm chồi nảy lộc</a:t>
            </a:r>
            <a:r>
              <a:rPr lang="en-US" sz="3600">
                <a:solidFill>
                  <a:prstClr val="black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>
                <a:solidFill>
                  <a:prstClr val="black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hoa </a:t>
            </a:r>
            <a:r>
              <a:rPr lang="en-US" sz="3600">
                <a:solidFill>
                  <a:prstClr val="black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đua nở </a:t>
            </a:r>
            <a:r>
              <a:rPr lang="en-US" sz="3600">
                <a:solidFill>
                  <a:prstClr val="black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(hoa </a:t>
            </a:r>
            <a:r>
              <a:rPr lang="en-US" sz="3600">
                <a:solidFill>
                  <a:prstClr val="black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đào…)</a:t>
            </a:r>
            <a:endParaRPr lang="en-US" sz="3600">
              <a:solidFill>
                <a:srgbClr val="181717"/>
              </a:solidFill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838978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4" grpId="0"/>
      <p:bldP spid="7" grpId="0"/>
      <p:bldP spid="8" grpId="0"/>
      <p:bldP spid="9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"/>
            <a:ext cx="12192000" cy="655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077200" y="1"/>
            <a:ext cx="2590800" cy="6461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Mùa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xuân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2762267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HO HOA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457200"/>
            <a:ext cx="8153400" cy="601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010400" y="1"/>
            <a:ext cx="2590800" cy="6461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Mùa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xuân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8" descr="CherryBlossoms[1]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94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9727912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4800"/>
            <a:ext cx="115062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9792866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85800"/>
            <a:ext cx="11506200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200400" y="17463"/>
            <a:ext cx="5943600" cy="6477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Lễ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xuân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0847388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1670958" y="4399011"/>
          <a:ext cx="8886008" cy="224545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53242">
                  <a:extLst>
                    <a:ext uri="{9D8B030D-6E8A-4147-A177-3AD203B41FA5}">
                      <a16:colId xmlns:a16="http://schemas.microsoft.com/office/drawing/2014/main" xmlns="" val="1927099798"/>
                    </a:ext>
                  </a:extLst>
                </a:gridCol>
                <a:gridCol w="7432766">
                  <a:extLst>
                    <a:ext uri="{9D8B030D-6E8A-4147-A177-3AD203B41FA5}">
                      <a16:colId xmlns:a16="http://schemas.microsoft.com/office/drawing/2014/main" xmlns="" val="2512958878"/>
                    </a:ext>
                  </a:extLst>
                </a:gridCol>
              </a:tblGrid>
              <a:tr h="547591">
                <a:tc>
                  <a:txBody>
                    <a:bodyPr/>
                    <a:lstStyle/>
                    <a:p>
                      <a:pPr marL="186690" marR="635" indent="-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36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0959" marT="8255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186690" marR="635" indent="-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36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0959" marT="8255" marB="0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11052004"/>
                  </a:ext>
                </a:extLst>
              </a:tr>
              <a:tr h="1650143">
                <a:tc>
                  <a:txBody>
                    <a:bodyPr/>
                    <a:lstStyle/>
                    <a:p>
                      <a:pPr marL="186690" indent="-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360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0959" marT="825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fontAlgn="base">
                        <a:lnSpc>
                          <a:spcPct val="107000"/>
                        </a:lnSpc>
                        <a:spcAft>
                          <a:spcPts val="235"/>
                        </a:spcAft>
                        <a:buClr>
                          <a:srgbClr val="181717"/>
                        </a:buClr>
                        <a:buSzPts val="1250"/>
                        <a:buFont typeface="Arial" panose="020B0604020202020204" pitchFamily="34" charset="0"/>
                        <a:buNone/>
                      </a:pPr>
                      <a:endParaRPr lang="en-US" sz="3600" u="none" strike="noStrike">
                        <a:solidFill>
                          <a:srgbClr val="181717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0959" marT="8255" marB="0"/>
                </a:tc>
                <a:extLst>
                  <a:ext uri="{0D108BD9-81ED-4DB2-BD59-A6C34878D82A}">
                    <a16:rowId xmlns:a16="http://schemas.microsoft.com/office/drawing/2014/main" xmlns="" val="1123847997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8986441" y="6015625"/>
            <a:ext cx="16321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(cây cối)</a:t>
            </a:r>
            <a:endParaRPr lang="en-US" sz="32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98014" y="5526709"/>
            <a:ext cx="19287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(thời tiết)</a:t>
            </a:r>
            <a:endParaRPr lang="en-US" sz="36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133106" y="4922183"/>
            <a:ext cx="7382494" cy="12779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07000"/>
              </a:lnSpc>
              <a:spcAft>
                <a:spcPts val="235"/>
              </a:spcAft>
              <a:buClr>
                <a:srgbClr val="181717"/>
              </a:buClr>
              <a:buSzPts val="1250"/>
            </a:pPr>
            <a:r>
              <a:rPr lang="en-US" sz="3600">
                <a:solidFill>
                  <a:prstClr val="black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- n</a:t>
            </a:r>
            <a:r>
              <a:rPr lang="en-US" sz="3600">
                <a:solidFill>
                  <a:prstClr val="black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óng bức, chói chang, oi ả, có mưa rào</a:t>
            </a:r>
            <a:endParaRPr lang="en-US" sz="3600">
              <a:solidFill>
                <a:prstClr val="black"/>
              </a:solidFill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443990" y="5053403"/>
            <a:ext cx="1819275" cy="12779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6690" indent="-6350" algn="ctr">
              <a:lnSpc>
                <a:spcPct val="107000"/>
              </a:lnSpc>
            </a:pPr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Mùa </a:t>
            </a:r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 (hè)</a:t>
            </a:r>
            <a:endParaRPr lang="en-US" sz="3600" b="1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715510" y="4339704"/>
            <a:ext cx="1290738" cy="6851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86690" marR="635" indent="-6350" algn="ctr">
              <a:lnSpc>
                <a:spcPct val="107000"/>
              </a:lnSpc>
            </a:pPr>
            <a:r>
              <a:rPr lang="en-US" sz="36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endParaRPr lang="en-US" sz="3600" b="1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434039" y="4368279"/>
            <a:ext cx="2226892" cy="6851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86690" marR="635" indent="-6350" algn="ctr">
              <a:lnSpc>
                <a:spcPct val="107000"/>
              </a:lnSpc>
            </a:pPr>
            <a:r>
              <a:rPr lang="en-US" sz="36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 điểm</a:t>
            </a:r>
            <a:endParaRPr lang="en-US" sz="3600" b="1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030087" y="5953966"/>
            <a:ext cx="7162800" cy="6851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07000"/>
              </a:lnSpc>
              <a:spcAft>
                <a:spcPts val="235"/>
              </a:spcAft>
              <a:buClr>
                <a:srgbClr val="181717"/>
              </a:buClr>
              <a:buSzPts val="1250"/>
            </a:pPr>
            <a:r>
              <a:rPr lang="en-US" sz="3600">
                <a:solidFill>
                  <a:prstClr val="black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- cây tốt tươi, đơm hoa kết trái…</a:t>
            </a:r>
            <a:endParaRPr lang="en-US" sz="3600">
              <a:solidFill>
                <a:srgbClr val="181717"/>
              </a:solidFill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5510" y="13064"/>
            <a:ext cx="8903109" cy="4326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932745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4" grpId="0"/>
      <p:bldP spid="7" grpId="0"/>
      <p:bldP spid="8" grpId="0"/>
      <p:bldP spid="9" grpId="0"/>
      <p:bldP spid="1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9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10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1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1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5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6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7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8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</TotalTime>
  <Words>607</Words>
  <Application>Microsoft Office PowerPoint</Application>
  <PresentationFormat>Widescreen</PresentationFormat>
  <Paragraphs>92</Paragraphs>
  <Slides>29</Slides>
  <Notes>6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13</vt:i4>
      </vt:variant>
      <vt:variant>
        <vt:lpstr>Slide Titles</vt:lpstr>
      </vt:variant>
      <vt:variant>
        <vt:i4>29</vt:i4>
      </vt:variant>
    </vt:vector>
  </HeadingPairs>
  <TitlesOfParts>
    <vt:vector size="46" baseType="lpstr">
      <vt:lpstr>Arial</vt:lpstr>
      <vt:lpstr>Calibri</vt:lpstr>
      <vt:lpstr>Calibri Light</vt:lpstr>
      <vt:lpstr>Times New Roman</vt:lpstr>
      <vt:lpstr>Office Theme</vt:lpstr>
      <vt:lpstr>1_Office Theme</vt:lpstr>
      <vt:lpstr>2_Office Theme</vt:lpstr>
      <vt:lpstr>3_Office Theme</vt:lpstr>
      <vt:lpstr>4_Office Theme</vt:lpstr>
      <vt:lpstr>5_Office Theme</vt:lpstr>
      <vt:lpstr>6_Office Theme</vt:lpstr>
      <vt:lpstr>7_Office Theme</vt:lpstr>
      <vt:lpstr>8_Office Theme</vt:lpstr>
      <vt:lpstr>9_Office Theme</vt:lpstr>
      <vt:lpstr>10_Office Theme</vt:lpstr>
      <vt:lpstr>11_Office Theme</vt:lpstr>
      <vt:lpstr>12_Office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Miền Nam có 2 mùa trong một năm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STD_DELL</cp:lastModifiedBy>
  <cp:revision>27</cp:revision>
  <dcterms:created xsi:type="dcterms:W3CDTF">2006-08-16T00:00:00Z</dcterms:created>
  <dcterms:modified xsi:type="dcterms:W3CDTF">2022-03-05T02:04:43Z</dcterms:modified>
</cp:coreProperties>
</file>