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1" r:id="rId2"/>
    <p:sldId id="364" r:id="rId3"/>
    <p:sldId id="367" r:id="rId4"/>
    <p:sldId id="382" r:id="rId5"/>
    <p:sldId id="362" r:id="rId6"/>
    <p:sldId id="369" r:id="rId7"/>
    <p:sldId id="370" r:id="rId8"/>
    <p:sldId id="371" r:id="rId9"/>
    <p:sldId id="374" r:id="rId10"/>
    <p:sldId id="379" r:id="rId11"/>
    <p:sldId id="380" r:id="rId12"/>
    <p:sldId id="381" r:id="rId13"/>
    <p:sldId id="383" r:id="rId14"/>
    <p:sldId id="375" r:id="rId15"/>
    <p:sldId id="38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00"/>
    <a:srgbClr val="E95098"/>
    <a:srgbClr val="6EB92B"/>
    <a:srgbClr val="E5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0"/>
    <p:restoredTop sz="94682"/>
  </p:normalViewPr>
  <p:slideViewPr>
    <p:cSldViewPr snapToGrid="0" snapToObjects="1">
      <p:cViewPr varScale="1">
        <p:scale>
          <a:sx n="84" d="100"/>
          <a:sy n="84" d="100"/>
        </p:scale>
        <p:origin x="859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2023/9/13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30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337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749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015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8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4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5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3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07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5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8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9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5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3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8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6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665" r:id="rId14"/>
    <p:sldLayoutId id="2147483664" r:id="rId15"/>
    <p:sldLayoutId id="2147483663" r:id="rId16"/>
    <p:sldLayoutId id="2147483662" r:id="rId17"/>
    <p:sldLayoutId id="2147483661" r:id="rId18"/>
    <p:sldLayoutId id="2147483660" r:id="rId19"/>
    <p:sldLayoutId id="2147483659" r:id="rId20"/>
    <p:sldLayoutId id="2147483658" r:id="rId21"/>
    <p:sldLayoutId id="2147483657" r:id="rId22"/>
    <p:sldLayoutId id="2147483656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4038" descr="1-33"/>
          <p:cNvPicPr>
            <a:picLocks noChangeAspect="1"/>
          </p:cNvPicPr>
          <p:nvPr/>
        </p:nvPicPr>
        <p:blipFill rotWithShape="1">
          <a:blip r:embed="rId3"/>
          <a:srcRect b="24778"/>
          <a:stretch/>
        </p:blipFill>
        <p:spPr>
          <a:xfrm rot="303119" flipH="1">
            <a:off x="9138863" y="-573630"/>
            <a:ext cx="2876691" cy="52892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9150" y="138521"/>
            <a:ext cx="7922597" cy="50138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 flipH="1">
            <a:off x="9943432" y="788129"/>
            <a:ext cx="2469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0BAC5-FE23-4644-9E35-071BD3222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602" y="1735338"/>
            <a:ext cx="7260965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B9818-2A32-478B-9C4E-B6800351FFE6}"/>
              </a:ext>
            </a:extLst>
          </p:cNvPr>
          <p:cNvSpPr txBox="1"/>
          <p:nvPr/>
        </p:nvSpPr>
        <p:spPr>
          <a:xfrm flipH="1">
            <a:off x="6936150" y="4690674"/>
            <a:ext cx="2469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6">
                    <a:lumMod val="50000"/>
                  </a:schemeClr>
                </a:solidFill>
              </a:rPr>
              <a:t>(Tiết 1)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4B22EFEB-7995-44AD-94A5-04E4EE0BAE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84" y="2917371"/>
            <a:ext cx="4058394" cy="40583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DB1B10-0036-4236-ACA3-C5624092C1F9}"/>
              </a:ext>
            </a:extLst>
          </p:cNvPr>
          <p:cNvSpPr/>
          <p:nvPr/>
        </p:nvSpPr>
        <p:spPr>
          <a:xfrm>
            <a:off x="2293322" y="5238955"/>
            <a:ext cx="937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ea typeface="Times New Roman" panose="02020603050405020304" pitchFamily="18" charset="0"/>
              </a:rPr>
              <a:t>Thoát khỏi đám </a:t>
            </a:r>
            <a:r>
              <a:rPr lang="vi-VN" sz="3200" b="1">
                <a:ea typeface="Times New Roman" panose="02020603050405020304" pitchFamily="18" charset="0"/>
              </a:rPr>
              <a:t>cháy ở nhà sàn</a:t>
            </a:r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0C721-07B1-4EB6-B3F0-8DA397A56F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94" b="49349" l="49268" r="67350">
                        <a14:foregroundMark x1="49268" y1="26042" x2="51098" y2="47786"/>
                        <a14:foregroundMark x1="53734" y1="47656" x2="57467" y2="47266"/>
                        <a14:foregroundMark x1="57467" y1="47266" x2="61201" y2="47266"/>
                        <a14:foregroundMark x1="61201" y1="47266" x2="64568" y2="46745"/>
                        <a14:foregroundMark x1="64568" y1="46745" x2="65593" y2="41406"/>
                        <a14:foregroundMark x1="65593" y1="41406" x2="65227" y2="31510"/>
                        <a14:foregroundMark x1="60322" y1="30208" x2="63543" y2="31901"/>
                        <a14:foregroundMark x1="63543" y1="31901" x2="59370" y2="44922"/>
                        <a14:foregroundMark x1="59370" y1="44922" x2="59956" y2="44010"/>
                        <a14:foregroundMark x1="58272" y1="43099" x2="63324" y2="29557"/>
                        <a14:foregroundMark x1="63324" y1="29557" x2="66398" y2="34375"/>
                        <a14:foregroundMark x1="66398" y1="34375" x2="67277" y2="46354"/>
                        <a14:foregroundMark x1="66837" y1="26172" x2="62665" y2="24609"/>
                        <a14:foregroundMark x1="60469" y1="22135" x2="63909" y2="20964"/>
                        <a14:foregroundMark x1="63909" y1="20964" x2="67057" y2="23047"/>
                        <a14:foregroundMark x1="67057" y1="23047" x2="67423" y2="32031"/>
                        <a14:foregroundMark x1="65813" y1="26042" x2="63031" y2="33854"/>
                        <a14:foregroundMark x1="66545" y1="24870" x2="61640" y2="25651"/>
                        <a14:foregroundMark x1="60981" y1="23307" x2="65959" y2="23307"/>
                        <a14:foregroundMark x1="64495" y1="27474" x2="63690" y2="30339"/>
                        <a14:foregroundMark x1="60981" y1="24479" x2="63909" y2="28646"/>
                        <a14:foregroundMark x1="64934" y1="21094" x2="66764" y2="22266"/>
                        <a14:foregroundMark x1="60688" y1="32031" x2="59370" y2="38542"/>
                        <a14:foregroundMark x1="58126" y1="47656" x2="58053" y2="4934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141" t="19440" r="31905" b="49327"/>
          <a:stretch/>
        </p:blipFill>
        <p:spPr>
          <a:xfrm>
            <a:off x="4136637" y="231795"/>
            <a:ext cx="5689599" cy="5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2618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4B22EFEB-7995-44AD-94A5-04E4EE0BAE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84" y="2917371"/>
            <a:ext cx="4058394" cy="40583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DB1B10-0036-4236-ACA3-C5624092C1F9}"/>
              </a:ext>
            </a:extLst>
          </p:cNvPr>
          <p:cNvSpPr/>
          <p:nvPr/>
        </p:nvSpPr>
        <p:spPr>
          <a:xfrm>
            <a:off x="2293322" y="5238955"/>
            <a:ext cx="937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ea typeface="Times New Roman" panose="02020603050405020304" pitchFamily="18" charset="0"/>
              </a:rPr>
              <a:t>Kêu cứu khi nhà cao tầng cháy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3C2E9-CA5C-4A58-8E00-75073B1062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67" b="80599" l="28697" r="47218">
                        <a14:foregroundMark x1="31040" y1="54167" x2="45242" y2="54167"/>
                        <a14:foregroundMark x1="45242" y1="54167" x2="46925" y2="60938"/>
                        <a14:foregroundMark x1="46925" y1="60938" x2="46999" y2="66276"/>
                        <a14:foregroundMark x1="46999" y1="66276" x2="47291" y2="78255"/>
                        <a14:foregroundMark x1="47291" y1="78255" x2="39165" y2="79818"/>
                        <a14:foregroundMark x1="37189" y1="80599" x2="38214" y2="80599"/>
                        <a14:foregroundMark x1="31698" y1="57422" x2="35066" y2="56510"/>
                        <a14:foregroundMark x1="35066" y1="56510" x2="38507" y2="56641"/>
                        <a14:foregroundMark x1="38507" y1="56641" x2="37262" y2="62891"/>
                        <a14:foregroundMark x1="37262" y1="62891" x2="34627" y2="66667"/>
                        <a14:foregroundMark x1="34627" y1="66667" x2="37628" y2="63021"/>
                        <a14:foregroundMark x1="37628" y1="63021" x2="34553" y2="64323"/>
                        <a14:foregroundMark x1="34553" y1="64323" x2="36676" y2="59115"/>
                        <a14:foregroundMark x1="36676" y1="59115" x2="36237" y2="64583"/>
                        <a14:foregroundMark x1="36237" y1="64583" x2="38433" y2="6158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6" t="51512" r="51575" b="17868"/>
          <a:stretch/>
        </p:blipFill>
        <p:spPr>
          <a:xfrm>
            <a:off x="3601810" y="438498"/>
            <a:ext cx="5697797" cy="45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074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4B22EFEB-7995-44AD-94A5-04E4EE0BAE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84" y="2917371"/>
            <a:ext cx="4058394" cy="40583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DB1B10-0036-4236-ACA3-C5624092C1F9}"/>
              </a:ext>
            </a:extLst>
          </p:cNvPr>
          <p:cNvSpPr/>
          <p:nvPr/>
        </p:nvSpPr>
        <p:spPr>
          <a:xfrm>
            <a:off x="1901436" y="5238955"/>
            <a:ext cx="937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ea typeface="Times New Roman" panose="02020603050405020304" pitchFamily="18" charset="0"/>
              </a:rPr>
              <a:t>Chạy xa khỏi đám cháy</a:t>
            </a:r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0EA6B-F042-44DD-AF75-DCE3B1E6E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48" b="80990" l="49195" r="66984">
                        <a14:foregroundMark x1="49195" y1="55078" x2="50659" y2="72135"/>
                        <a14:foregroundMark x1="50659" y1="72135" x2="54466" y2="75391"/>
                        <a14:foregroundMark x1="54466" y1="75391" x2="63031" y2="75651"/>
                        <a14:foregroundMark x1="58126" y1="67969" x2="63982" y2="73698"/>
                        <a14:foregroundMark x1="63982" y1="73698" x2="66252" y2="78906"/>
                        <a14:foregroundMark x1="66252" y1="78906" x2="66179" y2="62109"/>
                        <a14:foregroundMark x1="66545" y1="58594" x2="66764" y2="68750"/>
                        <a14:foregroundMark x1="57687" y1="78646" x2="64641" y2="78516"/>
                        <a14:foregroundMark x1="64641" y1="78516" x2="64934" y2="78516"/>
                        <a14:foregroundMark x1="61859" y1="70182" x2="65081" y2="70833"/>
                        <a14:foregroundMark x1="65081" y1="70833" x2="65227" y2="73047"/>
                        <a14:foregroundMark x1="59004" y1="69661" x2="53587" y2="73958"/>
                        <a14:foregroundMark x1="49488" y1="79688" x2="54466" y2="75651"/>
                        <a14:foregroundMark x1="57833" y1="80990" x2="57980" y2="70703"/>
                        <a14:foregroundMark x1="66984" y1="71615" x2="66984" y2="57161"/>
                        <a14:foregroundMark x1="58712" y1="80339" x2="58712" y2="79167"/>
                        <a14:foregroundMark x1="57394" y1="79688" x2="58638" y2="80078"/>
                        <a14:foregroundMark x1="50512" y1="55208" x2="55344" y2="55078"/>
                        <a14:foregroundMark x1="55344" y1="55078" x2="62372" y2="5507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236" t="52519" r="31905" b="17868"/>
          <a:stretch/>
        </p:blipFill>
        <p:spPr>
          <a:xfrm>
            <a:off x="3785986" y="315771"/>
            <a:ext cx="5872353" cy="49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85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-775594"/>
            <a:ext cx="9729787" cy="74681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3621878"/>
            <a:ext cx="2797969" cy="2797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0272A-69B4-48B6-B7FE-A2E3D164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84" y="2445248"/>
            <a:ext cx="64440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465DDD-3F32-4400-8945-DE7EC9F1D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619" t="50000" r="35357" b="30361"/>
          <a:stretch/>
        </p:blipFill>
        <p:spPr>
          <a:xfrm>
            <a:off x="1612386" y="1636956"/>
            <a:ext cx="8723086" cy="39075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62482" y="3556000"/>
            <a:ext cx="3726190" cy="3726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EB9FFC-FE4D-4C9F-9CA6-0D937DAD4079}"/>
              </a:ext>
            </a:extLst>
          </p:cNvPr>
          <p:cNvSpPr/>
          <p:nvPr/>
        </p:nvSpPr>
        <p:spPr>
          <a:xfrm>
            <a:off x="931401" y="257014"/>
            <a:ext cx="10085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ea typeface="Times New Roman" panose="02020603050405020304" pitchFamily="18" charset="0"/>
              </a:rPr>
              <a:t>1. Điều tra, phát hiện những thứ có thể gây cháy trong nhà em theo gợi ý sau: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-775594"/>
            <a:ext cx="9729787" cy="74681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3621878"/>
            <a:ext cx="2797969" cy="2797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BDB306-4729-4564-B781-680793457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19" y="22523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-775594"/>
            <a:ext cx="9729787" cy="7468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0FA59-91BC-42BE-B3BD-D63D3BD2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748" y="2771775"/>
            <a:ext cx="7198504" cy="23289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3784013"/>
            <a:ext cx="2797969" cy="27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975300" y="1494906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9211" y="2553850"/>
            <a:ext cx="7275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a typeface="Times New Roman" panose="02020603050405020304" pitchFamily="18" charset="0"/>
              </a:rPr>
              <a:t>Em đã nhìn thấy cháy nhà trong thực tế hoặc trên truyền hình chưa? Theo em nguyên nhân nào dẫn đến cháy nhà?</a:t>
            </a:r>
            <a:endParaRPr lang="en-US" sz="3200" b="1" dirty="0"/>
          </a:p>
        </p:txBody>
      </p:sp>
      <p:pic>
        <p:nvPicPr>
          <p:cNvPr id="9" name="Đồng hồ đếm ngược 2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5287" y="5213432"/>
            <a:ext cx="2628504" cy="14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-775594"/>
            <a:ext cx="9729787" cy="7468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BE396-1EAF-485E-869E-C651B71C8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63" y="2820861"/>
            <a:ext cx="7119246" cy="23369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106" y="3621878"/>
            <a:ext cx="2797969" cy="27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6676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914" y="2447779"/>
            <a:ext cx="10054827" cy="5716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663941" y="-712986"/>
            <a:ext cx="2675164" cy="26751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953022"/>
            <a:ext cx="2904978" cy="29049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F5731D-F2C8-4A7B-98FC-8585FF96B051}"/>
              </a:ext>
            </a:extLst>
          </p:cNvPr>
          <p:cNvSpPr/>
          <p:nvPr/>
        </p:nvSpPr>
        <p:spPr>
          <a:xfrm>
            <a:off x="2801257" y="5405511"/>
            <a:ext cx="82985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a typeface="Times New Roman" panose="02020603050405020304" pitchFamily="18" charset="0"/>
              </a:rPr>
              <a:t>     1. Quan sát hình và cho biết: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/>
              <a:t>Điều gì có thể xảy ra trong mỗi hình?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/>
              <a:t>Những nguyên nhân nào dẫn đến cháy nhà?</a:t>
            </a:r>
            <a:endParaRPr lang="en-US" sz="2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9271E7-662D-4F95-8FF8-2AC81093E1E8}"/>
              </a:ext>
            </a:extLst>
          </p:cNvPr>
          <p:cNvSpPr/>
          <p:nvPr/>
        </p:nvSpPr>
        <p:spPr>
          <a:xfrm>
            <a:off x="1523815" y="265817"/>
            <a:ext cx="10512156" cy="4601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2B22D-7A35-433D-AD9E-561D206531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94" b="54948" l="30088" r="47511">
                        <a14:foregroundMark x1="30161" y1="34505" x2="30454" y2="47526"/>
                        <a14:foregroundMark x1="30307" y1="50911" x2="33236" y2="52865"/>
                        <a14:foregroundMark x1="33236" y1="52865" x2="39019" y2="51563"/>
                        <a14:foregroundMark x1="38360" y1="54036" x2="40190" y2="53385"/>
                        <a14:foregroundMark x1="46925" y1="52995" x2="47218" y2="37891"/>
                        <a14:foregroundMark x1="42753" y1="42188" x2="46413" y2="42318"/>
                        <a14:foregroundMark x1="47511" y1="47786" x2="47511" y2="50781"/>
                        <a14:foregroundMark x1="37555" y1="47005" x2="39458" y2="44922"/>
                        <a14:foregroundMark x1="33089" y1="33984" x2="39898" y2="34505"/>
                        <a14:foregroundMark x1="39898" y1="34505" x2="41215" y2="34245"/>
                        <a14:foregroundMark x1="30307" y1="33594" x2="31772" y2="33594"/>
                        <a14:foregroundMark x1="38653" y1="54948" x2="38653" y2="54948"/>
                        <a14:foregroundMark x1="37335" y1="52865" x2="40703" y2="52995"/>
                        <a14:foregroundMark x1="41288" y1="43359" x2="44583" y2="43620"/>
                        <a14:foregroundMark x1="43045" y1="39323" x2="43045" y2="51042"/>
                        <a14:foregroundMark x1="38067" y1="54818" x2="38067" y2="5481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381" t="31949" r="51503" b="44396"/>
          <a:stretch/>
        </p:blipFill>
        <p:spPr>
          <a:xfrm>
            <a:off x="1605742" y="346091"/>
            <a:ext cx="3450023" cy="2280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E2CBC-C4DA-49D6-8B99-F9645A13F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24" b="54688" l="51391" r="68741">
                        <a14:foregroundMark x1="51391" y1="34505" x2="59810" y2="44792"/>
                        <a14:foregroundMark x1="52782" y1="44792" x2="60542" y2="48698"/>
                        <a14:foregroundMark x1="60542" y1="48698" x2="64568" y2="49089"/>
                        <a14:foregroundMark x1="52343" y1="37630" x2="52269" y2="42969"/>
                        <a14:foregroundMark x1="52269" y1="42969" x2="53367" y2="47917"/>
                        <a14:foregroundMark x1="53075" y1="33984" x2="63543" y2="35547"/>
                        <a14:foregroundMark x1="66398" y1="33984" x2="67789" y2="47266"/>
                        <a14:foregroundMark x1="67789" y1="47266" x2="67789" y2="47266"/>
                        <a14:foregroundMark x1="68302" y1="35938" x2="68741" y2="46615"/>
                        <a14:foregroundMark x1="58272" y1="38672" x2="64275" y2="37630"/>
                        <a14:foregroundMark x1="58053" y1="42188" x2="58053" y2="42188"/>
                        <a14:foregroundMark x1="65154" y1="36328" x2="59370" y2="40885"/>
                        <a14:foregroundMark x1="59370" y1="40885" x2="59370" y2="40885"/>
                        <a14:foregroundMark x1="60322" y1="37109" x2="64275" y2="37630"/>
                        <a14:foregroundMark x1="63982" y1="36458" x2="62738" y2="36589"/>
                        <a14:foregroundMark x1="59517" y1="54167" x2="62079" y2="52344"/>
                        <a14:foregroundMark x1="62079" y1="52344" x2="62225" y2="52344"/>
                        <a14:foregroundMark x1="62225" y1="52344" x2="59444" y2="51693"/>
                        <a14:foregroundMark x1="59444" y1="51693" x2="59370" y2="51563"/>
                        <a14:foregroundMark x1="59370" y1="51563" x2="59370" y2="51563"/>
                        <a14:foregroundMark x1="59370" y1="51563" x2="59370" y2="51563"/>
                        <a14:foregroundMark x1="59517" y1="54688" x2="59517" y2="54688"/>
                        <a14:foregroundMark x1="51757" y1="37891" x2="55051" y2="3776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22" t="31949" r="29762" b="44396"/>
          <a:stretch/>
        </p:blipFill>
        <p:spPr>
          <a:xfrm>
            <a:off x="6609663" y="354188"/>
            <a:ext cx="3450023" cy="2280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1B59FE-3FD3-4059-8C52-DCFCCA9A39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41" b="77995" l="29795" r="47511">
                        <a14:foregroundMark x1="31040" y1="58594" x2="31040" y2="58594"/>
                        <a14:foregroundMark x1="40630" y1="58724" x2="43631" y2="58984"/>
                        <a14:foregroundMark x1="43631" y1="58984" x2="45681" y2="70703"/>
                        <a14:foregroundMark x1="46266" y1="61328" x2="47511" y2="73307"/>
                        <a14:foregroundMark x1="43704" y1="73698" x2="43704" y2="70052"/>
                        <a14:foregroundMark x1="43997" y1="72786" x2="44510" y2="75521"/>
                        <a14:foregroundMark x1="37555" y1="76432" x2="38873" y2="77995"/>
                        <a14:foregroundMark x1="30161" y1="75130" x2="30527" y2="63411"/>
                        <a14:foregroundMark x1="30527" y1="63411" x2="33602" y2="60026"/>
                        <a14:foregroundMark x1="33602" y1="60026" x2="41069" y2="61458"/>
                        <a14:foregroundMark x1="33602" y1="65234" x2="36896" y2="64844"/>
                        <a14:foregroundMark x1="36896" y1="64844" x2="40849" y2="64844"/>
                        <a14:foregroundMark x1="29868" y1="57813" x2="30234" y2="72135"/>
                        <a14:foregroundMark x1="34627" y1="56641" x2="34627" y2="566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286" t="55604" r="51503" b="20741"/>
          <a:stretch/>
        </p:blipFill>
        <p:spPr>
          <a:xfrm>
            <a:off x="1744381" y="2666321"/>
            <a:ext cx="3294743" cy="2280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E51C4D-87BD-4216-959A-7833B0F168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292" b="78646" l="51391" r="69034">
                        <a14:foregroundMark x1="51391" y1="58203" x2="52562" y2="71875"/>
                        <a14:foregroundMark x1="56296" y1="57422" x2="56296" y2="57422"/>
                        <a14:foregroundMark x1="57394" y1="57422" x2="64568" y2="62630"/>
                        <a14:foregroundMark x1="51977" y1="64063" x2="55124" y2="63672"/>
                        <a14:foregroundMark x1="55124" y1="63672" x2="57906" y2="63672"/>
                        <a14:foregroundMark x1="67570" y1="57292" x2="68155" y2="70052"/>
                        <a14:foregroundMark x1="68741" y1="62630" x2="69034" y2="71745"/>
                        <a14:foregroundMark x1="66179" y1="66797" x2="67862" y2="70443"/>
                        <a14:foregroundMark x1="68448" y1="58333" x2="68521" y2="61979"/>
                        <a14:foregroundMark x1="66618" y1="63932" x2="63616" y2="63151"/>
                        <a14:foregroundMark x1="59663" y1="77083" x2="60688" y2="75781"/>
                        <a14:foregroundMark x1="62738" y1="75260" x2="65593" y2="74740"/>
                        <a14:foregroundMark x1="65593" y1="74740" x2="65739" y2="74740"/>
                        <a14:foregroundMark x1="60249" y1="77995" x2="60249" y2="77995"/>
                        <a14:foregroundMark x1="60029" y1="78646" x2="60029" y2="78646"/>
                        <a14:foregroundMark x1="66837" y1="57292" x2="64568" y2="57552"/>
                        <a14:foregroundMark x1="56296" y1="57552" x2="57833" y2="574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22" t="55179" r="29762" b="21166"/>
          <a:stretch/>
        </p:blipFill>
        <p:spPr>
          <a:xfrm>
            <a:off x="6626304" y="2586080"/>
            <a:ext cx="3450023" cy="22809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F628F3-6BC2-4E3C-B6DC-53E3E1ACF9F1}"/>
              </a:ext>
            </a:extLst>
          </p:cNvPr>
          <p:cNvSpPr/>
          <p:nvPr/>
        </p:nvSpPr>
        <p:spPr>
          <a:xfrm>
            <a:off x="4889923" y="833686"/>
            <a:ext cx="1607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a typeface="Times New Roman" panose="02020603050405020304" pitchFamily="18" charset="0"/>
              </a:rPr>
              <a:t>Đốt rác gần vật dễ cháy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47434-EDB9-4AAF-B35E-7FEEE1E3CBB8}"/>
              </a:ext>
            </a:extLst>
          </p:cNvPr>
          <p:cNvSpPr/>
          <p:nvPr/>
        </p:nvSpPr>
        <p:spPr>
          <a:xfrm>
            <a:off x="9814856" y="701048"/>
            <a:ext cx="22211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ea typeface="Times New Roman" panose="02020603050405020304" pitchFamily="18" charset="0"/>
              </a:rPr>
              <a:t>Ổ điện chập do sử dụng nhiều thiết bị cùng lúc</a:t>
            </a:r>
            <a:endParaRPr lang="en-US" sz="2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675F33-6E5D-43BA-A732-C0A441867664}"/>
              </a:ext>
            </a:extLst>
          </p:cNvPr>
          <p:cNvSpPr/>
          <p:nvPr/>
        </p:nvSpPr>
        <p:spPr>
          <a:xfrm>
            <a:off x="4918800" y="2913357"/>
            <a:ext cx="18158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ea typeface="Times New Roman" panose="02020603050405020304" pitchFamily="18" charset="0"/>
              </a:rPr>
              <a:t>Vừa sử dụng vừa sạc điện thoại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DC0144-8B93-4A4B-AF44-74DE44D3F3DE}"/>
              </a:ext>
            </a:extLst>
          </p:cNvPr>
          <p:cNvSpPr/>
          <p:nvPr/>
        </p:nvSpPr>
        <p:spPr>
          <a:xfrm>
            <a:off x="9919059" y="2791243"/>
            <a:ext cx="18158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/>
              <a:t>Để các thứ dễ cháy gần bếp lửa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2489" r="97244">
                        <a14:foregroundMark x1="2756" y1="46311" x2="11200" y2="45422"/>
                        <a14:foregroundMark x1="11200" y1="45422" x2="12444" y2="45867"/>
                        <a14:foregroundMark x1="20889" y1="40178" x2="24356" y2="47822"/>
                        <a14:foregroundMark x1="93333" y1="53333" x2="96444" y2="81867"/>
                        <a14:foregroundMark x1="97333" y1="56444" x2="97333" y2="60889"/>
                        <a14:foregroundMark x1="9956" y1="41244" x2="16267" y2="46578"/>
                        <a14:foregroundMark x1="2489" y1="53511" x2="8267" y2="49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81" y="-2654301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7138" y="522245"/>
            <a:ext cx="3372316" cy="666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21AABB-7EE9-4C42-B64B-2BAB7C941B8C}"/>
              </a:ext>
            </a:extLst>
          </p:cNvPr>
          <p:cNvSpPr/>
          <p:nvPr/>
        </p:nvSpPr>
        <p:spPr>
          <a:xfrm>
            <a:off x="4951627" y="1133678"/>
            <a:ext cx="560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/>
              <a:t>Những nguyên nhân nào khác dẫn đến cháy nhà?</a:t>
            </a:r>
            <a:endParaRPr lang="en-US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C3AAE-92A4-482A-A9E1-57A795A2CB82}"/>
              </a:ext>
            </a:extLst>
          </p:cNvPr>
          <p:cNvSpPr/>
          <p:nvPr/>
        </p:nvSpPr>
        <p:spPr>
          <a:xfrm>
            <a:off x="4518268" y="3400609"/>
            <a:ext cx="6857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</a:rPr>
              <a:t>      </a:t>
            </a:r>
            <a:r>
              <a:rPr lang="vi-VN" sz="2800" b="1" i="1" dirty="0">
                <a:solidFill>
                  <a:srgbClr val="C00000"/>
                </a:solidFill>
              </a:rPr>
              <a:t>Có nhiều nguyên nhân gây hỏa hoạn do tính chủ quan và sơ xuất của con người: không cẩn thận khi đốt rác, trẻ em đùa nghịch với lửa hoặc không chú ý khi thắp hương, đốt vàng mã,...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84661B-06D7-4E98-A51A-40D8E06FAA23}"/>
              </a:ext>
            </a:extLst>
          </p:cNvPr>
          <p:cNvSpPr/>
          <p:nvPr/>
        </p:nvSpPr>
        <p:spPr>
          <a:xfrm>
            <a:off x="1729573" y="230107"/>
            <a:ext cx="93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ea typeface="Times New Roman" panose="02020603050405020304" pitchFamily="18" charset="0"/>
              </a:rPr>
              <a:t>2. Nêu những thiệt hại có thể xảy ra về người và tài sản do hỏa hoạn.</a:t>
            </a:r>
            <a:endParaRPr lang="en-US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8CCC5-7CC8-476A-B3C4-A2A5BA043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75391" l="44876" r="70205">
                        <a14:foregroundMark x1="44876" y1="51432" x2="47072" y2="70703"/>
                        <a14:foregroundMark x1="47072" y1="70703" x2="50366" y2="72656"/>
                        <a14:foregroundMark x1="51464" y1="52083" x2="68082" y2="58854"/>
                        <a14:foregroundMark x1="68228" y1="52214" x2="70205" y2="69792"/>
                        <a14:foregroundMark x1="63690" y1="64583" x2="53514" y2="61198"/>
                        <a14:foregroundMark x1="53514" y1="61198" x2="50512" y2="57813"/>
                        <a14:foregroundMark x1="52050" y1="64323" x2="54612" y2="58203"/>
                        <a14:foregroundMark x1="54612" y1="58203" x2="60395" y2="57422"/>
                        <a14:foregroundMark x1="60395" y1="57422" x2="63690" y2="58464"/>
                        <a14:foregroundMark x1="68448" y1="55469" x2="63250" y2="50391"/>
                        <a14:foregroundMark x1="63250" y1="50391" x2="55124" y2="54688"/>
                        <a14:foregroundMark x1="55124" y1="54688" x2="49195" y2="54557"/>
                        <a14:foregroundMark x1="47731" y1="50130" x2="61054" y2="52214"/>
                        <a14:foregroundMark x1="70132" y1="55208" x2="65813" y2="60026"/>
                        <a14:foregroundMark x1="65813" y1="60026" x2="64861" y2="60286"/>
                        <a14:foregroundMark x1="50586" y1="66667" x2="59956" y2="64583"/>
                        <a14:foregroundMark x1="59956" y1="64583" x2="61054" y2="64583"/>
                        <a14:foregroundMark x1="49195" y1="74740" x2="55930" y2="74740"/>
                        <a14:foregroundMark x1="57174" y1="75391" x2="57613" y2="74479"/>
                        <a14:foregroundMark x1="51318" y1="62630" x2="54539" y2="6080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929" t="47406" r="27856" b="22315"/>
          <a:stretch/>
        </p:blipFill>
        <p:spPr>
          <a:xfrm>
            <a:off x="3389075" y="3614765"/>
            <a:ext cx="4979761" cy="3126450"/>
          </a:xfrm>
          <a:prstGeom prst="rect">
            <a:avLst/>
          </a:prstGeom>
        </p:spPr>
      </p:pic>
      <p:pic>
        <p:nvPicPr>
          <p:cNvPr id="1026" name="Picture 2" descr="Nhân chứng kể chuyện nhảy cửa sổ thoát đám cháy karaoke - Tuổi Trẻ Online">
            <a:extLst>
              <a:ext uri="{FF2B5EF4-FFF2-40B4-BE49-F238E27FC236}">
                <a16:creationId xmlns:a16="http://schemas.microsoft.com/office/drawing/2014/main" id="{83D81CC2-0FBB-4A00-85E2-D24AC214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2" y="2177615"/>
            <a:ext cx="3192403" cy="28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P.HCM: Đốt giấy tờ gây cháy nhà làm 3 người mắc kẹt, 1 người chết - Tuổi  Trẻ Online">
            <a:extLst>
              <a:ext uri="{FF2B5EF4-FFF2-40B4-BE49-F238E27FC236}">
                <a16:creationId xmlns:a16="http://schemas.microsoft.com/office/drawing/2014/main" id="{EC1456FE-3AF1-4A03-A920-570001A4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46" y="1307325"/>
            <a:ext cx="4585619" cy="24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ăn ngừa những vụ cháy thương tâm - Báo Công an Nhân dân điện tử">
            <a:extLst>
              <a:ext uri="{FF2B5EF4-FFF2-40B4-BE49-F238E27FC236}">
                <a16:creationId xmlns:a16="http://schemas.microsoft.com/office/drawing/2014/main" id="{51DCD4A7-117F-4054-8063-5EF5F69D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36" y="2996768"/>
            <a:ext cx="3735754" cy="25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5403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D249EB-37AC-41BE-B4ED-E9C1895C649C}"/>
              </a:ext>
            </a:extLst>
          </p:cNvPr>
          <p:cNvSpPr/>
          <p:nvPr/>
        </p:nvSpPr>
        <p:spPr>
          <a:xfrm>
            <a:off x="1410259" y="257014"/>
            <a:ext cx="10085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ea typeface="Times New Roman" panose="02020603050405020304" pitchFamily="18" charset="0"/>
              </a:rPr>
              <a:t>3. Mọi người trong hình đang làm gì? Nêu nhận xét của em về các cách ứng xử đó.</a:t>
            </a:r>
            <a:endParaRPr lang="en-US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A580A-E972-4C0C-8A01-6641DDA65C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6" t="19440" r="31905" b="17868"/>
          <a:stretch/>
        </p:blipFill>
        <p:spPr>
          <a:xfrm>
            <a:off x="3751002" y="1334232"/>
            <a:ext cx="6371771" cy="54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4B22EFEB-7995-44AD-94A5-04E4EE0BAE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84" y="2917371"/>
            <a:ext cx="4058394" cy="4058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6FC0C-5106-429A-9308-95D55C9CA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64" b="50000" l="27965" r="47145">
                        <a14:foregroundMark x1="27965" y1="35026" x2="36823" y2="35026"/>
                        <a14:foregroundMark x1="29722" y1="38411" x2="36384" y2="31510"/>
                        <a14:foregroundMark x1="36384" y1="31510" x2="33163" y2="32682"/>
                        <a14:foregroundMark x1="33163" y1="32682" x2="30966" y2="39844"/>
                        <a14:foregroundMark x1="30966" y1="39844" x2="35725" y2="33984"/>
                        <a14:foregroundMark x1="35725" y1="33984" x2="37042" y2="26823"/>
                        <a14:foregroundMark x1="37042" y1="26823" x2="32211" y2="31250"/>
                        <a14:foregroundMark x1="32211" y1="31250" x2="31186" y2="37500"/>
                        <a14:foregroundMark x1="31186" y1="37500" x2="34114" y2="35807"/>
                        <a14:foregroundMark x1="34114" y1="35807" x2="34993" y2="30078"/>
                        <a14:foregroundMark x1="34993" y1="30078" x2="32430" y2="34505"/>
                        <a14:foregroundMark x1="32430" y1="34505" x2="32064" y2="36849"/>
                        <a14:foregroundMark x1="28111" y1="36589" x2="30966" y2="39844"/>
                        <a14:foregroundMark x1="30966" y1="39844" x2="34773" y2="40234"/>
                        <a14:foregroundMark x1="34187" y1="40495" x2="37701" y2="36719"/>
                        <a14:foregroundMark x1="37189" y1="42969" x2="39019" y2="39063"/>
                        <a14:foregroundMark x1="35944" y1="41276" x2="38067" y2="40234"/>
                        <a14:foregroundMark x1="35432" y1="44401" x2="36969" y2="44792"/>
                        <a14:foregroundMark x1="32943" y1="37109" x2="36969" y2="40104"/>
                        <a14:foregroundMark x1="29868" y1="48047" x2="32650" y2="48698"/>
                        <a14:foregroundMark x1="38067" y1="47656" x2="38214" y2="50000"/>
                        <a14:foregroundMark x1="35578" y1="39453" x2="39458" y2="41276"/>
                        <a14:foregroundMark x1="44290" y1="30208" x2="44949" y2="38802"/>
                        <a14:foregroundMark x1="44583" y1="27344" x2="43485" y2="37240"/>
                        <a14:foregroundMark x1="35212" y1="37240" x2="38433" y2="39974"/>
                        <a14:foregroundMark x1="38433" y1="39974" x2="42020" y2="36719"/>
                        <a14:foregroundMark x1="42020" y1="36719" x2="42826" y2="33594"/>
                        <a14:foregroundMark x1="34187" y1="34766" x2="39092" y2="45313"/>
                        <a14:foregroundMark x1="29356" y1="32422" x2="29429" y2="39974"/>
                        <a14:foregroundMark x1="28666" y1="39688" x2="30381" y2="34896"/>
                        <a14:foregroundMark x1="28331" y1="40625" x2="28578" y2="39936"/>
                        <a14:foregroundMark x1="30381" y1="34896" x2="31625" y2="33854"/>
                        <a14:foregroundMark x1="27965" y1="36719" x2="32723" y2="30859"/>
                        <a14:foregroundMark x1="35798" y1="22786" x2="38946" y2="22266"/>
                        <a14:foregroundMark x1="38946" y1="22266" x2="45681" y2="22656"/>
                        <a14:foregroundMark x1="46706" y1="23177" x2="47291" y2="33333"/>
                        <a14:foregroundMark x1="44363" y1="24609" x2="38067" y2="25130"/>
                        <a14:foregroundMark x1="35798" y1="26042" x2="38067" y2="26172"/>
                        <a14:foregroundMark x1="36237" y1="21484" x2="36237" y2="21484"/>
                        <a14:foregroundMark x1="39385" y1="20964" x2="39385" y2="20964"/>
                        <a14:backgroundMark x1="28477" y1="40495" x2="28404" y2="40625"/>
                        <a14:backgroundMark x1="28404" y1="40625" x2="28404" y2="40625"/>
                        <a14:backgroundMark x1="28697" y1="39714" x2="28624" y2="39974"/>
                        <a14:backgroundMark x1="28624" y1="39974" x2="28624" y2="39974"/>
                        <a14:backgroundMark x1="28477" y1="40104" x2="28477" y2="40104"/>
                        <a14:backgroundMark x1="28477" y1="40104" x2="28477" y2="40104"/>
                        <a14:backgroundMark x1="28477" y1="39974" x2="28477" y2="39974"/>
                        <a14:backgroundMark x1="28477" y1="39974" x2="28477" y2="3997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66" t="19440" r="51481" b="48488"/>
          <a:stretch/>
        </p:blipFill>
        <p:spPr>
          <a:xfrm>
            <a:off x="3910659" y="274689"/>
            <a:ext cx="5480083" cy="45218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DB1B10-0036-4236-ACA3-C5624092C1F9}"/>
              </a:ext>
            </a:extLst>
          </p:cNvPr>
          <p:cNvSpPr/>
          <p:nvPr/>
        </p:nvSpPr>
        <p:spPr>
          <a:xfrm>
            <a:off x="2643973" y="4946568"/>
            <a:ext cx="937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ea typeface="Times New Roman" panose="02020603050405020304" pitchFamily="18" charset="0"/>
              </a:rPr>
              <a:t>Thoát khỏi đám cháy bằng các cách khác nhau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14170227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251</Words>
  <Application>Microsoft Office PowerPoint</Application>
  <PresentationFormat>Widescreen</PresentationFormat>
  <Paragraphs>34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DengXian</vt:lpstr>
      <vt:lpstr>Times New Roman</vt:lpstr>
      <vt:lpstr>思源黑体 CN Regular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Windows User</cp:lastModifiedBy>
  <cp:revision>666</cp:revision>
  <dcterms:created xsi:type="dcterms:W3CDTF">2018-06-17T04:53:58Z</dcterms:created>
  <dcterms:modified xsi:type="dcterms:W3CDTF">2023-09-12T22:25:12Z</dcterms:modified>
</cp:coreProperties>
</file>