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82" r:id="rId2"/>
  </p:sldMasterIdLst>
  <p:notesMasterIdLst>
    <p:notesMasterId r:id="rId25"/>
  </p:notesMasterIdLst>
  <p:sldIdLst>
    <p:sldId id="384" r:id="rId3"/>
    <p:sldId id="385" r:id="rId4"/>
    <p:sldId id="386" r:id="rId5"/>
    <p:sldId id="301" r:id="rId6"/>
    <p:sldId id="286" r:id="rId7"/>
    <p:sldId id="321" r:id="rId8"/>
    <p:sldId id="319" r:id="rId9"/>
    <p:sldId id="322" r:id="rId10"/>
    <p:sldId id="323" r:id="rId11"/>
    <p:sldId id="335" r:id="rId12"/>
    <p:sldId id="320" r:id="rId13"/>
    <p:sldId id="346" r:id="rId14"/>
    <p:sldId id="347" r:id="rId15"/>
    <p:sldId id="348" r:id="rId16"/>
    <p:sldId id="349" r:id="rId17"/>
    <p:sldId id="351" r:id="rId18"/>
    <p:sldId id="389" r:id="rId19"/>
    <p:sldId id="376" r:id="rId20"/>
    <p:sldId id="379" r:id="rId21"/>
    <p:sldId id="380" r:id="rId22"/>
    <p:sldId id="317" r:id="rId23"/>
    <p:sldId id="3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936" userDrawn="1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EC3"/>
    <a:srgbClr val="EAC222"/>
    <a:srgbClr val="DEE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8"/>
      </p:cViewPr>
      <p:guideLst>
        <p:guide orient="horz" pos="2256"/>
        <p:guide pos="3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7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2170-5E6D-4B0E-A217-036286DF3F0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131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2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92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148">
                <a:solidFill>
                  <a:schemeClr val="tx1">
                    <a:tint val="75000"/>
                  </a:schemeClr>
                </a:solidFill>
              </a:defRPr>
            </a:lvl1pPr>
            <a:lvl2pPr marL="406378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755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219133" indent="0">
              <a:buNone/>
              <a:defRPr sz="1407">
                <a:solidFill>
                  <a:schemeClr val="tx1">
                    <a:tint val="75000"/>
                  </a:schemeClr>
                </a:solidFill>
              </a:defRPr>
            </a:lvl4pPr>
            <a:lvl5pPr marL="1625511" indent="0">
              <a:buNone/>
              <a:defRPr sz="1407">
                <a:solidFill>
                  <a:schemeClr val="tx1">
                    <a:tint val="75000"/>
                  </a:schemeClr>
                </a:solidFill>
              </a:defRPr>
            </a:lvl5pPr>
            <a:lvl6pPr marL="2031888" indent="0">
              <a:buNone/>
              <a:defRPr sz="1407">
                <a:solidFill>
                  <a:schemeClr val="tx1">
                    <a:tint val="75000"/>
                  </a:schemeClr>
                </a:solidFill>
              </a:defRPr>
            </a:lvl6pPr>
            <a:lvl7pPr marL="2438266" indent="0">
              <a:buNone/>
              <a:defRPr sz="1407">
                <a:solidFill>
                  <a:schemeClr val="tx1">
                    <a:tint val="75000"/>
                  </a:schemeClr>
                </a:solidFill>
              </a:defRPr>
            </a:lvl7pPr>
            <a:lvl8pPr marL="2844644" indent="0">
              <a:buNone/>
              <a:defRPr sz="1407">
                <a:solidFill>
                  <a:schemeClr val="tx1">
                    <a:tint val="75000"/>
                  </a:schemeClr>
                </a:solidFill>
              </a:defRPr>
            </a:lvl8pPr>
            <a:lvl9pPr marL="3251021" indent="0">
              <a:buNone/>
              <a:defRPr sz="14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755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75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755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5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755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75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755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3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148" b="1"/>
            </a:lvl1pPr>
            <a:lvl2pPr marL="406378" indent="0">
              <a:buNone/>
              <a:defRPr sz="1778" b="1"/>
            </a:lvl2pPr>
            <a:lvl3pPr marL="812755" indent="0">
              <a:buNone/>
              <a:defRPr sz="1630" b="1"/>
            </a:lvl3pPr>
            <a:lvl4pPr marL="1219133" indent="0">
              <a:buNone/>
              <a:defRPr sz="1407" b="1"/>
            </a:lvl4pPr>
            <a:lvl5pPr marL="1625511" indent="0">
              <a:buNone/>
              <a:defRPr sz="1407" b="1"/>
            </a:lvl5pPr>
            <a:lvl6pPr marL="2031888" indent="0">
              <a:buNone/>
              <a:defRPr sz="1407" b="1"/>
            </a:lvl6pPr>
            <a:lvl7pPr marL="2438266" indent="0">
              <a:buNone/>
              <a:defRPr sz="1407" b="1"/>
            </a:lvl7pPr>
            <a:lvl8pPr marL="2844644" indent="0">
              <a:buNone/>
              <a:defRPr sz="1407" b="1"/>
            </a:lvl8pPr>
            <a:lvl9pPr marL="3251021" indent="0">
              <a:buNone/>
              <a:defRPr sz="140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148" b="1"/>
            </a:lvl1pPr>
            <a:lvl2pPr marL="406378" indent="0">
              <a:buNone/>
              <a:defRPr sz="1778" b="1"/>
            </a:lvl2pPr>
            <a:lvl3pPr marL="812755" indent="0">
              <a:buNone/>
              <a:defRPr sz="1630" b="1"/>
            </a:lvl3pPr>
            <a:lvl4pPr marL="1219133" indent="0">
              <a:buNone/>
              <a:defRPr sz="1407" b="1"/>
            </a:lvl4pPr>
            <a:lvl5pPr marL="1625511" indent="0">
              <a:buNone/>
              <a:defRPr sz="1407" b="1"/>
            </a:lvl5pPr>
            <a:lvl6pPr marL="2031888" indent="0">
              <a:buNone/>
              <a:defRPr sz="1407" b="1"/>
            </a:lvl6pPr>
            <a:lvl7pPr marL="2438266" indent="0">
              <a:buNone/>
              <a:defRPr sz="1407" b="1"/>
            </a:lvl7pPr>
            <a:lvl8pPr marL="2844644" indent="0">
              <a:buNone/>
              <a:defRPr sz="1407" b="1"/>
            </a:lvl8pPr>
            <a:lvl9pPr marL="3251021" indent="0">
              <a:buNone/>
              <a:defRPr sz="140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755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75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755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66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80" tIns="40640" rIns="81280" bIns="40640" rtlCol="0" anchor="ctr"/>
          <a:lstStyle/>
          <a:p>
            <a:pPr marL="0" marR="0" lvl="0" indent="0" algn="ctr" defTabSz="812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3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6" y="259507"/>
            <a:ext cx="10515600" cy="628103"/>
          </a:xfrm>
        </p:spPr>
        <p:txBody>
          <a:bodyPr>
            <a:normAutofit/>
          </a:bodyPr>
          <a:lstStyle>
            <a:lvl1pPr>
              <a:defRPr sz="2815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755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75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755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5"/>
            <a:ext cx="1104841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6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755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75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755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35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1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15"/>
            </a:lvl1pPr>
            <a:lvl2pPr>
              <a:defRPr sz="2518"/>
            </a:lvl2pPr>
            <a:lvl3pPr>
              <a:defRPr sz="2148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07"/>
            </a:lvl1pPr>
            <a:lvl2pPr marL="406378" indent="0">
              <a:buNone/>
              <a:defRPr sz="1259"/>
            </a:lvl2pPr>
            <a:lvl3pPr marL="812755" indent="0">
              <a:buNone/>
              <a:defRPr sz="1037"/>
            </a:lvl3pPr>
            <a:lvl4pPr marL="1219133" indent="0">
              <a:buNone/>
              <a:defRPr sz="889"/>
            </a:lvl4pPr>
            <a:lvl5pPr marL="1625511" indent="0">
              <a:buNone/>
              <a:defRPr sz="889"/>
            </a:lvl5pPr>
            <a:lvl6pPr marL="2031888" indent="0">
              <a:buNone/>
              <a:defRPr sz="889"/>
            </a:lvl6pPr>
            <a:lvl7pPr marL="2438266" indent="0">
              <a:buNone/>
              <a:defRPr sz="889"/>
            </a:lvl7pPr>
            <a:lvl8pPr marL="2844644" indent="0">
              <a:buNone/>
              <a:defRPr sz="889"/>
            </a:lvl8pPr>
            <a:lvl9pPr marL="3251021" indent="0">
              <a:buNone/>
              <a:defRPr sz="88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755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75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755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00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1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815"/>
            </a:lvl1pPr>
            <a:lvl2pPr marL="406378" indent="0">
              <a:buNone/>
              <a:defRPr sz="2518"/>
            </a:lvl2pPr>
            <a:lvl3pPr marL="812755" indent="0">
              <a:buNone/>
              <a:defRPr sz="2148"/>
            </a:lvl3pPr>
            <a:lvl4pPr marL="1219133" indent="0">
              <a:buNone/>
              <a:defRPr sz="1778"/>
            </a:lvl4pPr>
            <a:lvl5pPr marL="1625511" indent="0">
              <a:buNone/>
              <a:defRPr sz="1778"/>
            </a:lvl5pPr>
            <a:lvl6pPr marL="2031888" indent="0">
              <a:buNone/>
              <a:defRPr sz="1778"/>
            </a:lvl6pPr>
            <a:lvl7pPr marL="2438266" indent="0">
              <a:buNone/>
              <a:defRPr sz="1778"/>
            </a:lvl7pPr>
            <a:lvl8pPr marL="2844644" indent="0">
              <a:buNone/>
              <a:defRPr sz="1778"/>
            </a:lvl8pPr>
            <a:lvl9pPr marL="3251021" indent="0">
              <a:buNone/>
              <a:defRPr sz="1778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07"/>
            </a:lvl1pPr>
            <a:lvl2pPr marL="406378" indent="0">
              <a:buNone/>
              <a:defRPr sz="1259"/>
            </a:lvl2pPr>
            <a:lvl3pPr marL="812755" indent="0">
              <a:buNone/>
              <a:defRPr sz="1037"/>
            </a:lvl3pPr>
            <a:lvl4pPr marL="1219133" indent="0">
              <a:buNone/>
              <a:defRPr sz="889"/>
            </a:lvl4pPr>
            <a:lvl5pPr marL="1625511" indent="0">
              <a:buNone/>
              <a:defRPr sz="889"/>
            </a:lvl5pPr>
            <a:lvl6pPr marL="2031888" indent="0">
              <a:buNone/>
              <a:defRPr sz="889"/>
            </a:lvl6pPr>
            <a:lvl7pPr marL="2438266" indent="0">
              <a:buNone/>
              <a:defRPr sz="889"/>
            </a:lvl7pPr>
            <a:lvl8pPr marL="2844644" indent="0">
              <a:buNone/>
              <a:defRPr sz="889"/>
            </a:lvl8pPr>
            <a:lvl9pPr marL="3251021" indent="0">
              <a:buNone/>
              <a:defRPr sz="88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755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75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755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29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755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75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755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81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755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75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755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7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57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44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AF8FA92-DCEB-416D-A3AA-345BE494323E}" type="datetimeFigureOut">
              <a:rPr lang="en-US" smtClean="0">
                <a:solidFill>
                  <a:srgbClr val="000000"/>
                </a:solidFill>
                <a:cs typeface="Times New Roman" pitchFamily="18" charset="0"/>
              </a:rPr>
              <a:pPr defTabSz="342900"/>
              <a:t>10/18/2023</a:t>
            </a:fld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09B7AED0-1251-46AC-8102-BF35D3C7A77D}" type="slidenum">
              <a:rPr lang="en-US" smtClean="0">
                <a:solidFill>
                  <a:srgbClr val="000000"/>
                </a:solidFill>
                <a:cs typeface="Times New Roman" pitchFamily="18" charset="0"/>
              </a:rPr>
              <a:pPr defTabSz="342900"/>
              <a:t>‹#›</a:t>
            </a:fld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F98E1-6E2C-41D4-9FE9-05D48F4360E9}" type="slidenum">
              <a:rPr lang="en-US" altLang="en-US" sz="1400" smtClean="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1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4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333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48"/>
            </a:lvl1pPr>
            <a:lvl2pPr marL="406378" indent="0" algn="ctr">
              <a:buNone/>
              <a:defRPr sz="1778"/>
            </a:lvl2pPr>
            <a:lvl3pPr marL="812755" indent="0" algn="ctr">
              <a:buNone/>
              <a:defRPr sz="1630"/>
            </a:lvl3pPr>
            <a:lvl4pPr marL="1219133" indent="0" algn="ctr">
              <a:buNone/>
              <a:defRPr sz="1407"/>
            </a:lvl4pPr>
            <a:lvl5pPr marL="1625511" indent="0" algn="ctr">
              <a:buNone/>
              <a:defRPr sz="1407"/>
            </a:lvl5pPr>
            <a:lvl6pPr marL="2031888" indent="0" algn="ctr">
              <a:buNone/>
              <a:defRPr sz="1407"/>
            </a:lvl6pPr>
            <a:lvl7pPr marL="2438266" indent="0" algn="ctr">
              <a:buNone/>
              <a:defRPr sz="1407"/>
            </a:lvl7pPr>
            <a:lvl8pPr marL="2844644" indent="0" algn="ctr">
              <a:buNone/>
              <a:defRPr sz="1407"/>
            </a:lvl8pPr>
            <a:lvl9pPr marL="3251021" indent="0" algn="ctr">
              <a:buNone/>
              <a:defRPr sz="1407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755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75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755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2755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75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755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5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cs typeface="Times New Roman" pitchFamily="18" charset="0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cs typeface="Times New Roman" pitchFamily="18" charset="0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cs typeface="Times New Roman" pitchFamily="18" charset="0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342900"/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cs typeface="Times New Roman" pitchFamily="18" charset="0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2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9" r:id="rId5"/>
    <p:sldLayoutId id="2147483680" r:id="rId6"/>
    <p:sldLayoutId id="2147483681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0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755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2023/10/18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0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75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0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755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275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2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812755" rtl="0" eaLnBrk="1" latinLnBrk="0" hangingPunct="1">
        <a:lnSpc>
          <a:spcPct val="90000"/>
        </a:lnSpc>
        <a:spcBef>
          <a:spcPct val="0"/>
        </a:spcBef>
        <a:buNone/>
        <a:defRPr sz="3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189" indent="-203189" algn="l" defTabSz="812755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518" kern="1200">
          <a:solidFill>
            <a:schemeClr val="tx1"/>
          </a:solidFill>
          <a:latin typeface="+mn-lt"/>
          <a:ea typeface="+mn-ea"/>
          <a:cs typeface="+mn-cs"/>
        </a:defRPr>
      </a:lvl1pPr>
      <a:lvl2pPr marL="609566" indent="-203189" algn="l" defTabSz="812755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48" kern="1200">
          <a:solidFill>
            <a:schemeClr val="tx1"/>
          </a:solidFill>
          <a:latin typeface="+mn-lt"/>
          <a:ea typeface="+mn-ea"/>
          <a:cs typeface="+mn-cs"/>
        </a:defRPr>
      </a:lvl2pPr>
      <a:lvl3pPr marL="1015944" indent="-203189" algn="l" defTabSz="812755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322" indent="-203189" algn="l" defTabSz="812755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9" indent="-203189" algn="l" defTabSz="812755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235077" indent="-203189" algn="l" defTabSz="812755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641455" indent="-203189" algn="l" defTabSz="812755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3047832" indent="-203189" algn="l" defTabSz="812755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10" indent="-203189" algn="l" defTabSz="812755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2755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06378" algn="l" defTabSz="812755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12755" algn="l" defTabSz="812755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33" algn="l" defTabSz="812755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11" algn="l" defTabSz="812755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31888" algn="l" defTabSz="812755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38266" algn="l" defTabSz="812755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44644" algn="l" defTabSz="812755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251021" algn="l" defTabSz="812755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0.wmf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5.wmf"/><Relationship Id="rId4" Type="http://schemas.openxmlformats.org/officeDocument/2006/relationships/image" Target="../media/image22.jpeg"/><Relationship Id="rId9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610" y="1272597"/>
            <a:ext cx="3058379" cy="46278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7" y="3375926"/>
            <a:ext cx="2036252" cy="310107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07231" y="1992558"/>
            <a:ext cx="7909463" cy="276673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zh-CN" sz="53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em đến với tiết học ngày hôm nay</a:t>
            </a:r>
            <a:endParaRPr lang="vi-VN" altLang="zh-CN" sz="5333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8927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11" descr="tulips_orange_h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139" y="4818063"/>
            <a:ext cx="1703387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3301" name="Picture 14" descr="jjklk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96000"/>
            <a:ext cx="7924800" cy="973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4"/>
          <p:cNvSpPr txBox="1"/>
          <p:nvPr/>
        </p:nvSpPr>
        <p:spPr>
          <a:xfrm>
            <a:off x="371364" y="1671683"/>
            <a:ext cx="1144927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Muốn đọc số thập phân, ta đọc lần lượt từ hàng cao đến hàng thấp: trước hết đọc phần nguyên, đọc dấu “phẩy”, sau đó đọc phần thập phân. 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340746" y="2958618"/>
            <a:ext cx="11449271" cy="954107"/>
          </a:xfrm>
          <a:prstGeom prst="rect">
            <a:avLst/>
          </a:prstGeom>
          <a:solidFill>
            <a:srgbClr val="EAC222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Muốn viết số thập phân, ta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lần lượt từ hàng cao đến hàng thấp: trước hết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phần nguyên,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dấu “phẩy”, sau đó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phần thập phân. 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1199456" y="836712"/>
            <a:ext cx="6525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/>
      <p:bldP spid="15" grpId="0" bldLvl="0" animBg="1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048000" y="1071563"/>
            <a:ext cx="6096000" cy="4257675"/>
          </a:xfrm>
        </p:spPr>
      </p:pic>
      <p:sp>
        <p:nvSpPr>
          <p:cNvPr id="9218" name="TextBox 3"/>
          <p:cNvSpPr txBox="1"/>
          <p:nvPr/>
        </p:nvSpPr>
        <p:spPr>
          <a:xfrm>
            <a:off x="1775520" y="1628800"/>
            <a:ext cx="8991600" cy="280076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sz="8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r>
              <a:rPr lang="en-US" sz="8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1" name="Picture 14" descr="jjklkl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04390" y="3512223"/>
            <a:ext cx="4649219" cy="9781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0" y="138430"/>
            <a:ext cx="9144000" cy="954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01746" y="615315"/>
            <a:ext cx="230441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063750" y="615316"/>
            <a:ext cx="8352790" cy="437515"/>
            <a:chOff x="850" y="969"/>
            <a:chExt cx="13154" cy="68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888" y="969"/>
              <a:ext cx="6116" cy="9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850" y="1658"/>
              <a:ext cx="102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1" name="Rectangle 7"/>
          <p:cNvSpPr/>
          <p:nvPr>
            <p:custDataLst>
              <p:tags r:id="rId2"/>
            </p:custDataLst>
          </p:nvPr>
        </p:nvSpPr>
        <p:spPr>
          <a:xfrm>
            <a:off x="1804036" y="1431291"/>
            <a:ext cx="16770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Arial" panose="020B0604020202020204" pitchFamily="34" charset="0"/>
              </a:rPr>
              <a:t>a) 2,35</a:t>
            </a:r>
            <a:r>
              <a:rPr lang="en-US" altLang="en-US" sz="3200" dirty="0">
                <a:solidFill>
                  <a:srgbClr val="8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16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32916" y="2014855"/>
            <a:ext cx="1748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- Đọc là: 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32915" y="2444750"/>
            <a:ext cx="293497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- Phần nguyên là: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75330" y="2014855"/>
            <a:ext cx="421259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l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810760" y="2886710"/>
            <a:ext cx="47447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l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 phần trăm 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75331" y="1052830"/>
            <a:ext cx="230441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732915" y="2886710"/>
            <a:ext cx="33578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- Phần thập phân là: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67886" y="2444750"/>
            <a:ext cx="1748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732916" y="3340100"/>
            <a:ext cx="30372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- Từ trái qua phải: </a:t>
            </a:r>
          </a:p>
        </p:txBody>
      </p:sp>
      <p:sp>
        <p:nvSpPr>
          <p:cNvPr id="63496" name="Text Box 8"/>
          <p:cNvSpPr txBox="1"/>
          <p:nvPr/>
        </p:nvSpPr>
        <p:spPr>
          <a:xfrm>
            <a:off x="4810760" y="3340101"/>
            <a:ext cx="58572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đơn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3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phần mười,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5 phần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/>
          <p:nvPr/>
        </p:nvGraphicFramePr>
        <p:xfrm>
          <a:off x="8754745" y="2705101"/>
          <a:ext cx="617220" cy="78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r:id="rId5" imgW="687705" imgH="865505" progId="Equation.KSEE3">
                  <p:embed/>
                </p:oleObj>
              </mc:Choice>
              <mc:Fallback>
                <p:oleObj r:id="rId5" imgW="687705" imgH="865505" progId="Equation.KSEE3">
                  <p:embed/>
                  <p:pic>
                    <p:nvPicPr>
                      <p:cNvPr id="0" name="Picture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54745" y="2705101"/>
                        <a:ext cx="617220" cy="780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305" y="4692015"/>
            <a:ext cx="2183130" cy="2183130"/>
          </a:xfrm>
          <a:prstGeom prst="rect">
            <a:avLst/>
          </a:prstGeom>
        </p:spPr>
      </p:pic>
      <p:sp>
        <p:nvSpPr>
          <p:cNvPr id="28" name="Cloud Callout 27"/>
          <p:cNvSpPr/>
          <p:nvPr/>
        </p:nvSpPr>
        <p:spPr>
          <a:xfrm>
            <a:off x="3610610" y="4293236"/>
            <a:ext cx="3997960" cy="1478915"/>
          </a:xfrm>
          <a:prstGeom prst="cloudCallout">
            <a:avLst>
              <a:gd name="adj1" fmla="val -54530"/>
              <a:gd name="adj2" fmla="val 2303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8B1FFDF-4F2E-4C7E-868A-2CE44DE6A7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1" grpId="1"/>
      <p:bldP spid="9221" grpId="0" animBg="1"/>
      <p:bldP spid="9221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63496" grpId="0"/>
      <p:bldP spid="63496" grpId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0" y="138430"/>
            <a:ext cx="9144000" cy="954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6151" name="Rectangle 7"/>
          <p:cNvSpPr/>
          <p:nvPr>
            <p:custDataLst>
              <p:tags r:id="rId1"/>
            </p:custDataLst>
          </p:nvPr>
        </p:nvSpPr>
        <p:spPr>
          <a:xfrm>
            <a:off x="1804035" y="1431291"/>
            <a:ext cx="22199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Arial" panose="020B0604020202020204" pitchFamily="34" charset="0"/>
              </a:rPr>
              <a:t>b) 301,80</a:t>
            </a:r>
            <a:r>
              <a:rPr lang="en-US" altLang="en-US" sz="3200" dirty="0">
                <a:solidFill>
                  <a:srgbClr val="8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16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32916" y="2014855"/>
            <a:ext cx="1748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- Đọc là: 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32915" y="2627630"/>
            <a:ext cx="293497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- Phần nguyên là: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56916" y="2014855"/>
            <a:ext cx="70072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 trăm linh một phẩy tám mươi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732915" y="3240405"/>
            <a:ext cx="33578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- Phần thập phân là: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67886" y="2627630"/>
            <a:ext cx="1748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301 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732916" y="3832860"/>
            <a:ext cx="30372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- Từ trái qua phải: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90770" y="3240405"/>
            <a:ext cx="39801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Tám mươi phần trăm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59300" y="3933826"/>
            <a:ext cx="61087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chục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; 8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3301" name="Picture 14" descr="jjklkl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5879859"/>
            <a:ext cx="12192000" cy="97814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1" grpId="1"/>
      <p:bldP spid="9221" grpId="0" bldLvl="0" animBg="1"/>
      <p:bldP spid="9221" grpId="1" animBg="1"/>
      <p:bldP spid="6" grpId="0" bldLvl="0" animBg="1"/>
      <p:bldP spid="6" grpId="1" animBg="1"/>
      <p:bldP spid="7" grpId="0" bldLvl="0" animBg="1"/>
      <p:bldP spid="7" grpId="1" animBg="1"/>
      <p:bldP spid="11" grpId="0" bldLvl="0" animBg="1"/>
      <p:bldP spid="11" grpId="1" animBg="1"/>
      <p:bldP spid="12" grpId="0" bldLvl="0" animBg="1"/>
      <p:bldP spid="12" grpId="1" animBg="1"/>
      <p:bldP spid="13" grpId="0" animBg="1"/>
      <p:bldP spid="13" grpId="1" animBg="1"/>
      <p:bldP spid="5" grpId="0" animBg="1"/>
      <p:bldP spid="5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0" y="138430"/>
            <a:ext cx="9144000" cy="954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6151" name="Rectangle 7"/>
          <p:cNvSpPr/>
          <p:nvPr>
            <p:custDataLst>
              <p:tags r:id="rId1"/>
            </p:custDataLst>
          </p:nvPr>
        </p:nvSpPr>
        <p:spPr>
          <a:xfrm>
            <a:off x="1806575" y="1431291"/>
            <a:ext cx="26212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Arial" panose="020B0604020202020204" pitchFamily="34" charset="0"/>
              </a:rPr>
              <a:t>c) 1942, 54</a:t>
            </a:r>
            <a:r>
              <a:rPr lang="en-US" altLang="en-US" sz="3200" dirty="0">
                <a:solidFill>
                  <a:srgbClr val="8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16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32916" y="2014855"/>
            <a:ext cx="1748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- Đọc là: 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32915" y="2967990"/>
            <a:ext cx="293497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- Phần nguyên là: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56916" y="2014856"/>
            <a:ext cx="700722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 nghìn chín trăm bốn mươi hai phẩy năm mươi tư.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30680" y="3908425"/>
            <a:ext cx="33578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- Phần thập phân là: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67886" y="2967990"/>
            <a:ext cx="1748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1942 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630681" y="4848225"/>
            <a:ext cx="30372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- Từ trái qua phải: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67885" y="3908425"/>
            <a:ext cx="505587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 mươi tư phần trăm.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559300" y="4908551"/>
            <a:ext cx="61087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9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4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chục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2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; 5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4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1" grpId="1"/>
      <p:bldP spid="9221" grpId="0" bldLvl="0" animBg="1"/>
      <p:bldP spid="9221" grpId="1" animBg="1"/>
      <p:bldP spid="6" grpId="0" bldLvl="0" animBg="1"/>
      <p:bldP spid="6" grpId="1" animBg="1"/>
      <p:bldP spid="7" grpId="0" bldLvl="0" animBg="1"/>
      <p:bldP spid="7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5" grpId="0" bldLvl="0" animBg="1"/>
      <p:bldP spid="5" grpId="1" animBg="1"/>
      <p:bldP spid="2" grpId="0" bldLvl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0" y="138430"/>
            <a:ext cx="9144000" cy="954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6151" name="Rectangle 7"/>
          <p:cNvSpPr/>
          <p:nvPr>
            <p:custDataLst>
              <p:tags r:id="rId1"/>
            </p:custDataLst>
          </p:nvPr>
        </p:nvSpPr>
        <p:spPr>
          <a:xfrm>
            <a:off x="1804035" y="1431291"/>
            <a:ext cx="22199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Arial" panose="020B0604020202020204" pitchFamily="34" charset="0"/>
              </a:rPr>
              <a:t>d) 0,032</a:t>
            </a:r>
            <a:r>
              <a:rPr lang="en-US" altLang="en-US" sz="3200" dirty="0">
                <a:solidFill>
                  <a:srgbClr val="8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1600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32916" y="2014855"/>
            <a:ext cx="1748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- Đọc là: 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32915" y="2627630"/>
            <a:ext cx="293497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- Phần nguyên là: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56916" y="2014855"/>
            <a:ext cx="70072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 phẩy không trăm ba mươi hai.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732915" y="3317240"/>
            <a:ext cx="33578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- Phần thập phân là: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67886" y="2627630"/>
            <a:ext cx="1748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0 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804036" y="4364990"/>
            <a:ext cx="30372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- Từ trái qua phải: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93945" y="3319414"/>
            <a:ext cx="565658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 trăm ba mươi hai phần nghìn.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67885" y="4364991"/>
            <a:ext cx="61087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3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2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1" grpId="1"/>
      <p:bldP spid="9221" grpId="0" bldLvl="0" animBg="1"/>
      <p:bldP spid="9221" grpId="1" animBg="1"/>
      <p:bldP spid="6" grpId="0" bldLvl="0" animBg="1"/>
      <p:bldP spid="6" grpId="1" animBg="1"/>
      <p:bldP spid="7" grpId="0" bldLvl="0" animBg="1"/>
      <p:bldP spid="7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5" grpId="0" bldLvl="0" animBg="1"/>
      <p:bldP spid="5" grpId="1" animBg="1"/>
      <p:bldP spid="8" grpId="0" bldLvl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90345" y="8255"/>
            <a:ext cx="9144000" cy="52197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Viết số thập phân có:</a:t>
            </a:r>
            <a:endParaRPr lang="en-US" altLang="en-US" sz="4000" b="1" dirty="0">
              <a:latin typeface="Times New Roman" panose="02020603050405020304" pitchFamily="18" charset="0"/>
            </a:endParaRPr>
          </a:p>
        </p:txBody>
      </p:sp>
      <p:pic>
        <p:nvPicPr>
          <p:cNvPr id="183301" name="Picture 14" descr="jjklkl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04390" y="3512223"/>
            <a:ext cx="4649219" cy="978141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142253499"/>
              </p:ext>
            </p:extLst>
          </p:nvPr>
        </p:nvGraphicFramePr>
        <p:xfrm>
          <a:off x="263352" y="590550"/>
          <a:ext cx="11737304" cy="624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8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9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thập phân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thành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a) Năm đơn vị, chín phần mười.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0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b) Hai mươi bốn đơn vị, một phần mười, tám phần trăm (tức là hai mươi bốn đơn vị và mười tám phần trăm</a:t>
                      </a:r>
                      <a:r>
                        <a:rPr lang="vi-VN" alt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</a:t>
                      </a: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16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Năm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mươi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lăm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đơn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vị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, n</a:t>
                      </a:r>
                      <a:r>
                        <a:rPr lang="vi-V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ăm phần mười, năm phần trăm, năm phần nghìn (tức là n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ăm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mươi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lăm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đơn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vị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vi-V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và năm trăm năm mươi lăm phần nghìn).</a:t>
                      </a:r>
                      <a:endParaRPr lang="vi-V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d</a:t>
                      </a: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 </a:t>
                      </a:r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Hai nghìn không trăm linh hai đơn vị, tám phần trăm.</a:t>
                      </a:r>
                      <a:endParaRPr lang="vi-V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e</a:t>
                      </a: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 </a:t>
                      </a:r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Không đơn vị, một pần nghìn.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51" name="Text Box 15"/>
          <p:cNvSpPr txBox="1"/>
          <p:nvPr/>
        </p:nvSpPr>
        <p:spPr>
          <a:xfrm flipH="1">
            <a:off x="9547542" y="1624330"/>
            <a:ext cx="1998345" cy="52197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vi-V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5,9</a:t>
            </a:r>
          </a:p>
        </p:txBody>
      </p:sp>
      <p:sp>
        <p:nvSpPr>
          <p:cNvPr id="3" name="Text Box 15"/>
          <p:cNvSpPr txBox="1"/>
          <p:nvPr/>
        </p:nvSpPr>
        <p:spPr>
          <a:xfrm flipH="1">
            <a:off x="9547543" y="2720975"/>
            <a:ext cx="1998345" cy="52197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vi-V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24,18</a:t>
            </a:r>
          </a:p>
        </p:txBody>
      </p:sp>
      <p:sp>
        <p:nvSpPr>
          <p:cNvPr id="4" name="Text Box 15"/>
          <p:cNvSpPr txBox="1"/>
          <p:nvPr/>
        </p:nvSpPr>
        <p:spPr>
          <a:xfrm flipH="1">
            <a:off x="9547541" y="4061710"/>
            <a:ext cx="1998345" cy="52197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vi-V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55,555</a:t>
            </a:r>
          </a:p>
        </p:txBody>
      </p:sp>
      <p:sp>
        <p:nvSpPr>
          <p:cNvPr id="5" name="Text Box 15"/>
          <p:cNvSpPr txBox="1"/>
          <p:nvPr/>
        </p:nvSpPr>
        <p:spPr>
          <a:xfrm flipH="1">
            <a:off x="9547540" y="5185535"/>
            <a:ext cx="1998345" cy="52197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vi-V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2002,08</a:t>
            </a:r>
          </a:p>
        </p:txBody>
      </p:sp>
      <p:sp>
        <p:nvSpPr>
          <p:cNvPr id="6" name="Text Box 15"/>
          <p:cNvSpPr txBox="1"/>
          <p:nvPr/>
        </p:nvSpPr>
        <p:spPr>
          <a:xfrm flipH="1">
            <a:off x="9768408" y="6048375"/>
            <a:ext cx="1998345" cy="52197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vi-V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0,001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 bldLvl="0" animBg="1"/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293" descr="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143000"/>
            <a:ext cx="8128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292" descr="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378" y="2779889"/>
            <a:ext cx="1518356" cy="28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Shape 117"/>
          <p:cNvSpPr txBox="1">
            <a:spLocks/>
          </p:cNvSpPr>
          <p:nvPr/>
        </p:nvSpPr>
        <p:spPr bwMode="auto">
          <a:xfrm>
            <a:off x="2912533" y="2779889"/>
            <a:ext cx="4470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altLang="en-US" sz="426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8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/>
          <p:nvPr/>
        </p:nvSpPr>
        <p:spPr>
          <a:xfrm>
            <a:off x="1500188" y="3621089"/>
            <a:ext cx="9906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99"/>
                </a:solidFill>
                <a:latin typeface="Arial" panose="020B0604020202020204" pitchFamily="34" charset="0"/>
              </a:rPr>
              <a:t>b)</a:t>
            </a:r>
          </a:p>
        </p:txBody>
      </p:sp>
      <p:sp>
        <p:nvSpPr>
          <p:cNvPr id="13317" name="Rectangle 5"/>
          <p:cNvSpPr/>
          <p:nvPr/>
        </p:nvSpPr>
        <p:spPr>
          <a:xfrm>
            <a:off x="6629400" y="1828800"/>
            <a:ext cx="5715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c)</a:t>
            </a:r>
          </a:p>
        </p:txBody>
      </p:sp>
      <p:sp>
        <p:nvSpPr>
          <p:cNvPr id="13318" name="Rectangle 6"/>
          <p:cNvSpPr/>
          <p:nvPr/>
        </p:nvSpPr>
        <p:spPr>
          <a:xfrm>
            <a:off x="6096000" y="3581400"/>
            <a:ext cx="9906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6600"/>
                </a:solidFill>
                <a:latin typeface="Arial" panose="020B0604020202020204" pitchFamily="34" charset="0"/>
              </a:rPr>
              <a:t>d)</a:t>
            </a:r>
          </a:p>
        </p:txBody>
      </p:sp>
      <p:sp>
        <p:nvSpPr>
          <p:cNvPr id="13319" name="Rectangle 7"/>
          <p:cNvSpPr/>
          <p:nvPr/>
        </p:nvSpPr>
        <p:spPr>
          <a:xfrm>
            <a:off x="2000250" y="1636713"/>
            <a:ext cx="26670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800000"/>
                </a:solidFill>
                <a:latin typeface="Arial" panose="020B0604020202020204" pitchFamily="34" charset="0"/>
              </a:rPr>
              <a:t>3,5</a:t>
            </a:r>
            <a:r>
              <a:rPr lang="en-US" altLang="en-US" sz="4400" b="1" dirty="0">
                <a:solidFill>
                  <a:srgbClr val="8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3600" b="1" dirty="0">
                <a:solidFill>
                  <a:srgbClr val="8000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3320" name="Rectangle 8"/>
          <p:cNvSpPr/>
          <p:nvPr/>
        </p:nvSpPr>
        <p:spPr>
          <a:xfrm>
            <a:off x="1571625" y="1754189"/>
            <a:ext cx="9906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800000"/>
                </a:solidFill>
                <a:latin typeface="Arial" panose="020B0604020202020204" pitchFamily="34" charset="0"/>
              </a:rPr>
              <a:t>a)</a:t>
            </a:r>
          </a:p>
        </p:txBody>
      </p:sp>
      <p:sp>
        <p:nvSpPr>
          <p:cNvPr id="13321" name="Rectangle 9"/>
          <p:cNvSpPr/>
          <p:nvPr/>
        </p:nvSpPr>
        <p:spPr>
          <a:xfrm>
            <a:off x="1745933" y="3529965"/>
            <a:ext cx="25146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  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6,33</a:t>
            </a:r>
            <a:r>
              <a:rPr lang="en-US" alt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3322" name="Rectangle 10"/>
          <p:cNvSpPr/>
          <p:nvPr/>
        </p:nvSpPr>
        <p:spPr>
          <a:xfrm>
            <a:off x="7086600" y="1828800"/>
            <a:ext cx="25146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18,05 =</a:t>
            </a:r>
          </a:p>
        </p:txBody>
      </p:sp>
      <p:sp>
        <p:nvSpPr>
          <p:cNvPr id="13323" name="Rectangle 11"/>
          <p:cNvSpPr/>
          <p:nvPr/>
        </p:nvSpPr>
        <p:spPr>
          <a:xfrm>
            <a:off x="6629400" y="3581400"/>
            <a:ext cx="2971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006600"/>
                </a:solidFill>
                <a:latin typeface="Arial" panose="020B0604020202020204" pitchFamily="34" charset="0"/>
              </a:rPr>
              <a:t>217,908 =</a:t>
            </a:r>
          </a:p>
        </p:txBody>
      </p:sp>
      <p:sp>
        <p:nvSpPr>
          <p:cNvPr id="13324" name="Rectangle 12"/>
          <p:cNvSpPr/>
          <p:nvPr/>
        </p:nvSpPr>
        <p:spPr>
          <a:xfrm>
            <a:off x="3422333" y="1754189"/>
            <a:ext cx="2057400" cy="992187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3</a:t>
            </a: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3694113" y="1485900"/>
          <a:ext cx="6286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r:id="rId3" imgW="203200" imgH="393700" progId="Equation.3">
                  <p:embed/>
                </p:oleObj>
              </mc:Choice>
              <mc:Fallback>
                <p:oleObj r:id="rId3" imgW="203200" imgH="393700" progId="Equation.3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4113" y="1485900"/>
                        <a:ext cx="628650" cy="1219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3301" name="Picture 14" descr="jjklkl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0" y="6064250"/>
            <a:ext cx="9023350" cy="811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1305" y="4686935"/>
            <a:ext cx="2183130" cy="2183130"/>
          </a:xfrm>
          <a:prstGeom prst="rect">
            <a:avLst/>
          </a:prstGeom>
        </p:spPr>
      </p:pic>
      <p:sp>
        <p:nvSpPr>
          <p:cNvPr id="28" name="Cloud Callout 27"/>
          <p:cNvSpPr/>
          <p:nvPr/>
        </p:nvSpPr>
        <p:spPr>
          <a:xfrm>
            <a:off x="3694430" y="4584701"/>
            <a:ext cx="3997960" cy="1478915"/>
          </a:xfrm>
          <a:prstGeom prst="cloudCallout">
            <a:avLst>
              <a:gd name="adj1" fmla="val -54530"/>
              <a:gd name="adj2" fmla="val 2303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95672" y="579874"/>
            <a:ext cx="12000656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  <a:sym typeface="+mn-ea"/>
              </a:rPr>
              <a:t>Viết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  <a:sym typeface="+mn-ea"/>
              </a:rPr>
              <a:t> các số thập phân sau thành hỗn số có chứa phân số thập phân</a:t>
            </a:r>
            <a:r>
              <a:rPr lang="en-US" altLang="en-US" dirty="0">
                <a:solidFill>
                  <a:srgbClr val="003300"/>
                </a:solidFill>
                <a:latin typeface="Arial" panose="020B0604020202020204" pitchFamily="34" charset="0"/>
                <a:sym typeface="+mn-ea"/>
              </a:rPr>
              <a:t>.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6" grpId="1"/>
      <p:bldP spid="13317" grpId="0"/>
      <p:bldP spid="13317" grpId="1"/>
      <p:bldP spid="13318" grpId="0"/>
      <p:bldP spid="13318" grpId="1"/>
      <p:bldP spid="13319" grpId="0"/>
      <p:bldP spid="13319" grpId="1"/>
      <p:bldP spid="13320" grpId="0"/>
      <p:bldP spid="13320" grpId="1"/>
      <p:bldP spid="13321" grpId="0"/>
      <p:bldP spid="13321" grpId="1"/>
      <p:bldP spid="13322" grpId="0"/>
      <p:bldP spid="13322" grpId="1"/>
      <p:bldP spid="13323" grpId="0"/>
      <p:bldP spid="13323" grpId="1"/>
      <p:bldP spid="13324" grpId="0"/>
      <p:bldP spid="13324" grpId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/>
          <p:nvPr/>
        </p:nvSpPr>
        <p:spPr>
          <a:xfrm>
            <a:off x="1500188" y="3621089"/>
            <a:ext cx="9906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99"/>
                </a:solidFill>
                <a:latin typeface="Arial" panose="020B0604020202020204" pitchFamily="34" charset="0"/>
              </a:rPr>
              <a:t>b)</a:t>
            </a:r>
          </a:p>
        </p:txBody>
      </p:sp>
      <p:sp>
        <p:nvSpPr>
          <p:cNvPr id="13317" name="Rectangle 5"/>
          <p:cNvSpPr/>
          <p:nvPr/>
        </p:nvSpPr>
        <p:spPr>
          <a:xfrm>
            <a:off x="6629400" y="1828800"/>
            <a:ext cx="5715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c)</a:t>
            </a:r>
          </a:p>
        </p:txBody>
      </p:sp>
      <p:sp>
        <p:nvSpPr>
          <p:cNvPr id="13318" name="Rectangle 6"/>
          <p:cNvSpPr/>
          <p:nvPr/>
        </p:nvSpPr>
        <p:spPr>
          <a:xfrm>
            <a:off x="6096000" y="3581400"/>
            <a:ext cx="9906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6600"/>
                </a:solidFill>
                <a:latin typeface="Arial" panose="020B0604020202020204" pitchFamily="34" charset="0"/>
              </a:rPr>
              <a:t>d)</a:t>
            </a:r>
          </a:p>
        </p:txBody>
      </p:sp>
      <p:sp>
        <p:nvSpPr>
          <p:cNvPr id="13319" name="Rectangle 7"/>
          <p:cNvSpPr/>
          <p:nvPr/>
        </p:nvSpPr>
        <p:spPr>
          <a:xfrm>
            <a:off x="2000250" y="1636713"/>
            <a:ext cx="26670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800000"/>
                </a:solidFill>
                <a:latin typeface="Arial" panose="020B0604020202020204" pitchFamily="34" charset="0"/>
              </a:rPr>
              <a:t>3,5</a:t>
            </a:r>
            <a:r>
              <a:rPr lang="en-US" altLang="en-US" sz="4400" b="1" dirty="0">
                <a:solidFill>
                  <a:srgbClr val="8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3600" b="1" dirty="0">
                <a:solidFill>
                  <a:srgbClr val="8000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3320" name="Rectangle 8"/>
          <p:cNvSpPr/>
          <p:nvPr/>
        </p:nvSpPr>
        <p:spPr>
          <a:xfrm>
            <a:off x="1571625" y="1754189"/>
            <a:ext cx="9906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800000"/>
                </a:solidFill>
                <a:latin typeface="Arial" panose="020B0604020202020204" pitchFamily="34" charset="0"/>
              </a:rPr>
              <a:t>a)</a:t>
            </a:r>
          </a:p>
        </p:txBody>
      </p:sp>
      <p:sp>
        <p:nvSpPr>
          <p:cNvPr id="13321" name="Rectangle 9"/>
          <p:cNvSpPr/>
          <p:nvPr/>
        </p:nvSpPr>
        <p:spPr>
          <a:xfrm>
            <a:off x="1745933" y="3529965"/>
            <a:ext cx="25146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  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6,33</a:t>
            </a:r>
            <a:r>
              <a:rPr lang="en-US" alt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3322" name="Rectangle 10"/>
          <p:cNvSpPr/>
          <p:nvPr/>
        </p:nvSpPr>
        <p:spPr>
          <a:xfrm>
            <a:off x="7086600" y="1828800"/>
            <a:ext cx="25146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18,05 =</a:t>
            </a:r>
          </a:p>
        </p:txBody>
      </p:sp>
      <p:sp>
        <p:nvSpPr>
          <p:cNvPr id="13323" name="Rectangle 11"/>
          <p:cNvSpPr/>
          <p:nvPr/>
        </p:nvSpPr>
        <p:spPr>
          <a:xfrm>
            <a:off x="6629400" y="3581400"/>
            <a:ext cx="2971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006600"/>
                </a:solidFill>
                <a:latin typeface="Arial" panose="020B0604020202020204" pitchFamily="34" charset="0"/>
              </a:rPr>
              <a:t>217,908 =</a:t>
            </a:r>
          </a:p>
        </p:txBody>
      </p:sp>
      <p:sp>
        <p:nvSpPr>
          <p:cNvPr id="13324" name="Rectangle 12"/>
          <p:cNvSpPr/>
          <p:nvPr/>
        </p:nvSpPr>
        <p:spPr>
          <a:xfrm>
            <a:off x="3422333" y="1754189"/>
            <a:ext cx="2057400" cy="992187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3</a:t>
            </a: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13325" name="Rectangle 13"/>
          <p:cNvSpPr/>
          <p:nvPr/>
        </p:nvSpPr>
        <p:spPr>
          <a:xfrm>
            <a:off x="3422650" y="3641725"/>
            <a:ext cx="1219200" cy="641350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3326" name="Rectangle 14"/>
          <p:cNvSpPr/>
          <p:nvPr/>
        </p:nvSpPr>
        <p:spPr>
          <a:xfrm>
            <a:off x="8839200" y="1828800"/>
            <a:ext cx="2057400" cy="641350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13327" name="Rectangle 15"/>
          <p:cNvSpPr/>
          <p:nvPr/>
        </p:nvSpPr>
        <p:spPr>
          <a:xfrm>
            <a:off x="8915400" y="3581400"/>
            <a:ext cx="2057400" cy="641350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217</a:t>
            </a:r>
          </a:p>
        </p:txBody>
      </p:sp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3694113" y="1485900"/>
          <a:ext cx="6286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r:id="rId3" imgW="203200" imgH="393700" progId="Equation.3">
                  <p:embed/>
                </p:oleObj>
              </mc:Choice>
              <mc:Fallback>
                <p:oleObj r:id="rId3" imgW="203200" imgH="393700" progId="Equation.3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4113" y="1485900"/>
                        <a:ext cx="628650" cy="1219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9" name="Object 17"/>
          <p:cNvGraphicFramePr>
            <a:graphicFrameLocks noChangeAspect="1"/>
          </p:cNvGraphicFramePr>
          <p:nvPr/>
        </p:nvGraphicFramePr>
        <p:xfrm>
          <a:off x="3843339" y="3403600"/>
          <a:ext cx="8667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r:id="rId5" imgW="279400" imgH="393700" progId="Equation.3">
                  <p:embed/>
                </p:oleObj>
              </mc:Choice>
              <mc:Fallback>
                <p:oleObj r:id="rId5" imgW="279400" imgH="393700" progId="Equation.3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43339" y="3403600"/>
                        <a:ext cx="866775" cy="1219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0" name="Object 18"/>
          <p:cNvGraphicFramePr>
            <a:graphicFrameLocks noChangeAspect="1"/>
          </p:cNvGraphicFramePr>
          <p:nvPr/>
        </p:nvGraphicFramePr>
        <p:xfrm>
          <a:off x="9448801" y="1600200"/>
          <a:ext cx="8112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r:id="rId7" imgW="279400" imgH="393700" progId="Equation.3">
                  <p:embed/>
                </p:oleObj>
              </mc:Choice>
              <mc:Fallback>
                <p:oleObj r:id="rId7" imgW="279400" imgH="393700" progId="Equation.3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48801" y="1600200"/>
                        <a:ext cx="811213" cy="1143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1" name="Object 19"/>
          <p:cNvGraphicFramePr>
            <a:graphicFrameLocks noChangeAspect="1"/>
          </p:cNvGraphicFramePr>
          <p:nvPr/>
        </p:nvGraphicFramePr>
        <p:xfrm>
          <a:off x="9677400" y="3352800"/>
          <a:ext cx="10033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r:id="rId9" imgW="355600" imgH="393065" progId="Equation.3">
                  <p:embed/>
                </p:oleObj>
              </mc:Choice>
              <mc:Fallback>
                <p:oleObj r:id="rId9" imgW="355600" imgH="393065" progId="Equation.3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77400" y="3352800"/>
                        <a:ext cx="1003300" cy="1111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5672" y="579874"/>
            <a:ext cx="12000656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fontAlgn="base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  <a:sym typeface="+mn-ea"/>
              </a:rPr>
              <a:t>Viết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  <a:sym typeface="+mn-ea"/>
              </a:rPr>
              <a:t> các số thập phân sau thành hỗn số có chứa phân số thập phân</a:t>
            </a:r>
            <a:r>
              <a:rPr lang="en-US" altLang="en-US" dirty="0">
                <a:solidFill>
                  <a:srgbClr val="003300"/>
                </a:solidFill>
                <a:latin typeface="Arial" panose="020B0604020202020204" pitchFamily="34" charset="0"/>
                <a:sym typeface="+mn-ea"/>
              </a:rPr>
              <a:t>.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  <p:pic>
        <p:nvPicPr>
          <p:cNvPr id="183301" name="Picture 14" descr="jjklkl"/>
          <p:cNvPicPr>
            <a:picLocks noGrp="1" noChangeAspect="1"/>
          </p:cNvPicPr>
          <p:nvPr>
            <p:ph sz="half" idx="4294967295"/>
          </p:nvPr>
        </p:nvPicPr>
        <p:blipFill>
          <a:blip r:embed="rId11"/>
          <a:stretch>
            <a:fillRect/>
          </a:stretch>
        </p:blipFill>
        <p:spPr>
          <a:xfrm>
            <a:off x="0" y="6064250"/>
            <a:ext cx="9023350" cy="811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1"/>
      <p:bldP spid="13317" grpId="1"/>
      <p:bldP spid="13318" grpId="1"/>
      <p:bldP spid="13319" grpId="1"/>
      <p:bldP spid="13320" grpId="1"/>
      <p:bldP spid="13321" grpId="1"/>
      <p:bldP spid="13322" grpId="1"/>
      <p:bldP spid="13323" grpId="1"/>
      <p:bldP spid="13324" grpId="1"/>
      <p:bldP spid="13325" grpId="0"/>
      <p:bldP spid="13325" grpId="1"/>
      <p:bldP spid="13326" grpId="0"/>
      <p:bldP spid="13326" grpId="1"/>
      <p:bldP spid="13327" grpId="0"/>
      <p:bldP spid="1332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7"/>
          <p:cNvSpPr txBox="1">
            <a:spLocks/>
          </p:cNvSpPr>
          <p:nvPr/>
        </p:nvSpPr>
        <p:spPr bwMode="auto">
          <a:xfrm>
            <a:off x="4871864" y="2420888"/>
            <a:ext cx="372533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355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0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18"/>
          <p:cNvSpPr>
            <a:spLocks noTextEdit="1"/>
          </p:cNvSpPr>
          <p:nvPr/>
        </p:nvSpPr>
        <p:spPr>
          <a:xfrm>
            <a:off x="3287688" y="2564904"/>
            <a:ext cx="4419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altLang="en-US" sz="3200" b="1" dirty="0" err="1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1" dir="14049737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altLang="en-US" sz="3200" b="1" dirty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1" dir="14049737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1" dir="14049737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vi-VN" altLang="en-US" sz="3200" b="1" dirty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1" dir="14049737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0.08889 L 0.66667 0.1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1620" y="9526"/>
            <a:ext cx="1995170" cy="2061845"/>
          </a:xfrm>
          <a:prstGeom prst="rect">
            <a:avLst/>
          </a:prstGeom>
        </p:spPr>
      </p:pic>
      <p:pic>
        <p:nvPicPr>
          <p:cNvPr id="18433" name="Picture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4130"/>
            <a:ext cx="12192000" cy="6833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12"/>
          <p:cNvSpPr txBox="1"/>
          <p:nvPr/>
        </p:nvSpPr>
        <p:spPr>
          <a:xfrm>
            <a:off x="1127448" y="311403"/>
            <a:ext cx="10873207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0">
            <a:spAutoFit/>
          </a:bodyPr>
          <a:lstStyle/>
          <a:p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đơn vị của một hàng bằng .... đơn vị thấp hơn liền sau.</a:t>
            </a:r>
          </a:p>
          <a:p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26791" y="2638425"/>
            <a:ext cx="3744595" cy="7200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A. 10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526791" y="3660775"/>
            <a:ext cx="3744595" cy="7200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B. 100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26791" y="4645660"/>
            <a:ext cx="3744595" cy="7200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1000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31620" y="9526"/>
            <a:ext cx="1995170" cy="2061845"/>
          </a:xfrm>
          <a:prstGeom prst="rect">
            <a:avLst/>
          </a:prstGeom>
        </p:spPr>
      </p:pic>
      <p:pic>
        <p:nvPicPr>
          <p:cNvPr id="18433" name="Picture 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0" y="23844"/>
            <a:ext cx="12192000" cy="6833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12"/>
          <p:cNvSpPr txBox="1"/>
          <p:nvPr/>
        </p:nvSpPr>
        <p:spPr>
          <a:xfrm>
            <a:off x="0" y="180819"/>
            <a:ext cx="12192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0">
            <a:spAutoFit/>
          </a:bodyPr>
          <a:lstStyle/>
          <a:p>
            <a:endParaRPr lang="vi-V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đơn vị của một hàng bằng .... đơn vị của hàng cao hơn liền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trước.</a:t>
            </a:r>
          </a:p>
          <a:p>
            <a:endParaRPr lang="vi-V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26791" y="2376805"/>
            <a:ext cx="3744595" cy="9817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A.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526791" y="3818890"/>
            <a:ext cx="3744595" cy="1021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B.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26791" y="5228590"/>
            <a:ext cx="3744595" cy="9918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C. </a:t>
            </a:r>
          </a:p>
        </p:txBody>
      </p:sp>
      <p:graphicFrame>
        <p:nvGraphicFramePr>
          <p:cNvPr id="13330" name="Object 18"/>
          <p:cNvGraphicFramePr>
            <a:graphicFrameLocks noChangeAspect="1"/>
          </p:cNvGraphicFramePr>
          <p:nvPr/>
        </p:nvGraphicFramePr>
        <p:xfrm>
          <a:off x="5354321" y="3797300"/>
          <a:ext cx="739775" cy="1042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r:id="rId5" imgW="279400" imgH="393700" progId="Equation.3">
                  <p:embed/>
                </p:oleObj>
              </mc:Choice>
              <mc:Fallback>
                <p:oleObj r:id="rId5" imgW="279400" imgH="393700" progId="Equation.3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4321" y="3797300"/>
                        <a:ext cx="739775" cy="10426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5354321" y="2376805"/>
          <a:ext cx="941705" cy="1042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r:id="rId7" imgW="355600" imgH="393700" progId="Equation.3">
                  <p:embed/>
                </p:oleObj>
              </mc:Choice>
              <mc:Fallback>
                <p:oleObj r:id="rId7" imgW="355600" imgH="393700" progId="Equation.3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54321" y="2376805"/>
                        <a:ext cx="941705" cy="10426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8"/>
          <p:cNvGraphicFramePr>
            <a:graphicFrameLocks noChangeAspect="1"/>
          </p:cNvGraphicFramePr>
          <p:nvPr/>
        </p:nvGraphicFramePr>
        <p:xfrm>
          <a:off x="5454333" y="5228590"/>
          <a:ext cx="538480" cy="1042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r:id="rId9" imgW="203200" imgH="393700" progId="Equation.3">
                  <p:embed/>
                </p:oleObj>
              </mc:Choice>
              <mc:Fallback>
                <p:oleObj r:id="rId9" imgW="203200" imgH="393700" progId="Equation.3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54333" y="5228590"/>
                        <a:ext cx="538480" cy="10426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07" y="381000"/>
            <a:ext cx="1947094" cy="1626277"/>
          </a:xfrm>
          <a:prstGeom prst="rect">
            <a:avLst/>
          </a:prstGeom>
        </p:spPr>
      </p:pic>
      <p:pic>
        <p:nvPicPr>
          <p:cNvPr id="3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4811" y="2834879"/>
            <a:ext cx="4506821" cy="400606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2373399">
            <a:off x="3233422" y="-78748"/>
            <a:ext cx="6085198" cy="4279193"/>
            <a:chOff x="2355172" y="193703"/>
            <a:chExt cx="5489298" cy="3869949"/>
          </a:xfrm>
        </p:grpSpPr>
        <p:sp>
          <p:nvSpPr>
            <p:cNvPr id="8" name="Cloud Callout 7"/>
            <p:cNvSpPr/>
            <p:nvPr/>
          </p:nvSpPr>
          <p:spPr>
            <a:xfrm>
              <a:off x="2355172" y="193703"/>
              <a:ext cx="5489298" cy="3869949"/>
            </a:xfrm>
            <a:prstGeom prst="cloudCallout">
              <a:avLst>
                <a:gd name="adj1" fmla="val -9290"/>
                <a:gd name="adj2" fmla="val 89736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55"/>
              <a:endParaRPr lang="en-US" sz="1630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9226601">
              <a:off x="3022234" y="1205327"/>
              <a:ext cx="4463608" cy="2221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2755">
                <a:lnSpc>
                  <a:spcPct val="150000"/>
                </a:lnSpc>
              </a:pPr>
              <a:r>
                <a:rPr lang="en-US" sz="3555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Hãy</a:t>
              </a:r>
              <a:r>
                <a:rPr lang="en-US" sz="3555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555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đọc</a:t>
              </a:r>
              <a:r>
                <a:rPr lang="en-US" sz="3555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555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và</a:t>
              </a:r>
              <a:r>
                <a:rPr lang="en-US" sz="3555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555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nêu</a:t>
              </a:r>
              <a:r>
                <a:rPr lang="en-US" sz="3555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555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cấu</a:t>
              </a:r>
              <a:r>
                <a:rPr lang="en-US" sz="3555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555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tạo</a:t>
              </a:r>
              <a:r>
                <a:rPr lang="en-US" sz="3555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555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của</a:t>
              </a:r>
              <a:r>
                <a:rPr lang="en-US" sz="3555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555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số</a:t>
              </a:r>
              <a:r>
                <a:rPr lang="en-US" sz="3555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555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thập</a:t>
              </a:r>
              <a:r>
                <a:rPr lang="en-US" sz="3555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555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phân</a:t>
              </a:r>
              <a:r>
                <a:rPr lang="en-US" sz="3555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3555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sau</a:t>
              </a:r>
              <a:r>
                <a:rPr lang="en-US" sz="3555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: 375,406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9814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6360"/>
            <a:ext cx="12192000" cy="69443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014345" y="2342516"/>
            <a:ext cx="7090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Hàng của số thập phân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Table 7169"/>
          <p:cNvGraphicFramePr/>
          <p:nvPr/>
        </p:nvGraphicFramePr>
        <p:xfrm>
          <a:off x="1676400" y="2133600"/>
          <a:ext cx="8877300" cy="1930400"/>
        </p:xfrm>
        <a:graphic>
          <a:graphicData uri="http://schemas.openxmlformats.org/drawingml/2006/table">
            <a:tbl>
              <a:tblPr/>
              <a:tblGrid>
                <a:gridCol w="173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thập phân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4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4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4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4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4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4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4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1" y="0"/>
            <a:ext cx="54108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 sau: 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375,406</a:t>
            </a:r>
            <a:endParaRPr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458788"/>
            <a:ext cx="1905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375,406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41633" y="981076"/>
            <a:ext cx="5334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09348" y="973138"/>
            <a:ext cx="533400" cy="7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105400" y="1042988"/>
            <a:ext cx="585788" cy="11588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09950" y="1228726"/>
            <a:ext cx="2133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nguyên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465889" y="1042988"/>
            <a:ext cx="620713" cy="1841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46800" y="1184276"/>
            <a:ext cx="2768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thập phân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81705" y="3086100"/>
            <a:ext cx="1096010" cy="798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9601" y="3100389"/>
            <a:ext cx="12096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41951" y="3044190"/>
            <a:ext cx="120967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</a:p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9001" y="3136900"/>
            <a:ext cx="957263" cy="831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</a:p>
          <a:p>
            <a:pPr algn="ctr" eaLnBrk="1" hangingPunct="1"/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mười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45171" y="3138488"/>
            <a:ext cx="944563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</a:p>
          <a:p>
            <a:pPr algn="ctr" eaLnBrk="1" hangingPunct="1"/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34830" y="3138488"/>
            <a:ext cx="946150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</a:p>
          <a:p>
            <a:pPr algn="ctr" eaLnBrk="1" hangingPunct="1"/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676401" y="4064000"/>
          <a:ext cx="8872855" cy="2731770"/>
        </p:xfrm>
        <a:graphic>
          <a:graphicData uri="http://schemas.openxmlformats.org/drawingml/2006/table">
            <a:tbl>
              <a:tblPr/>
              <a:tblGrid>
                <a:gridCol w="173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9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7490">
                <a:tc rowSpan="2"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Box 11"/>
          <p:cNvSpPr txBox="1"/>
          <p:nvPr/>
        </p:nvSpPr>
        <p:spPr>
          <a:xfrm>
            <a:off x="1583055" y="4421505"/>
            <a:ext cx="1870710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ctr" eaLnBrk="1" hangingPunct="1">
              <a:buNone/>
            </a:pP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 </a:t>
            </a:r>
            <a:r>
              <a:rPr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hệ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giữa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đơn vị của hai h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 liền nhau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75685" y="4293235"/>
            <a:ext cx="6520180" cy="381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17900" y="5732780"/>
            <a:ext cx="67056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9"/>
          <p:cNvSpPr/>
          <p:nvPr/>
        </p:nvSpPr>
        <p:spPr>
          <a:xfrm>
            <a:off x="3467100" y="4500881"/>
            <a:ext cx="669417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đơn vị của một h</a:t>
            </a:r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bằng 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vị </a:t>
            </a:r>
            <a:r>
              <a:rPr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liền sau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17900" y="5810886"/>
            <a:ext cx="7035800" cy="843915"/>
          </a:xfrm>
          <a:prstGeom prst="rect">
            <a:avLst/>
          </a:prstGeom>
          <a:blipFill>
            <a:blip r:embed="rId2"/>
            <a:stretch>
              <a:fillRect l="-1820" r="-520" b="-1383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9" grpId="0"/>
      <p:bldP spid="23" grpId="0"/>
      <p:bldP spid="24" grpId="0"/>
      <p:bldP spid="26" grpId="0"/>
      <p:bldP spid="27" grpId="0"/>
      <p:bldP spid="28" grpId="0"/>
      <p:bldP spid="29" grpId="0"/>
      <p:bldP spid="12" grpId="0"/>
      <p:bldP spid="12" grpId="1"/>
      <p:bldP spid="17" grpId="0"/>
      <p:bldP spid="17" grpId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11" descr="tulips_orange_h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139" y="4818063"/>
            <a:ext cx="1703387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3301" name="Picture 14" descr="jjklk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96000"/>
            <a:ext cx="7924800" cy="973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3308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582161"/>
            <a:ext cx="1828800" cy="178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96770" y="196851"/>
            <a:ext cx="932782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Nhận xét: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36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Trong số thập phân</a:t>
            </a:r>
            <a:r>
              <a:rPr sz="36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375,406</a:t>
            </a:r>
            <a:endParaRPr sz="36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5441" y="1026796"/>
            <a:ext cx="576255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Phần nguyên gồm có     : 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184264" y="1026797"/>
            <a:ext cx="524032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trăm, 7 chục, 5 đơn vị. 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695400" y="2058671"/>
            <a:ext cx="57308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Phần thập phân gồm có: 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1125222" y="3439258"/>
            <a:ext cx="569277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Đọc thập phân 375,406 là: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8585" y="3423921"/>
            <a:ext cx="9902190" cy="1146810"/>
            <a:chOff x="578" y="5392"/>
            <a:chExt cx="15594" cy="1806"/>
          </a:xfrm>
        </p:grpSpPr>
        <p:sp>
          <p:nvSpPr>
            <p:cNvPr id="12" name="TextBox 4"/>
            <p:cNvSpPr txBox="1"/>
            <p:nvPr/>
          </p:nvSpPr>
          <p:spPr>
            <a:xfrm>
              <a:off x="8881" y="5392"/>
              <a:ext cx="7291" cy="10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 trăm bảy </a:t>
              </a:r>
              <a:r>
                <a:rPr lang="en-US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l</a:t>
              </a:r>
              <a:r>
                <a:rPr lang="en-US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m</a:t>
              </a:r>
              <a:endPara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4"/>
            <p:cNvSpPr txBox="1"/>
            <p:nvPr/>
          </p:nvSpPr>
          <p:spPr>
            <a:xfrm>
              <a:off x="578" y="6180"/>
              <a:ext cx="8076" cy="10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phẩy bốn trăm linh sáu.</a:t>
              </a:r>
              <a:endPara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5401" y="2058668"/>
            <a:ext cx="10998468" cy="1290957"/>
            <a:chOff x="584" y="2560"/>
            <a:chExt cx="15100" cy="1660"/>
          </a:xfrm>
        </p:grpSpPr>
        <p:sp>
          <p:nvSpPr>
            <p:cNvPr id="9" name="TextBox 4"/>
            <p:cNvSpPr txBox="1"/>
            <p:nvPr/>
          </p:nvSpPr>
          <p:spPr>
            <a:xfrm>
              <a:off x="7750" y="2560"/>
              <a:ext cx="7934" cy="9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 phần mười, 0 phần</a:t>
              </a:r>
              <a:endPara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4"/>
            <p:cNvSpPr txBox="1"/>
            <p:nvPr/>
          </p:nvSpPr>
          <p:spPr>
            <a:xfrm>
              <a:off x="584" y="3274"/>
              <a:ext cx="7254" cy="9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trăm, 6 phần nghìn.</a:t>
              </a:r>
              <a:endPara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6" grpId="0"/>
      <p:bldP spid="6" grpId="1"/>
      <p:bldP spid="7" grpId="0"/>
      <p:bldP spid="7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11" descr="tulips_orange_h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139" y="4818063"/>
            <a:ext cx="1703387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3301" name="Picture 14" descr="jjklk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96000"/>
            <a:ext cx="7924800" cy="973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3308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582161"/>
            <a:ext cx="1828800" cy="178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4"/>
          <p:cNvSpPr txBox="1"/>
          <p:nvPr/>
        </p:nvSpPr>
        <p:spPr>
          <a:xfrm>
            <a:off x="1828800" y="683896"/>
            <a:ext cx="82156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Trong số thập phân</a:t>
            </a:r>
            <a:r>
              <a:rPr sz="3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0,1985</a:t>
            </a:r>
            <a:endParaRPr lang="en-US" sz="32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1687830" y="1680211"/>
            <a:ext cx="48272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Phần nguyên gồm có     : 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6423026" y="1680211"/>
            <a:ext cx="22155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đơn vị. 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1757680" y="2529841"/>
            <a:ext cx="48272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Phần thập phân gồm có: 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13585" y="2529840"/>
            <a:ext cx="8614410" cy="1014095"/>
            <a:chOff x="771" y="3984"/>
            <a:chExt cx="13566" cy="1597"/>
          </a:xfrm>
        </p:grpSpPr>
        <p:sp>
          <p:nvSpPr>
            <p:cNvPr id="18" name="TextBox 4"/>
            <p:cNvSpPr txBox="1"/>
            <p:nvPr/>
          </p:nvSpPr>
          <p:spPr>
            <a:xfrm>
              <a:off x="7715" y="3984"/>
              <a:ext cx="6622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phần mười, 9 phần    </a:t>
              </a:r>
              <a:endPara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4"/>
            <p:cNvSpPr txBox="1"/>
            <p:nvPr/>
          </p:nvSpPr>
          <p:spPr>
            <a:xfrm>
              <a:off x="771" y="4660"/>
              <a:ext cx="11709" cy="9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trăm,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phần nghìn, 5 phần chục nghìn.</a:t>
              </a:r>
              <a:endPara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4"/>
          <p:cNvSpPr txBox="1"/>
          <p:nvPr/>
        </p:nvSpPr>
        <p:spPr>
          <a:xfrm>
            <a:off x="1687831" y="3798571"/>
            <a:ext cx="61652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Đọc số thập phân 0,1985 là: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2460" y="3798571"/>
            <a:ext cx="8585200" cy="1019175"/>
            <a:chOff x="596" y="5982"/>
            <a:chExt cx="13520" cy="1605"/>
          </a:xfrm>
        </p:grpSpPr>
        <p:sp>
          <p:nvSpPr>
            <p:cNvPr id="21" name="TextBox 4"/>
            <p:cNvSpPr txBox="1"/>
            <p:nvPr/>
          </p:nvSpPr>
          <p:spPr>
            <a:xfrm>
              <a:off x="8542" y="5982"/>
              <a:ext cx="5574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phẩy một </a:t>
              </a:r>
              <a:endPara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4"/>
            <p:cNvSpPr txBox="1"/>
            <p:nvPr/>
          </p:nvSpPr>
          <p:spPr>
            <a:xfrm>
              <a:off x="596" y="6669"/>
              <a:ext cx="9753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nghìn 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 trăm tám mươi lăm.</a:t>
              </a:r>
              <a:endPara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7" grpId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6271"/>
            <a:ext cx="12192000" cy="676402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014345" y="2342516"/>
            <a:ext cx="7090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Đọc, viết số thập phân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11" descr="tulips_orange_h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574" y="4991100"/>
            <a:ext cx="1703387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3301" name="Picture 14" descr="jjklk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819776"/>
            <a:ext cx="8984615" cy="973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3308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1" y="4799806"/>
            <a:ext cx="1828800" cy="1782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">
  <a:themeElements>
    <a:clrScheme name="自定义 1399">
      <a:dk1>
        <a:sysClr val="windowText" lastClr="000000"/>
      </a:dk1>
      <a:lt1>
        <a:sysClr val="window" lastClr="FFFFFF"/>
      </a:lt1>
      <a:dk2>
        <a:srgbClr val="FFC000"/>
      </a:dk2>
      <a:lt2>
        <a:srgbClr val="2AADDA"/>
      </a:lt2>
      <a:accent1>
        <a:srgbClr val="2AADDA"/>
      </a:accent1>
      <a:accent2>
        <a:srgbClr val="F3706D"/>
      </a:accent2>
      <a:accent3>
        <a:srgbClr val="2AADDA"/>
      </a:accent3>
      <a:accent4>
        <a:srgbClr val="FFC000"/>
      </a:accent4>
      <a:accent5>
        <a:srgbClr val="2AADDA"/>
      </a:accent5>
      <a:accent6>
        <a:srgbClr val="F370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970</Words>
  <Application>Microsoft Office PowerPoint</Application>
  <PresentationFormat>Widescreen</PresentationFormat>
  <Paragraphs>148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微软雅黑</vt:lpstr>
      <vt:lpstr>宋体</vt:lpstr>
      <vt:lpstr>Arial</vt:lpstr>
      <vt:lpstr>Arial Black</vt:lpstr>
      <vt:lpstr>Calibri</vt:lpstr>
      <vt:lpstr>Times New Roman</vt:lpstr>
      <vt:lpstr>Wingdings</vt:lpstr>
      <vt:lpstr>包图主题2</vt:lpstr>
      <vt:lpstr>Office 主题</vt:lpstr>
      <vt:lpstr>Equation.KSEE3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MACservice</dc:creator>
  <cp:lastModifiedBy>Administrator</cp:lastModifiedBy>
  <cp:revision>114</cp:revision>
  <dcterms:created xsi:type="dcterms:W3CDTF">2020-04-03T15:29:00Z</dcterms:created>
  <dcterms:modified xsi:type="dcterms:W3CDTF">2023-10-18T11:31:34Z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