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5"/>
  </p:notesMasterIdLst>
  <p:sldIdLst>
    <p:sldId id="283" r:id="rId2"/>
    <p:sldId id="2975" r:id="rId3"/>
    <p:sldId id="2979" r:id="rId4"/>
    <p:sldId id="2976" r:id="rId5"/>
    <p:sldId id="2981" r:id="rId6"/>
    <p:sldId id="2980" r:id="rId7"/>
    <p:sldId id="2987" r:id="rId8"/>
    <p:sldId id="2983" r:id="rId9"/>
    <p:sldId id="2984" r:id="rId10"/>
    <p:sldId id="2982" r:id="rId11"/>
    <p:sldId id="2985" r:id="rId12"/>
    <p:sldId id="2986" r:id="rId13"/>
    <p:sldId id="28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91" autoAdjust="0"/>
    <p:restoredTop sz="94660"/>
  </p:normalViewPr>
  <p:slideViewPr>
    <p:cSldViewPr snapToGrid="0">
      <p:cViewPr varScale="1">
        <p:scale>
          <a:sx n="73" d="100"/>
          <a:sy n="73" d="100"/>
        </p:scale>
        <p:origin x="-624"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pPr/>
              <a:t>01/09/2022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pPr/>
              <a:t>‹#›</a:t>
            </a:fld>
            <a:endParaRPr lang="en-GB"/>
          </a:p>
        </p:txBody>
      </p:sp>
    </p:spTree>
    <p:extLst>
      <p:ext uri="{BB962C8B-B14F-4D97-AF65-F5344CB8AC3E}">
        <p14:creationId xmlns:p14="http://schemas.microsoft.com/office/powerpoint/2010/main" xmlns=""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xmlns="" val="1359243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xmlns=""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39541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 xmlns:a16="http://schemas.microsoft.com/office/drawing/2014/main" id="{685EC51D-0A5F-4380-9F93-B48BC9E2F629}"/>
              </a:ext>
            </a:extLst>
          </p:cNvPr>
          <p:cNvSpPr/>
          <p:nvPr userDrawn="1"/>
        </p:nvSpPr>
        <p:spPr>
          <a:xfrm>
            <a:off x="236375" y="228600"/>
            <a:ext cx="11719249" cy="6400800"/>
          </a:xfrm>
          <a:prstGeom prst="round2DiagRect">
            <a:avLst>
              <a:gd name="adj1" fmla="val 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 xmlns:a16="http://schemas.microsoft.com/office/drawing/2014/main" id="{872675CD-4B91-48AB-8C45-393DFC0E13F0}"/>
              </a:ext>
            </a:extLst>
          </p:cNvPr>
          <p:cNvPicPr>
            <a:picLocks noChangeAspect="1"/>
          </p:cNvPicPr>
          <p:nvPr userDrawn="1"/>
        </p:nvPicPr>
        <p:blipFill>
          <a:blip r:embed="rId2"/>
          <a:stretch>
            <a:fillRect/>
          </a:stretch>
        </p:blipFill>
        <p:spPr>
          <a:xfrm>
            <a:off x="11310475" y="299106"/>
            <a:ext cx="589731" cy="520622"/>
          </a:xfrm>
          <a:prstGeom prst="rect">
            <a:avLst/>
          </a:prstGeom>
        </p:spPr>
      </p:pic>
    </p:spTree>
    <p:extLst>
      <p:ext uri="{BB962C8B-B14F-4D97-AF65-F5344CB8AC3E}">
        <p14:creationId xmlns:p14="http://schemas.microsoft.com/office/powerpoint/2010/main" xmlns="" val="364419465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7" name="图片 2">
            <a:extLst>
              <a:ext uri="{FF2B5EF4-FFF2-40B4-BE49-F238E27FC236}">
                <a16:creationId xmlns="" xmlns:a16="http://schemas.microsoft.com/office/drawing/2014/main"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0112" y="0"/>
            <a:ext cx="12222112" cy="6874938"/>
          </a:xfrm>
          <a:prstGeom prst="rect">
            <a:avLst/>
          </a:prstGeom>
        </p:spPr>
      </p:pic>
      <p:pic>
        <p:nvPicPr>
          <p:cNvPr id="8" name="图片 5">
            <a:extLst>
              <a:ext uri="{FF2B5EF4-FFF2-40B4-BE49-F238E27FC236}">
                <a16:creationId xmlns="" xmlns:a16="http://schemas.microsoft.com/office/drawing/2014/main"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 xmlns:a16="http://schemas.microsoft.com/office/drawing/2014/main"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 xmlns:a16="http://schemas.microsoft.com/office/drawing/2014/main"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xmlns="" val="143474794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74" r:id="rId3"/>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png"/><Relationship Id="rId3" Type="http://schemas.openxmlformats.org/officeDocument/2006/relationships/notesSlide" Target="../notesSlides/notesSlide1.xml"/><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13.sv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1.sv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4.png"/><Relationship Id="rId7"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8.sv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3.sv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3.sv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3.sv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 xmlns:a16="http://schemas.microsoft.com/office/drawing/2014/main" id="{0AE030E9-A166-45CC-B296-E2C0C2E9EB6D}"/>
              </a:ext>
            </a:extLst>
          </p:cNvPr>
          <p:cNvPicPr>
            <a:picLocks noChangeAspect="1"/>
          </p:cNvPicPr>
          <p:nvPr/>
        </p:nvPicPr>
        <p:blipFill>
          <a:blip r:embed="rId5" cstate="print">
            <a:extLst>
              <a:ext uri="{BEBA8EAE-BF5A-486C-A8C5-ECC9F3942E4B}">
                <a14:imgProps xmlns:a14="http://schemas.microsoft.com/office/drawing/2010/main" xmlns="">
                  <a14:imgLayer r:embed="rId6">
                    <a14:imgEffect>
                      <a14:saturation sat="400000"/>
                    </a14:imgEffect>
                  </a14:imgLayer>
                </a14:imgProps>
              </a:ext>
              <a:ext uri="{28A0092B-C50C-407E-A947-70E740481C1C}">
                <a14:useLocalDpi xmlns:a14="http://schemas.microsoft.com/office/drawing/2010/main" xmlns=""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 xmlns:a16="http://schemas.microsoft.com/office/drawing/2014/main" id="{518D1F5A-E2AF-49C3-B33D-F69466F11285}"/>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295024" y="786559"/>
            <a:ext cx="1664763" cy="1512215"/>
          </a:xfrm>
          <a:prstGeom prst="rect">
            <a:avLst/>
          </a:prstGeom>
        </p:spPr>
      </p:pic>
      <p:grpSp>
        <p:nvGrpSpPr>
          <p:cNvPr id="28" name="Group 27">
            <a:extLst>
              <a:ext uri="{FF2B5EF4-FFF2-40B4-BE49-F238E27FC236}">
                <a16:creationId xmlns="" xmlns:a16="http://schemas.microsoft.com/office/drawing/2014/main" id="{06E0BD0B-F434-4271-8D74-77148136C497}"/>
              </a:ext>
            </a:extLst>
          </p:cNvPr>
          <p:cNvGrpSpPr/>
          <p:nvPr/>
        </p:nvGrpSpPr>
        <p:grpSpPr>
          <a:xfrm>
            <a:off x="0" y="710176"/>
            <a:ext cx="7315200" cy="1556143"/>
            <a:chOff x="0" y="204868"/>
            <a:chExt cx="7315200" cy="1556143"/>
          </a:xfrm>
        </p:grpSpPr>
        <p:pic>
          <p:nvPicPr>
            <p:cNvPr id="14" name="Picture 6">
              <a:extLst>
                <a:ext uri="{FF2B5EF4-FFF2-40B4-BE49-F238E27FC236}">
                  <a16:creationId xmlns="" xmlns:a16="http://schemas.microsoft.com/office/drawing/2014/main" id="{19A7F051-55E6-45B2-AF0C-5B8B4BC177F4}"/>
                </a:ext>
              </a:extLst>
            </p:cNvPr>
            <p:cNvPicPr>
              <a:picLocks noChangeAspect="1"/>
            </p:cNvPicPr>
            <p:nvPr/>
          </p:nvPicPr>
          <p:blipFill>
            <a:blip r:embed="rId8" cstate="print">
              <a:extLst>
                <a:ext uri="{28A0092B-C50C-407E-A947-70E740481C1C}">
                  <a14:useLocalDpi xmlns:a14="http://schemas.microsoft.com/office/drawing/2010/main" xmlns="" val="0"/>
                </a:ext>
                <a:ext uri="{96DAC541-7B7A-43D3-8B79-37D633B846F1}">
                  <asvg:svgBlip xmlns="" xmlns:asvg="http://schemas.microsoft.com/office/drawing/2016/SVG/main" r:embed="rId9"/>
                </a:ext>
              </a:extLst>
            </a:blip>
            <a:srcRect/>
            <a:stretch>
              <a:fillRect/>
            </a:stretch>
          </p:blipFill>
          <p:spPr>
            <a:xfrm flipH="1">
              <a:off x="0" y="204868"/>
              <a:ext cx="7315200" cy="1556143"/>
            </a:xfrm>
            <a:prstGeom prst="rect">
              <a:avLst/>
            </a:prstGeom>
          </p:spPr>
        </p:pic>
        <p:sp>
          <p:nvSpPr>
            <p:cNvPr id="15" name="Rectangle 14">
              <a:extLst>
                <a:ext uri="{FF2B5EF4-FFF2-40B4-BE49-F238E27FC236}">
                  <a16:creationId xmlns="" xmlns:a16="http://schemas.microsoft.com/office/drawing/2014/main" id="{A26C37ED-D01A-4235-A17D-5A9FD74D8599}"/>
                </a:ext>
              </a:extLst>
            </p:cNvPr>
            <p:cNvSpPr/>
            <p:nvPr/>
          </p:nvSpPr>
          <p:spPr>
            <a:xfrm>
              <a:off x="0" y="281251"/>
              <a:ext cx="6786880" cy="804836"/>
            </a:xfrm>
            <a:prstGeom prst="rect">
              <a:avLst/>
            </a:prstGeom>
          </p:spPr>
          <p:txBody>
            <a:bodyPr wrap="square">
              <a:spAutoFit/>
            </a:bodyPr>
            <a:lstStyle/>
            <a:p>
              <a:pPr algn="ctr" defTabSz="342900">
                <a:lnSpc>
                  <a:spcPct val="150000"/>
                </a:lnSpc>
              </a:pPr>
              <a:r>
                <a:rPr lang="en-US" sz="3600" b="1">
                  <a:solidFill>
                    <a:schemeClr val="bg1"/>
                  </a:solidFill>
                  <a:latin typeface="SVN-Adam Gorry" panose="02040603050506020204" pitchFamily="18" charset="0"/>
                  <a:cs typeface="Times New Roman" panose="02020603050405020304" pitchFamily="18" charset="0"/>
                </a:rPr>
                <a:t>CHỦ ĐỀ 1. MÁY TÍNH VÀ EM</a:t>
              </a:r>
              <a:endParaRPr lang="vi-VN" sz="3600" b="1">
                <a:solidFill>
                  <a:schemeClr val="bg1"/>
                </a:solidFill>
                <a:latin typeface="SVN-Avo" panose="02040603050506020204" pitchFamily="18" charset="0"/>
                <a:cs typeface="Times New Roman" panose="02020603050405020304" pitchFamily="18" charset="0"/>
              </a:endParaRPr>
            </a:p>
          </p:txBody>
        </p:sp>
      </p:grpSp>
      <p:grpSp>
        <p:nvGrpSpPr>
          <p:cNvPr id="29" name="Group 28">
            <a:extLst>
              <a:ext uri="{FF2B5EF4-FFF2-40B4-BE49-F238E27FC236}">
                <a16:creationId xmlns="" xmlns:a16="http://schemas.microsoft.com/office/drawing/2014/main" id="{4F19FA2C-A11B-4795-BBB2-633FB0348271}"/>
              </a:ext>
            </a:extLst>
          </p:cNvPr>
          <p:cNvGrpSpPr/>
          <p:nvPr/>
        </p:nvGrpSpPr>
        <p:grpSpPr>
          <a:xfrm>
            <a:off x="880379" y="1949490"/>
            <a:ext cx="7863837" cy="1940925"/>
            <a:chOff x="1055313" y="1366069"/>
            <a:chExt cx="7863837" cy="1940925"/>
          </a:xfrm>
        </p:grpSpPr>
        <p:sp>
          <p:nvSpPr>
            <p:cNvPr id="26" name="Rectangle: Rounded Corners 25">
              <a:extLst>
                <a:ext uri="{FF2B5EF4-FFF2-40B4-BE49-F238E27FC236}">
                  <a16:creationId xmlns="" xmlns:a16="http://schemas.microsoft.com/office/drawing/2014/main" id="{92D79674-3A3B-45E5-BAFD-BC63F7E6954B}"/>
                </a:ext>
              </a:extLst>
            </p:cNvPr>
            <p:cNvSpPr/>
            <p:nvPr/>
          </p:nvSpPr>
          <p:spPr>
            <a:xfrm>
              <a:off x="2315150" y="1832766"/>
              <a:ext cx="6441440" cy="1007455"/>
            </a:xfrm>
            <a:prstGeom prst="roundRect">
              <a:avLst/>
            </a:prstGeom>
            <a:solidFill>
              <a:srgbClr val="FEF8E6"/>
            </a:solidFill>
            <a:ln w="38100">
              <a:solidFill>
                <a:srgbClr val="224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3">
              <a:extLst>
                <a:ext uri="{FF2B5EF4-FFF2-40B4-BE49-F238E27FC236}">
                  <a16:creationId xmlns="" xmlns:a16="http://schemas.microsoft.com/office/drawing/2014/main" id="{583E47A7-B17E-4277-BF97-D54AD1FE53CC}"/>
                </a:ext>
              </a:extLst>
            </p:cNvPr>
            <p:cNvPicPr>
              <a:picLocks noChangeAspect="1"/>
            </p:cNvPicPr>
            <p:nvPr/>
          </p:nvPicPr>
          <p:blipFill>
            <a:blip r:embed="rId10">
              <a:extLst>
                <a:ext uri="{28A0092B-C50C-407E-A947-70E740481C1C}">
                  <a14:useLocalDpi xmlns:a14="http://schemas.microsoft.com/office/drawing/2010/main" xmlns="" val="0"/>
                </a:ext>
                <a:ext uri="{96DAC541-7B7A-43D3-8B79-37D633B846F1}">
                  <asvg:svgBlip xmlns="" xmlns:asvg="http://schemas.microsoft.com/office/drawing/2016/SVG/main" r:embed="rId11"/>
                </a:ext>
              </a:extLst>
            </a:blip>
            <a:srcRect/>
            <a:stretch>
              <a:fillRect/>
            </a:stretch>
          </p:blipFill>
          <p:spPr>
            <a:xfrm>
              <a:off x="1055313" y="1366069"/>
              <a:ext cx="2076866" cy="1940925"/>
            </a:xfrm>
            <a:prstGeom prst="rect">
              <a:avLst/>
            </a:prstGeom>
          </p:spPr>
        </p:pic>
        <p:sp>
          <p:nvSpPr>
            <p:cNvPr id="24" name="Rectangle 23">
              <a:extLst>
                <a:ext uri="{FF2B5EF4-FFF2-40B4-BE49-F238E27FC236}">
                  <a16:creationId xmlns="" xmlns:a16="http://schemas.microsoft.com/office/drawing/2014/main" id="{6C291F0A-6538-47EE-8BBD-8BA2D20B5E24}"/>
                </a:ext>
              </a:extLst>
            </p:cNvPr>
            <p:cNvSpPr/>
            <p:nvPr/>
          </p:nvSpPr>
          <p:spPr>
            <a:xfrm>
              <a:off x="1656456" y="1771310"/>
              <a:ext cx="874580" cy="642933"/>
            </a:xfrm>
            <a:prstGeom prst="rect">
              <a:avLst/>
            </a:prstGeom>
          </p:spPr>
          <p:txBody>
            <a:bodyPr wrap="square">
              <a:spAutoFit/>
            </a:bodyPr>
            <a:lstStyle/>
            <a:p>
              <a:pPr algn="ctr" defTabSz="342900">
                <a:lnSpc>
                  <a:spcPct val="150000"/>
                </a:lnSpc>
              </a:pPr>
              <a:r>
                <a:rPr lang="en-US" sz="2800" b="1">
                  <a:latin typeface="SVN-SAF" panose="02040603050506020204" pitchFamily="18" charset="0"/>
                  <a:cs typeface="Times New Roman" panose="02020603050405020304" pitchFamily="18" charset="0"/>
                </a:rPr>
                <a:t>BÀI</a:t>
              </a:r>
            </a:p>
          </p:txBody>
        </p:sp>
        <p:sp>
          <p:nvSpPr>
            <p:cNvPr id="25" name="Rectangle 24">
              <a:extLst>
                <a:ext uri="{FF2B5EF4-FFF2-40B4-BE49-F238E27FC236}">
                  <a16:creationId xmlns="" xmlns:a16="http://schemas.microsoft.com/office/drawing/2014/main" id="{04F81E7C-61C6-4C40-8233-25CADD491953}"/>
                </a:ext>
              </a:extLst>
            </p:cNvPr>
            <p:cNvSpPr/>
            <p:nvPr/>
          </p:nvSpPr>
          <p:spPr>
            <a:xfrm>
              <a:off x="1798272" y="2088107"/>
              <a:ext cx="625280" cy="1007455"/>
            </a:xfrm>
            <a:prstGeom prst="rect">
              <a:avLst/>
            </a:prstGeom>
          </p:spPr>
          <p:txBody>
            <a:bodyPr wrap="square">
              <a:spAutoFit/>
            </a:bodyPr>
            <a:lstStyle/>
            <a:p>
              <a:pPr algn="ctr" defTabSz="342900">
                <a:lnSpc>
                  <a:spcPct val="150000"/>
                </a:lnSpc>
              </a:pPr>
              <a:r>
                <a:rPr lang="en-US" sz="4400" b="1">
                  <a:latin typeface="UVF Salome" panose="02000503040000020003" pitchFamily="50" charset="0"/>
                  <a:cs typeface="Times New Roman" panose="02020603050405020304" pitchFamily="18" charset="0"/>
                </a:rPr>
                <a:t>1</a:t>
              </a:r>
              <a:endParaRPr lang="vi-VN" sz="4400" b="1">
                <a:latin typeface="UVF Salome" panose="02000503040000020003" pitchFamily="50" charset="0"/>
                <a:cs typeface="Times New Roman" panose="02020603050405020304" pitchFamily="18" charset="0"/>
              </a:endParaRPr>
            </a:p>
          </p:txBody>
        </p:sp>
        <p:sp>
          <p:nvSpPr>
            <p:cNvPr id="27" name="Rectangle 26">
              <a:extLst>
                <a:ext uri="{FF2B5EF4-FFF2-40B4-BE49-F238E27FC236}">
                  <a16:creationId xmlns="" xmlns:a16="http://schemas.microsoft.com/office/drawing/2014/main" id="{3C15C19C-ABFA-453A-87E1-6BF74BA5C22E}"/>
                </a:ext>
              </a:extLst>
            </p:cNvPr>
            <p:cNvSpPr/>
            <p:nvPr/>
          </p:nvSpPr>
          <p:spPr>
            <a:xfrm>
              <a:off x="2819190" y="1919188"/>
              <a:ext cx="6099960" cy="732765"/>
            </a:xfrm>
            <a:prstGeom prst="rect">
              <a:avLst/>
            </a:prstGeom>
          </p:spPr>
          <p:txBody>
            <a:bodyPr wrap="square">
              <a:spAutoFit/>
            </a:bodyPr>
            <a:lstStyle/>
            <a:p>
              <a:pPr algn="ctr" defTabSz="342900">
                <a:lnSpc>
                  <a:spcPct val="150000"/>
                </a:lnSpc>
              </a:pPr>
              <a:r>
                <a:rPr lang="en-US" sz="3200" b="1">
                  <a:solidFill>
                    <a:srgbClr val="F93265"/>
                  </a:solidFill>
                  <a:latin typeface="SVN-SAF" panose="02040603050506020204" pitchFamily="18" charset="0"/>
                  <a:cs typeface="Times New Roman" panose="02020603050405020304" pitchFamily="18" charset="0"/>
                </a:rPr>
                <a:t>THÔNG TIN VÀ QUYẾT ĐỊNH</a:t>
              </a:r>
              <a:endParaRPr lang="vi-VN" sz="3200" b="1">
                <a:solidFill>
                  <a:srgbClr val="F93265"/>
                </a:solidFill>
                <a:latin typeface="UTM Avo" panose="02040603050506020204" pitchFamily="18" charset="0"/>
                <a:cs typeface="Times New Roman" panose="02020603050405020304" pitchFamily="18" charset="0"/>
              </a:endParaRPr>
            </a:p>
          </p:txBody>
        </p:sp>
      </p:grpSp>
      <p:pic>
        <p:nvPicPr>
          <p:cNvPr id="5" name="Picture 4">
            <a:extLst>
              <a:ext uri="{FF2B5EF4-FFF2-40B4-BE49-F238E27FC236}">
                <a16:creationId xmlns="" xmlns:a16="http://schemas.microsoft.com/office/drawing/2014/main" id="{F64770B7-B435-497D-AAC2-102F8607F647}"/>
              </a:ext>
            </a:extLst>
          </p:cNvPr>
          <p:cNvPicPr>
            <a:picLocks noChangeAspect="1"/>
          </p:cNvPicPr>
          <p:nvPr/>
        </p:nvPicPr>
        <p:blipFill>
          <a:blip r:embed="rId12" cstate="print"/>
          <a:stretch>
            <a:fillRect/>
          </a:stretch>
        </p:blipFill>
        <p:spPr>
          <a:xfrm>
            <a:off x="10456096" y="115142"/>
            <a:ext cx="1735904" cy="548770"/>
          </a:xfrm>
          <a:prstGeom prst="rect">
            <a:avLst/>
          </a:prstGeom>
        </p:spPr>
      </p:pic>
      <p:pic>
        <p:nvPicPr>
          <p:cNvPr id="16" name="Picture 15">
            <a:extLst>
              <a:ext uri="{FF2B5EF4-FFF2-40B4-BE49-F238E27FC236}">
                <a16:creationId xmlns="" xmlns:a16="http://schemas.microsoft.com/office/drawing/2014/main" id="{57955457-D0E6-4E6D-AF78-2DE3F8CB0EBF}"/>
              </a:ext>
            </a:extLst>
          </p:cNvPr>
          <p:cNvPicPr>
            <a:picLocks noChangeAspect="1"/>
          </p:cNvPicPr>
          <p:nvPr/>
        </p:nvPicPr>
        <p:blipFill>
          <a:blip r:embed="rId13"/>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xmlns="" val="313600408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F49C9A-AC8D-425D-A924-C40644073EA6}"/>
              </a:ext>
            </a:extLst>
          </p:cNvPr>
          <p:cNvSpPr/>
          <p:nvPr/>
        </p:nvSpPr>
        <p:spPr>
          <a:xfrm>
            <a:off x="1514336" y="2612837"/>
            <a:ext cx="6746436" cy="567848"/>
          </a:xfrm>
          <a:prstGeom prst="rect">
            <a:avLst/>
          </a:prstGeom>
        </p:spPr>
        <p:txBody>
          <a:bodyPr wrap="square">
            <a:spAutoFit/>
          </a:bodyPr>
          <a:lstStyle/>
          <a:p>
            <a:pPr algn="just" defTabSz="342900">
              <a:lnSpc>
                <a:spcPct val="150000"/>
              </a:lnSpc>
            </a:pPr>
            <a:r>
              <a:rPr lang="en-US" sz="2400">
                <a:latin typeface="UTM Avo" panose="02040603050506020204" pitchFamily="18" charset="0"/>
                <a:cs typeface="Times New Roman" panose="02020603050405020304" pitchFamily="18" charset="0"/>
              </a:rPr>
              <a:t>Ở hành lang lớp học có một tấm biển</a:t>
            </a:r>
            <a:endParaRPr lang="vi-VN" sz="2400">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B12C4231-EEA8-41CB-BCA6-CBCD7D8379B8}"/>
              </a:ext>
            </a:extLst>
          </p:cNvPr>
          <p:cNvPicPr>
            <a:picLocks noChangeAspect="1"/>
          </p:cNvPicPr>
          <p:nvPr/>
        </p:nvPicPr>
        <p:blipFill>
          <a:blip r:embed="rId2"/>
          <a:stretch>
            <a:fillRect/>
          </a:stretch>
        </p:blipFill>
        <p:spPr>
          <a:xfrm>
            <a:off x="439750" y="2336381"/>
            <a:ext cx="983065" cy="967824"/>
          </a:xfrm>
          <a:prstGeom prst="rect">
            <a:avLst/>
          </a:prstGeom>
        </p:spPr>
      </p:pic>
      <p:sp>
        <p:nvSpPr>
          <p:cNvPr id="5" name="Rectangle 4">
            <a:extLst>
              <a:ext uri="{FF2B5EF4-FFF2-40B4-BE49-F238E27FC236}">
                <a16:creationId xmlns="" xmlns:a16="http://schemas.microsoft.com/office/drawing/2014/main" id="{3922DAE0-5437-4176-8EEE-A3523E844A19}"/>
              </a:ext>
            </a:extLst>
          </p:cNvPr>
          <p:cNvSpPr/>
          <p:nvPr/>
        </p:nvSpPr>
        <p:spPr>
          <a:xfrm>
            <a:off x="4514931" y="3304205"/>
            <a:ext cx="7310526" cy="567848"/>
          </a:xfrm>
          <a:prstGeom prst="rect">
            <a:avLst/>
          </a:prstGeom>
        </p:spPr>
        <p:txBody>
          <a:bodyPr wrap="square">
            <a:spAutoFit/>
          </a:bodyPr>
          <a:lstStyle/>
          <a:p>
            <a:pPr defTabSz="342900">
              <a:lnSpc>
                <a:spcPct val="150000"/>
              </a:lnSpc>
            </a:pPr>
            <a:r>
              <a:rPr lang="pt-BR" sz="2400">
                <a:latin typeface="UTM Avo" panose="02040603050506020204" pitchFamily="18" charset="0"/>
                <a:cs typeface="Times New Roman" panose="02020603050405020304" pitchFamily="18" charset="0"/>
              </a:rPr>
              <a:t>a) </a:t>
            </a:r>
            <a:r>
              <a:rPr lang="vi-VN" sz="2400">
                <a:latin typeface="UTM Avo" panose="02040603050506020204" pitchFamily="18" charset="0"/>
                <a:cs typeface="Times New Roman" panose="02020603050405020304" pitchFamily="18" charset="0"/>
              </a:rPr>
              <a:t>Thông tin em nhận được từ tấm biển là gì?</a:t>
            </a:r>
            <a:endParaRPr lang="pt-BR" sz="2400">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 xmlns:a16="http://schemas.microsoft.com/office/drawing/2014/main" id="{D590011D-2F8D-441E-A867-EBA0463A34F9}"/>
              </a:ext>
            </a:extLst>
          </p:cNvPr>
          <p:cNvSpPr/>
          <p:nvPr/>
        </p:nvSpPr>
        <p:spPr>
          <a:xfrm>
            <a:off x="4514931" y="4993899"/>
            <a:ext cx="7310526"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b) Thông tin đó thuộc dạng thông tin nào?</a:t>
            </a:r>
          </a:p>
        </p:txBody>
      </p:sp>
      <p:grpSp>
        <p:nvGrpSpPr>
          <p:cNvPr id="9" name="Group 8">
            <a:extLst>
              <a:ext uri="{FF2B5EF4-FFF2-40B4-BE49-F238E27FC236}">
                <a16:creationId xmlns="" xmlns:a16="http://schemas.microsoft.com/office/drawing/2014/main" id="{7A31E0DF-2414-4386-B6B2-2C2F1986EEAE}"/>
              </a:ext>
            </a:extLst>
          </p:cNvPr>
          <p:cNvGrpSpPr/>
          <p:nvPr/>
        </p:nvGrpSpPr>
        <p:grpSpPr>
          <a:xfrm>
            <a:off x="1689595" y="396855"/>
            <a:ext cx="8812810" cy="1951609"/>
            <a:chOff x="1329714" y="458216"/>
            <a:chExt cx="8812810" cy="1951609"/>
          </a:xfrm>
        </p:grpSpPr>
        <p:grpSp>
          <p:nvGrpSpPr>
            <p:cNvPr id="10" name="Group 9">
              <a:extLst>
                <a:ext uri="{FF2B5EF4-FFF2-40B4-BE49-F238E27FC236}">
                  <a16:creationId xmlns="" xmlns:a16="http://schemas.microsoft.com/office/drawing/2014/main" id="{A2B0C841-1C9C-4F24-A6AF-4308784DDFCB}"/>
                </a:ext>
              </a:extLst>
            </p:cNvPr>
            <p:cNvGrpSpPr/>
            <p:nvPr/>
          </p:nvGrpSpPr>
          <p:grpSpPr>
            <a:xfrm>
              <a:off x="1329714" y="458216"/>
              <a:ext cx="8812810" cy="1951609"/>
              <a:chOff x="1329714" y="458216"/>
              <a:chExt cx="8812810" cy="1951609"/>
            </a:xfrm>
          </p:grpSpPr>
          <p:grpSp>
            <p:nvGrpSpPr>
              <p:cNvPr id="12" name="Group 11">
                <a:extLst>
                  <a:ext uri="{FF2B5EF4-FFF2-40B4-BE49-F238E27FC236}">
                    <a16:creationId xmlns="" xmlns:a16="http://schemas.microsoft.com/office/drawing/2014/main" id="{C00732DE-295F-4BDA-9B5E-C3993D38C42E}"/>
                  </a:ext>
                </a:extLst>
              </p:cNvPr>
              <p:cNvGrpSpPr/>
              <p:nvPr/>
            </p:nvGrpSpPr>
            <p:grpSpPr>
              <a:xfrm>
                <a:off x="1925021" y="911578"/>
                <a:ext cx="8217503" cy="1498247"/>
                <a:chOff x="2572721" y="934090"/>
                <a:chExt cx="7392824" cy="2210326"/>
              </a:xfrm>
            </p:grpSpPr>
            <p:sp>
              <p:nvSpPr>
                <p:cNvPr id="14" name="Rectangle: Rounded Corners 13">
                  <a:extLst>
                    <a:ext uri="{FF2B5EF4-FFF2-40B4-BE49-F238E27FC236}">
                      <a16:creationId xmlns="" xmlns:a16="http://schemas.microsoft.com/office/drawing/2014/main" id="{9851D3E9-C415-42B8-9917-5CD79C52561C}"/>
                    </a:ext>
                  </a:extLst>
                </p:cNvPr>
                <p:cNvSpPr/>
                <p:nvPr/>
              </p:nvSpPr>
              <p:spPr>
                <a:xfrm>
                  <a:off x="2659224" y="1054359"/>
                  <a:ext cx="7306321"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 xmlns:a16="http://schemas.microsoft.com/office/drawing/2014/main" id="{FC8A4868-8B0A-46FD-93E0-B344D9CAB44A}"/>
                    </a:ext>
                  </a:extLst>
                </p:cNvPr>
                <p:cNvSpPr/>
                <p:nvPr/>
              </p:nvSpPr>
              <p:spPr>
                <a:xfrm>
                  <a:off x="2572721" y="934090"/>
                  <a:ext cx="7306322"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 xmlns:a16="http://schemas.microsoft.com/office/drawing/2014/main" id="{04509FB5-EBB3-41FB-9083-F59742CC1647}"/>
                  </a:ext>
                </a:extLst>
              </p:cNvPr>
              <p:cNvPicPr>
                <a:picLocks noChangeAspect="1"/>
              </p:cNvPicPr>
              <p:nvPr/>
            </p:nvPicPr>
            <p:blipFill>
              <a:blip r:embed="rId3">
                <a:extLst>
                  <a:ext uri="{28A0092B-C50C-407E-A947-70E740481C1C}">
                    <a14:useLocalDpi xmlns:a14="http://schemas.microsoft.com/office/drawing/2010/main" xmlns="" val="0"/>
                  </a:ext>
                </a:extLst>
              </a:blip>
              <a:srcRect/>
              <a:stretch/>
            </p:blipFill>
            <p:spPr>
              <a:xfrm>
                <a:off x="1329714" y="458216"/>
                <a:ext cx="998307" cy="883997"/>
              </a:xfrm>
              <a:prstGeom prst="rect">
                <a:avLst/>
              </a:prstGeom>
            </p:spPr>
          </p:pic>
        </p:grpSp>
        <p:sp>
          <p:nvSpPr>
            <p:cNvPr id="11" name="Rectangle 10">
              <a:extLst>
                <a:ext uri="{FF2B5EF4-FFF2-40B4-BE49-F238E27FC236}">
                  <a16:creationId xmlns="" xmlns:a16="http://schemas.microsoft.com/office/drawing/2014/main" id="{C7B97D61-2F74-4522-A021-CE215EC84AB0}"/>
                </a:ext>
              </a:extLst>
            </p:cNvPr>
            <p:cNvSpPr/>
            <p:nvPr/>
          </p:nvSpPr>
          <p:spPr>
            <a:xfrm>
              <a:off x="2281570" y="1048154"/>
              <a:ext cx="7408253" cy="1121846"/>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Ba dạng thông tin thường gặp là </a:t>
              </a:r>
              <a:endParaRPr lang="en-US" sz="24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dạng chữ, dạng hình ảnh và dạng âm thanh.</a:t>
              </a:r>
            </a:p>
          </p:txBody>
        </p:sp>
      </p:grpSp>
      <p:pic>
        <p:nvPicPr>
          <p:cNvPr id="21" name="Picture 20" descr="Text&#10;&#10;Description automatically generated">
            <a:extLst>
              <a:ext uri="{FF2B5EF4-FFF2-40B4-BE49-F238E27FC236}">
                <a16:creationId xmlns="" xmlns:a16="http://schemas.microsoft.com/office/drawing/2014/main" id="{59FBB092-2AA3-4067-AC6E-92E617E0DF4E}"/>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514336" y="3326870"/>
            <a:ext cx="2899546" cy="1189814"/>
          </a:xfrm>
          <a:prstGeom prst="rect">
            <a:avLst/>
          </a:prstGeom>
        </p:spPr>
      </p:pic>
      <p:sp>
        <p:nvSpPr>
          <p:cNvPr id="16" name="Rectangle 15">
            <a:extLst>
              <a:ext uri="{FF2B5EF4-FFF2-40B4-BE49-F238E27FC236}">
                <a16:creationId xmlns="" xmlns:a16="http://schemas.microsoft.com/office/drawing/2014/main" id="{257F4C1F-C4A9-4FE2-B5D0-4C7C30340F1E}"/>
              </a:ext>
            </a:extLst>
          </p:cNvPr>
          <p:cNvSpPr/>
          <p:nvPr/>
        </p:nvSpPr>
        <p:spPr>
          <a:xfrm>
            <a:off x="5486399" y="3872053"/>
            <a:ext cx="3917373" cy="1121846"/>
          </a:xfrm>
          <a:prstGeom prst="rect">
            <a:avLst/>
          </a:prstGeom>
        </p:spPr>
        <p:txBody>
          <a:bodyPr wrap="square">
            <a:spAutoFit/>
          </a:bodyPr>
          <a:lstStyle/>
          <a:p>
            <a:pPr defTabSz="342900">
              <a:lnSpc>
                <a:spcPct val="150000"/>
              </a:lnSpc>
            </a:pPr>
            <a:r>
              <a:rPr lang="vi-VN" sz="2400">
                <a:latin typeface="UTM Avo" panose="02040603050506020204" pitchFamily="18" charset="0"/>
                <a:cs typeface="Times New Roman" panose="02020603050405020304" pitchFamily="18" charset="0"/>
                <a:sym typeface="Wingdings" panose="05000000000000000000" pitchFamily="2" charset="2"/>
              </a:rPr>
              <a:t> </a:t>
            </a:r>
            <a:r>
              <a:rPr lang="en-US" sz="2400">
                <a:latin typeface="UTM Avo" panose="02040603050506020204" pitchFamily="18" charset="0"/>
                <a:cs typeface="Times New Roman" panose="02020603050405020304" pitchFamily="18" charset="0"/>
                <a:sym typeface="Wingdings" panose="05000000000000000000" pitchFamily="2" charset="2"/>
              </a:rPr>
              <a:t>	</a:t>
            </a:r>
            <a:r>
              <a:rPr lang="en-US" sz="2400">
                <a:solidFill>
                  <a:srgbClr val="0000FF"/>
                </a:solidFill>
                <a:latin typeface="UTM Avo" panose="02040603050506020204" pitchFamily="18" charset="0"/>
                <a:cs typeface="Times New Roman" panose="02020603050405020304" pitchFamily="18" charset="0"/>
              </a:rPr>
              <a:t>Muốn biết phải hỏi</a:t>
            </a:r>
          </a:p>
          <a:p>
            <a:pPr defTabSz="342900">
              <a:lnSpc>
                <a:spcPct val="150000"/>
              </a:lnSpc>
            </a:pPr>
            <a:r>
              <a:rPr lang="en-US" sz="2400">
                <a:solidFill>
                  <a:srgbClr val="0000FF"/>
                </a:solidFill>
                <a:latin typeface="UTM Avo" panose="02040603050506020204" pitchFamily="18" charset="0"/>
                <a:cs typeface="Times New Roman" panose="02020603050405020304" pitchFamily="18" charset="0"/>
              </a:rPr>
              <a:t>		Muốn giỏi phải học</a:t>
            </a:r>
            <a:endParaRPr lang="pt-BR" sz="2400">
              <a:solidFill>
                <a:srgbClr val="0000FF"/>
              </a:solidFill>
              <a:latin typeface="UTM Avo" panose="02040603050506020204" pitchFamily="18" charset="0"/>
              <a:cs typeface="Times New Roman" panose="02020603050405020304" pitchFamily="18" charset="0"/>
            </a:endParaRPr>
          </a:p>
        </p:txBody>
      </p:sp>
      <p:sp>
        <p:nvSpPr>
          <p:cNvPr id="17" name="Rectangle 16">
            <a:extLst>
              <a:ext uri="{FF2B5EF4-FFF2-40B4-BE49-F238E27FC236}">
                <a16:creationId xmlns="" xmlns:a16="http://schemas.microsoft.com/office/drawing/2014/main" id="{0B8766F1-BC49-4097-9DF7-7558DE71B3DE}"/>
              </a:ext>
            </a:extLst>
          </p:cNvPr>
          <p:cNvSpPr/>
          <p:nvPr/>
        </p:nvSpPr>
        <p:spPr>
          <a:xfrm>
            <a:off x="5486399" y="5583115"/>
            <a:ext cx="3589930" cy="576183"/>
          </a:xfrm>
          <a:prstGeom prst="rect">
            <a:avLst/>
          </a:prstGeom>
        </p:spPr>
        <p:txBody>
          <a:bodyPr wrap="square">
            <a:spAutoFit/>
          </a:bodyPr>
          <a:lstStyle/>
          <a:p>
            <a:pPr algn="just" defTabSz="342900">
              <a:lnSpc>
                <a:spcPct val="150000"/>
              </a:lnSpc>
            </a:pPr>
            <a:r>
              <a:rPr lang="vi-VN" sz="2400">
                <a:latin typeface="UTM Avo" panose="02040603050506020204" pitchFamily="18" charset="0"/>
                <a:cs typeface="Times New Roman" panose="02020603050405020304" pitchFamily="18" charset="0"/>
                <a:sym typeface="Wingdings" panose="05000000000000000000" pitchFamily="2" charset="2"/>
              </a:rPr>
              <a:t></a:t>
            </a:r>
            <a:r>
              <a:rPr lang="en-US" sz="2400">
                <a:latin typeface="UTM Avo" panose="02040603050506020204" pitchFamily="18" charset="0"/>
                <a:cs typeface="Times New Roman" panose="02020603050405020304" pitchFamily="18" charset="0"/>
                <a:sym typeface="Wingdings" panose="05000000000000000000" pitchFamily="2" charset="2"/>
              </a:rPr>
              <a:t> </a:t>
            </a:r>
            <a:r>
              <a:rPr lang="en-US" sz="2400">
                <a:solidFill>
                  <a:srgbClr val="0000FF"/>
                </a:solidFill>
                <a:latin typeface="UTM Avo" panose="02040603050506020204" pitchFamily="18" charset="0"/>
                <a:cs typeface="Times New Roman" panose="02020603050405020304" pitchFamily="18" charset="0"/>
              </a:rPr>
              <a:t>dạng chữ</a:t>
            </a:r>
            <a:endParaRPr lang="vi-VN" sz="2400">
              <a:solidFill>
                <a:srgbClr val="0000FF"/>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xmlns="" val="205141757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 xmlns:a16="http://schemas.microsoft.com/office/drawing/2014/main"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 xmlns:a16="http://schemas.microsoft.com/office/drawing/2014/main" id="{8FC48B3D-BB5C-4C78-998C-7136AD938817}"/>
                </a:ext>
              </a:extLst>
            </p:cNvPr>
            <p:cNvPicPr>
              <a:picLocks noChangeAspect="1"/>
            </p:cNvPicPr>
            <p:nvPr/>
          </p:nvPicPr>
          <p:blipFill>
            <a:blip r:embed="rId2">
              <a:extLst>
                <a:ext uri="{28A0092B-C50C-407E-A947-70E740481C1C}">
                  <a14:useLocalDpi xmlns:a14="http://schemas.microsoft.com/office/drawing/2010/main" xmlns="" val="0"/>
                </a:ext>
              </a:extLst>
            </a:blip>
            <a:srcRect/>
            <a:stretch/>
          </p:blipFill>
          <p:spPr>
            <a:xfrm>
              <a:off x="371924" y="467376"/>
              <a:ext cx="1280271" cy="1014929"/>
            </a:xfrm>
            <a:prstGeom prst="rect">
              <a:avLst/>
            </a:prstGeom>
          </p:spPr>
        </p:pic>
        <p:sp>
          <p:nvSpPr>
            <p:cNvPr id="3" name="Rectangle 2">
              <a:extLst>
                <a:ext uri="{FF2B5EF4-FFF2-40B4-BE49-F238E27FC236}">
                  <a16:creationId xmlns="" xmlns:a16="http://schemas.microsoft.com/office/drawing/2014/main"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 xmlns:a16="http://schemas.microsoft.com/office/drawing/2014/main" id="{ECB7D36B-B1AE-4BF0-8A2D-25E99CAF3FA0}"/>
              </a:ext>
            </a:extLst>
          </p:cNvPr>
          <p:cNvSpPr/>
          <p:nvPr/>
        </p:nvSpPr>
        <p:spPr>
          <a:xfrm>
            <a:off x="1652195" y="1425059"/>
            <a:ext cx="9751340" cy="950325"/>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Đi học về, An xem trước bài hôm sau để đến lớp hiểu bài tốt hơn. Câu nào</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sau đây là thông tin, câu nào là quyết định?</a:t>
            </a:r>
          </a:p>
        </p:txBody>
      </p:sp>
      <p:sp>
        <p:nvSpPr>
          <p:cNvPr id="9" name="Rectangle 8">
            <a:extLst>
              <a:ext uri="{FF2B5EF4-FFF2-40B4-BE49-F238E27FC236}">
                <a16:creationId xmlns="" xmlns:a16="http://schemas.microsoft.com/office/drawing/2014/main" id="{64D4AC19-04E7-42DD-8D9E-C14E08221752}"/>
              </a:ext>
            </a:extLst>
          </p:cNvPr>
          <p:cNvSpPr/>
          <p:nvPr/>
        </p:nvSpPr>
        <p:spPr>
          <a:xfrm>
            <a:off x="2556176" y="2477673"/>
            <a:ext cx="8505049"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Xem trước bài cho ngày hôm sau sẽ giúp em hiểu bài tốt hơn</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0" name="Rectangle 9">
            <a:extLst>
              <a:ext uri="{FF2B5EF4-FFF2-40B4-BE49-F238E27FC236}">
                <a16:creationId xmlns="" xmlns:a16="http://schemas.microsoft.com/office/drawing/2014/main" id="{22A734E4-2093-4333-9279-33750DACE0B2}"/>
              </a:ext>
            </a:extLst>
          </p:cNvPr>
          <p:cNvSpPr/>
          <p:nvPr/>
        </p:nvSpPr>
        <p:spPr>
          <a:xfrm>
            <a:off x="2556177" y="3054475"/>
            <a:ext cx="7310526"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An xem trước bài hôm sau khi đi học về</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1" name="Rectangle 10">
            <a:extLst>
              <a:ext uri="{FF2B5EF4-FFF2-40B4-BE49-F238E27FC236}">
                <a16:creationId xmlns="" xmlns:a16="http://schemas.microsoft.com/office/drawing/2014/main" id="{5151CCD1-4DB5-4BF7-A6FD-E07347AC69A6}"/>
              </a:ext>
            </a:extLst>
          </p:cNvPr>
          <p:cNvSpPr/>
          <p:nvPr/>
        </p:nvSpPr>
        <p:spPr>
          <a:xfrm>
            <a:off x="1652195" y="3631277"/>
            <a:ext cx="9751340"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Có ba loại thùng rác</a:t>
            </a:r>
            <a:r>
              <a:rPr lang="en-US" sz="2000">
                <a:latin typeface="UTM Avo" panose="02040603050506020204" pitchFamily="18" charset="0"/>
                <a:cs typeface="Times New Roman" panose="02020603050405020304" pitchFamily="18" charset="0"/>
              </a:rPr>
              <a:t> nh</a:t>
            </a:r>
            <a:r>
              <a:rPr lang="vi-VN" sz="2000">
                <a:latin typeface="UTM Avo" panose="02040603050506020204" pitchFamily="18" charset="0"/>
                <a:cs typeface="Times New Roman" panose="02020603050405020304" pitchFamily="18" charset="0"/>
              </a:rPr>
              <a:t>ư</a:t>
            </a:r>
            <a:r>
              <a:rPr lang="en-US" sz="2000">
                <a:latin typeface="UTM Avo" panose="02040603050506020204" pitchFamily="18" charset="0"/>
                <a:cs typeface="Times New Roman" panose="02020603050405020304" pitchFamily="18" charset="0"/>
              </a:rPr>
              <a:t> hình bên:</a:t>
            </a:r>
            <a:endParaRPr lang="vi-VN" sz="2000">
              <a:latin typeface="UTM Avo" panose="02040603050506020204" pitchFamily="18" charset="0"/>
              <a:cs typeface="Times New Roman" panose="02020603050405020304" pitchFamily="18" charset="0"/>
            </a:endParaRPr>
          </a:p>
        </p:txBody>
      </p:sp>
      <p:pic>
        <p:nvPicPr>
          <p:cNvPr id="13" name="Picture 12">
            <a:extLst>
              <a:ext uri="{FF2B5EF4-FFF2-40B4-BE49-F238E27FC236}">
                <a16:creationId xmlns="" xmlns:a16="http://schemas.microsoft.com/office/drawing/2014/main" id="{F4946308-D66A-43BE-A31B-3DD9A79DEEFC}"/>
              </a:ext>
            </a:extLst>
          </p:cNvPr>
          <p:cNvPicPr>
            <a:picLocks noChangeAspect="1"/>
          </p:cNvPicPr>
          <p:nvPr/>
        </p:nvPicPr>
        <p:blipFill>
          <a:blip r:embed="rId3"/>
          <a:stretch>
            <a:fillRect/>
          </a:stretch>
        </p:blipFill>
        <p:spPr>
          <a:xfrm>
            <a:off x="7962624" y="3737614"/>
            <a:ext cx="3622210" cy="1642704"/>
          </a:xfrm>
          <a:prstGeom prst="rect">
            <a:avLst/>
          </a:prstGeom>
        </p:spPr>
      </p:pic>
      <p:sp>
        <p:nvSpPr>
          <p:cNvPr id="14" name="Rectangle 13">
            <a:extLst>
              <a:ext uri="{FF2B5EF4-FFF2-40B4-BE49-F238E27FC236}">
                <a16:creationId xmlns="" xmlns:a16="http://schemas.microsoft.com/office/drawing/2014/main" id="{4F7E898D-6439-405E-8814-20E465584313}"/>
              </a:ext>
            </a:extLst>
          </p:cNvPr>
          <p:cNvSpPr/>
          <p:nvPr/>
        </p:nvSpPr>
        <p:spPr>
          <a:xfrm>
            <a:off x="1652195" y="4205929"/>
            <a:ext cx="7310526" cy="493148"/>
          </a:xfrm>
          <a:prstGeom prst="rect">
            <a:avLst/>
          </a:prstGeom>
        </p:spPr>
        <p:txBody>
          <a:bodyPr wrap="square">
            <a:spAutoFit/>
          </a:bodyPr>
          <a:lstStyle/>
          <a:p>
            <a:pPr defTabSz="342900">
              <a:lnSpc>
                <a:spcPct val="150000"/>
              </a:lnSpc>
            </a:pPr>
            <a:r>
              <a:rPr lang="pt-BR" sz="2000">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Điều gì giúp em bỏ rác vào đúng thùng?</a:t>
            </a:r>
            <a:endParaRPr lang="pt-BR" sz="2000">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 xmlns:a16="http://schemas.microsoft.com/office/drawing/2014/main" id="{AF25E7E2-2441-45D9-971D-8E20F0EC4AB9}"/>
              </a:ext>
            </a:extLst>
          </p:cNvPr>
          <p:cNvSpPr/>
          <p:nvPr/>
        </p:nvSpPr>
        <p:spPr>
          <a:xfrm>
            <a:off x="1652195" y="4784881"/>
            <a:ext cx="7310526" cy="488660"/>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b) Đó là thông tin thuộc dạng nào?</a:t>
            </a:r>
          </a:p>
        </p:txBody>
      </p:sp>
      <p:pic>
        <p:nvPicPr>
          <p:cNvPr id="5" name="Picture 4" descr="A picture containing text, vector graphics, businesscard&#10;&#10;Description automatically generated">
            <a:extLst>
              <a:ext uri="{FF2B5EF4-FFF2-40B4-BE49-F238E27FC236}">
                <a16:creationId xmlns="" xmlns:a16="http://schemas.microsoft.com/office/drawing/2014/main" id="{58371530-B102-407C-82CD-75EF8CC99279}"/>
              </a:ext>
            </a:extLst>
          </p:cNvPr>
          <p:cNvPicPr>
            <a:picLocks noChangeAspect="1"/>
          </p:cNvPicPr>
          <p:nvPr/>
        </p:nvPicPr>
        <p:blipFill>
          <a:blip r:embed="rId4">
            <a:extLst>
              <a:ext uri="{BEBA8EAE-BF5A-486C-A8C5-ECC9F3942E4B}">
                <a14:imgProps xmlns:a14="http://schemas.microsoft.com/office/drawing/2010/main" xmlns="">
                  <a14:imgLayer r:embed="rId5">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xmlns="" val="0"/>
              </a:ext>
            </a:extLst>
          </a:blip>
          <a:stretch>
            <a:fillRect/>
          </a:stretch>
        </p:blipFill>
        <p:spPr>
          <a:xfrm>
            <a:off x="-25877" y="5014728"/>
            <a:ext cx="1843272" cy="1843272"/>
          </a:xfrm>
          <a:prstGeom prst="rect">
            <a:avLst/>
          </a:prstGeom>
        </p:spPr>
      </p:pic>
      <p:grpSp>
        <p:nvGrpSpPr>
          <p:cNvPr id="17" name="Group 16">
            <a:extLst>
              <a:ext uri="{FF2B5EF4-FFF2-40B4-BE49-F238E27FC236}">
                <a16:creationId xmlns="" xmlns:a16="http://schemas.microsoft.com/office/drawing/2014/main" id="{158581BA-BEEA-46CA-B822-5CDA1AAC8EC5}"/>
              </a:ext>
            </a:extLst>
          </p:cNvPr>
          <p:cNvGrpSpPr/>
          <p:nvPr/>
        </p:nvGrpSpPr>
        <p:grpSpPr>
          <a:xfrm>
            <a:off x="465306" y="2488719"/>
            <a:ext cx="2011179" cy="522965"/>
            <a:chOff x="879630" y="2296669"/>
            <a:chExt cx="2011179" cy="522965"/>
          </a:xfrm>
        </p:grpSpPr>
        <p:grpSp>
          <p:nvGrpSpPr>
            <p:cNvPr id="18" name="Group 17">
              <a:extLst>
                <a:ext uri="{FF2B5EF4-FFF2-40B4-BE49-F238E27FC236}">
                  <a16:creationId xmlns="" xmlns:a16="http://schemas.microsoft.com/office/drawing/2014/main" id="{76E7E94B-FD3A-4B0B-BB40-181491A63786}"/>
                </a:ext>
              </a:extLst>
            </p:cNvPr>
            <p:cNvGrpSpPr/>
            <p:nvPr/>
          </p:nvGrpSpPr>
          <p:grpSpPr>
            <a:xfrm>
              <a:off x="879630" y="2296669"/>
              <a:ext cx="1655756" cy="522965"/>
              <a:chOff x="1686669" y="889421"/>
              <a:chExt cx="1819884" cy="522965"/>
            </a:xfrm>
          </p:grpSpPr>
          <p:sp>
            <p:nvSpPr>
              <p:cNvPr id="20" name="Rectangle: Rounded Corners 19">
                <a:extLst>
                  <a:ext uri="{FF2B5EF4-FFF2-40B4-BE49-F238E27FC236}">
                    <a16:creationId xmlns="" xmlns:a16="http://schemas.microsoft.com/office/drawing/2014/main" id="{E46E1592-970D-4A3C-B44A-76E17AB9CCCD}"/>
                  </a:ext>
                </a:extLst>
              </p:cNvPr>
              <p:cNvSpPr/>
              <p:nvPr/>
            </p:nvSpPr>
            <p:spPr>
              <a:xfrm>
                <a:off x="1686669" y="923731"/>
                <a:ext cx="1819884" cy="488655"/>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b="1"/>
              </a:p>
            </p:txBody>
          </p:sp>
          <p:sp>
            <p:nvSpPr>
              <p:cNvPr id="21" name="Rectangle 20">
                <a:extLst>
                  <a:ext uri="{FF2B5EF4-FFF2-40B4-BE49-F238E27FC236}">
                    <a16:creationId xmlns="" xmlns:a16="http://schemas.microsoft.com/office/drawing/2014/main" id="{20343AD4-2B85-4CD2-966D-045E6D2AF893}"/>
                  </a:ext>
                </a:extLst>
              </p:cNvPr>
              <p:cNvSpPr/>
              <p:nvPr/>
            </p:nvSpPr>
            <p:spPr>
              <a:xfrm>
                <a:off x="1720931" y="889421"/>
                <a:ext cx="1739937" cy="488660"/>
              </a:xfrm>
              <a:prstGeom prst="rect">
                <a:avLst/>
              </a:prstGeom>
            </p:spPr>
            <p:txBody>
              <a:bodyPr wrap="square">
                <a:spAutoFit/>
              </a:bodyPr>
              <a:lstStyle/>
              <a:p>
                <a:pPr algn="ctr" defTabSz="342900">
                  <a:lnSpc>
                    <a:spcPct val="150000"/>
                  </a:lnSpc>
                </a:pPr>
                <a:r>
                  <a:rPr lang="en-US" sz="2000">
                    <a:solidFill>
                      <a:schemeClr val="bg1"/>
                    </a:solidFill>
                    <a:latin typeface="UTM Avo" panose="02040603050506020204" pitchFamily="18" charset="0"/>
                    <a:cs typeface="Times New Roman" panose="02020603050405020304" pitchFamily="18" charset="0"/>
                  </a:rPr>
                  <a:t>Thông tin</a:t>
                </a:r>
                <a:endParaRPr lang="vi-VN" sz="2000">
                  <a:solidFill>
                    <a:schemeClr val="bg1"/>
                  </a:solidFill>
                  <a:latin typeface="UTM Avo" panose="02040603050506020204" pitchFamily="18" charset="0"/>
                  <a:cs typeface="Times New Roman" panose="02020603050405020304" pitchFamily="18" charset="0"/>
                </a:endParaRPr>
              </a:p>
            </p:txBody>
          </p:sp>
        </p:grpSp>
        <p:cxnSp>
          <p:nvCxnSpPr>
            <p:cNvPr id="19" name="Straight Arrow Connector 18">
              <a:extLst>
                <a:ext uri="{FF2B5EF4-FFF2-40B4-BE49-F238E27FC236}">
                  <a16:creationId xmlns="" xmlns:a16="http://schemas.microsoft.com/office/drawing/2014/main" id="{E3841D5B-FC3F-420A-A069-AF372DEC2F04}"/>
                </a:ext>
              </a:extLst>
            </p:cNvPr>
            <p:cNvCxnSpPr>
              <a:cxnSpLocks/>
            </p:cNvCxnSpPr>
            <p:nvPr/>
          </p:nvCxnSpPr>
          <p:spPr>
            <a:xfrm>
              <a:off x="2391834" y="2586821"/>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grpSp>
        <p:nvGrpSpPr>
          <p:cNvPr id="22" name="Group 21">
            <a:extLst>
              <a:ext uri="{FF2B5EF4-FFF2-40B4-BE49-F238E27FC236}">
                <a16:creationId xmlns="" xmlns:a16="http://schemas.microsoft.com/office/drawing/2014/main" id="{92FFF834-57DE-4602-BBD6-9E38418FE5EF}"/>
              </a:ext>
            </a:extLst>
          </p:cNvPr>
          <p:cNvGrpSpPr/>
          <p:nvPr/>
        </p:nvGrpSpPr>
        <p:grpSpPr>
          <a:xfrm>
            <a:off x="465306" y="3039563"/>
            <a:ext cx="2011179" cy="522971"/>
            <a:chOff x="879630" y="2296669"/>
            <a:chExt cx="2011179" cy="522971"/>
          </a:xfrm>
        </p:grpSpPr>
        <p:grpSp>
          <p:nvGrpSpPr>
            <p:cNvPr id="23" name="Group 22">
              <a:extLst>
                <a:ext uri="{FF2B5EF4-FFF2-40B4-BE49-F238E27FC236}">
                  <a16:creationId xmlns="" xmlns:a16="http://schemas.microsoft.com/office/drawing/2014/main" id="{63A9DFAC-3328-42D3-A27C-6FC255D67275}"/>
                </a:ext>
              </a:extLst>
            </p:cNvPr>
            <p:cNvGrpSpPr/>
            <p:nvPr/>
          </p:nvGrpSpPr>
          <p:grpSpPr>
            <a:xfrm>
              <a:off x="879630" y="2296669"/>
              <a:ext cx="1655757" cy="522971"/>
              <a:chOff x="1686668" y="889421"/>
              <a:chExt cx="1819885" cy="522971"/>
            </a:xfrm>
          </p:grpSpPr>
          <p:sp>
            <p:nvSpPr>
              <p:cNvPr id="25" name="Rectangle: Rounded Corners 24">
                <a:extLst>
                  <a:ext uri="{FF2B5EF4-FFF2-40B4-BE49-F238E27FC236}">
                    <a16:creationId xmlns="" xmlns:a16="http://schemas.microsoft.com/office/drawing/2014/main" id="{A482A93C-792C-4C42-A3F2-E6D6B2050046}"/>
                  </a:ext>
                </a:extLst>
              </p:cNvPr>
              <p:cNvSpPr/>
              <p:nvPr/>
            </p:nvSpPr>
            <p:spPr>
              <a:xfrm>
                <a:off x="1686668" y="923732"/>
                <a:ext cx="1819885" cy="488660"/>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a:p>
            </p:txBody>
          </p:sp>
          <p:sp>
            <p:nvSpPr>
              <p:cNvPr id="26" name="Rectangle 25">
                <a:extLst>
                  <a:ext uri="{FF2B5EF4-FFF2-40B4-BE49-F238E27FC236}">
                    <a16:creationId xmlns="" xmlns:a16="http://schemas.microsoft.com/office/drawing/2014/main" id="{AB0E6AC7-75A6-4811-A83F-6986C641131A}"/>
                  </a:ext>
                </a:extLst>
              </p:cNvPr>
              <p:cNvSpPr/>
              <p:nvPr/>
            </p:nvSpPr>
            <p:spPr>
              <a:xfrm>
                <a:off x="1720930" y="889421"/>
                <a:ext cx="1785623" cy="488660"/>
              </a:xfrm>
              <a:prstGeom prst="rect">
                <a:avLst/>
              </a:prstGeom>
            </p:spPr>
            <p:txBody>
              <a:bodyPr wrap="square">
                <a:spAutoFit/>
              </a:bodyPr>
              <a:lstStyle/>
              <a:p>
                <a:pPr algn="ctr" defTabSz="342900">
                  <a:lnSpc>
                    <a:spcPct val="150000"/>
                  </a:lnSpc>
                </a:pPr>
                <a:r>
                  <a:rPr lang="en-US" sz="2000">
                    <a:solidFill>
                      <a:schemeClr val="bg1"/>
                    </a:solidFill>
                    <a:latin typeface="UTM Avo" panose="02040603050506020204" pitchFamily="18" charset="0"/>
                    <a:cs typeface="Times New Roman" panose="02020603050405020304" pitchFamily="18" charset="0"/>
                  </a:rPr>
                  <a:t>Quyết định</a:t>
                </a:r>
                <a:endParaRPr lang="vi-VN" sz="2000">
                  <a:solidFill>
                    <a:schemeClr val="bg1"/>
                  </a:solidFill>
                  <a:latin typeface="UTM Avo" panose="02040603050506020204" pitchFamily="18" charset="0"/>
                  <a:cs typeface="Times New Roman" panose="02020603050405020304" pitchFamily="18" charset="0"/>
                </a:endParaRPr>
              </a:p>
            </p:txBody>
          </p:sp>
        </p:grpSp>
        <p:cxnSp>
          <p:nvCxnSpPr>
            <p:cNvPr id="24" name="Straight Arrow Connector 23">
              <a:extLst>
                <a:ext uri="{FF2B5EF4-FFF2-40B4-BE49-F238E27FC236}">
                  <a16:creationId xmlns="" xmlns:a16="http://schemas.microsoft.com/office/drawing/2014/main" id="{00842D24-B809-45A2-8E6E-71FFDCFD8384}"/>
                </a:ext>
              </a:extLst>
            </p:cNvPr>
            <p:cNvCxnSpPr>
              <a:cxnSpLocks/>
            </p:cNvCxnSpPr>
            <p:nvPr/>
          </p:nvCxnSpPr>
          <p:spPr>
            <a:xfrm>
              <a:off x="2391834" y="2586821"/>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xmlns="" val="298212000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0-#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 xmlns:a16="http://schemas.microsoft.com/office/drawing/2014/main"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 xmlns:a16="http://schemas.microsoft.com/office/drawing/2014/main"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 xmlns:a16="http://schemas.microsoft.com/office/drawing/2014/main"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 xmlns:a16="http://schemas.microsoft.com/office/drawing/2014/main" id="{B3047003-BDC1-441F-A0E1-7728E4169670}"/>
              </a:ext>
            </a:extLst>
          </p:cNvPr>
          <p:cNvSpPr/>
          <p:nvPr/>
        </p:nvSpPr>
        <p:spPr>
          <a:xfrm>
            <a:off x="1652195" y="1425059"/>
            <a:ext cx="9751340"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Ngày mai, ngoài giờ đi học, em dự kiến làm việc gì? Hãy mô tả việc em định làm và cho biết thông tin nào giúp em đưa ra quyết định đó. </a:t>
            </a:r>
          </a:p>
        </p:txBody>
      </p:sp>
      <p:sp>
        <p:nvSpPr>
          <p:cNvPr id="7" name="Rectangle 6">
            <a:extLst>
              <a:ext uri="{FF2B5EF4-FFF2-40B4-BE49-F238E27FC236}">
                <a16:creationId xmlns="" xmlns:a16="http://schemas.microsoft.com/office/drawing/2014/main" id="{8C875063-5E58-402C-B578-B01DBE6398A5}"/>
              </a:ext>
            </a:extLst>
          </p:cNvPr>
          <p:cNvSpPr/>
          <p:nvPr/>
        </p:nvSpPr>
        <p:spPr>
          <a:xfrm>
            <a:off x="1652195" y="2504136"/>
            <a:ext cx="975134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lấy ví dụ về việc thông tin thay đổi dẫn đến quyết định thay đổi.</a:t>
            </a:r>
          </a:p>
        </p:txBody>
      </p:sp>
      <p:pic>
        <p:nvPicPr>
          <p:cNvPr id="8" name="Picture 7" descr="A picture containing toy&#10;&#10;Description automatically generated">
            <a:extLst>
              <a:ext uri="{FF2B5EF4-FFF2-40B4-BE49-F238E27FC236}">
                <a16:creationId xmlns="" xmlns:a16="http://schemas.microsoft.com/office/drawing/2014/main" id="{F369F1F4-4247-42F6-96A7-85BC8D08FEC0}"/>
              </a:ext>
            </a:extLst>
          </p:cNvPr>
          <p:cNvPicPr>
            <a:picLocks noChangeAspect="1"/>
          </p:cNvPicPr>
          <p:nvPr/>
        </p:nvPicPr>
        <p:blipFill>
          <a:blip r:embed="rId3">
            <a:extLst>
              <a:ext uri="{BEBA8EAE-BF5A-486C-A8C5-ECC9F3942E4B}">
                <a14:imgProps xmlns:a14="http://schemas.microsoft.com/office/drawing/2010/main" xmlns="">
                  <a14:imgLayer r:embed="rId4">
                    <a14:imgEffect>
                      <a14:backgroundRemoval t="7348" b="89776" l="9744" r="89776">
                        <a14:foregroundMark x1="44728" y1="24281" x2="56869" y2="27157"/>
                        <a14:foregroundMark x1="56390" y1="26677" x2="57348" y2="28435"/>
                        <a14:foregroundMark x1="38978" y1="27636" x2="60064" y2="33387"/>
                        <a14:foregroundMark x1="60064" y1="33387" x2="42332" y2="32748"/>
                        <a14:foregroundMark x1="55911" y1="21885" x2="56390" y2="20927"/>
                        <a14:foregroundMark x1="53195" y1="24281" x2="51278" y2="22364"/>
                        <a14:foregroundMark x1="42332" y1="29393" x2="62780" y2="37220"/>
                        <a14:foregroundMark x1="62780" y1="37220" x2="45208" y2="24601"/>
                        <a14:foregroundMark x1="45208" y1="24601" x2="43770" y2="27157"/>
                        <a14:foregroundMark x1="56869" y1="25240" x2="55911" y2="28914"/>
                        <a14:foregroundMark x1="57348" y1="29872" x2="57348" y2="29872"/>
                        <a14:foregroundMark x1="57348" y1="29872" x2="57348" y2="29872"/>
                        <a14:foregroundMark x1="57348" y1="26677" x2="57348" y2="26677"/>
                        <a14:foregroundMark x1="51278" y1="9265" x2="51278" y2="9265"/>
                        <a14:foregroundMark x1="52716" y1="7348" x2="52716" y2="7348"/>
                      </a14:backgroundRemoval>
                    </a14:imgEffect>
                  </a14:imgLayer>
                </a14:imgProps>
              </a:ext>
              <a:ext uri="{28A0092B-C50C-407E-A947-70E740481C1C}">
                <a14:useLocalDpi xmlns:a14="http://schemas.microsoft.com/office/drawing/2010/main" xmlns="" val="0"/>
              </a:ext>
            </a:extLst>
          </a:blip>
          <a:stretch>
            <a:fillRect/>
          </a:stretch>
        </p:blipFill>
        <p:spPr>
          <a:xfrm>
            <a:off x="9092046" y="3860717"/>
            <a:ext cx="2975264" cy="2975264"/>
          </a:xfrm>
          <a:prstGeom prst="rect">
            <a:avLst/>
          </a:prstGeom>
        </p:spPr>
      </p:pic>
    </p:spTree>
    <p:extLst>
      <p:ext uri="{BB962C8B-B14F-4D97-AF65-F5344CB8AC3E}">
        <p14:creationId xmlns:p14="http://schemas.microsoft.com/office/powerpoint/2010/main" xmlns="" val="42227244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 xmlns:a16="http://schemas.microsoft.com/office/drawing/2014/main"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 xmlns:a16="http://schemas.microsoft.com/office/drawing/2014/main"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 xmlns:a16="http://schemas.microsoft.com/office/drawing/2014/main"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 xmlns:a16="http://schemas.microsoft.com/office/drawing/2014/main"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 xmlns:a16="http://schemas.microsoft.com/office/drawing/2014/main"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 xmlns:a16="http://schemas.microsoft.com/office/drawing/2014/main"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 xmlns:a16="http://schemas.microsoft.com/office/drawing/2014/main"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 xmlns:a16="http://schemas.microsoft.com/office/drawing/2014/main"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 xmlns:a16="http://schemas.microsoft.com/office/drawing/2014/main"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 xmlns:a16="http://schemas.microsoft.com/office/drawing/2014/main"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 xmlns:a16="http://schemas.microsoft.com/office/drawing/2014/main"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 xmlns:a16="http://schemas.microsoft.com/office/drawing/2014/main"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 xmlns:a16="http://schemas.microsoft.com/office/drawing/2014/main"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 xmlns:a16="http://schemas.microsoft.com/office/drawing/2014/main"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 xmlns:a16="http://schemas.microsoft.com/office/drawing/2014/main"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 xmlns:a16="http://schemas.microsoft.com/office/drawing/2014/main"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 xmlns:a16="http://schemas.microsoft.com/office/drawing/2014/main"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 xmlns:a16="http://schemas.microsoft.com/office/drawing/2014/main"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 xmlns:a16="http://schemas.microsoft.com/office/drawing/2014/main"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 xmlns:a16="http://schemas.microsoft.com/office/drawing/2014/main"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 xmlns:a16="http://schemas.microsoft.com/office/drawing/2014/main"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 xmlns:a16="http://schemas.microsoft.com/office/drawing/2014/main"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 xmlns:a16="http://schemas.microsoft.com/office/drawing/2014/main"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 xmlns:a16="http://schemas.microsoft.com/office/drawing/2014/main"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 xmlns:a16="http://schemas.microsoft.com/office/drawing/2014/main"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 xmlns:a16="http://schemas.microsoft.com/office/drawing/2014/main"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 xmlns:a16="http://schemas.microsoft.com/office/drawing/2014/main"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 xmlns:a16="http://schemas.microsoft.com/office/drawing/2014/main"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 xmlns:a16="http://schemas.microsoft.com/office/drawing/2014/main"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 xmlns:a16="http://schemas.microsoft.com/office/drawing/2014/main"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 xmlns:a16="http://schemas.microsoft.com/office/drawing/2014/main"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 xmlns:a16="http://schemas.microsoft.com/office/drawing/2014/main"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 xmlns:a16="http://schemas.microsoft.com/office/drawing/2014/main"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 xmlns:a16="http://schemas.microsoft.com/office/drawing/2014/main"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 xmlns:a16="http://schemas.microsoft.com/office/drawing/2014/main"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 xmlns:a16="http://schemas.microsoft.com/office/drawing/2014/main"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 xmlns:a16="http://schemas.microsoft.com/office/drawing/2014/main"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 xmlns:a16="http://schemas.microsoft.com/office/drawing/2014/main"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 xmlns:a16="http://schemas.microsoft.com/office/drawing/2014/main"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 xmlns:a16="http://schemas.microsoft.com/office/drawing/2014/main"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 xmlns:a16="http://schemas.microsoft.com/office/drawing/2014/main"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 xmlns:a16="http://schemas.microsoft.com/office/drawing/2014/main"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 xmlns:a16="http://schemas.microsoft.com/office/drawing/2014/main"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 xmlns:a16="http://schemas.microsoft.com/office/drawing/2014/main"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 xmlns:a16="http://schemas.microsoft.com/office/drawing/2014/main"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 xmlns:a16="http://schemas.microsoft.com/office/drawing/2014/main"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 xmlns:a16="http://schemas.microsoft.com/office/drawing/2014/main"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 xmlns:a16="http://schemas.microsoft.com/office/drawing/2014/main"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 xmlns:a16="http://schemas.microsoft.com/office/drawing/2014/main"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 xmlns:a16="http://schemas.microsoft.com/office/drawing/2014/main"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 xmlns:a16="http://schemas.microsoft.com/office/drawing/2014/main"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 xmlns:a16="http://schemas.microsoft.com/office/drawing/2014/main"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 xmlns:a16="http://schemas.microsoft.com/office/drawing/2014/main"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 xmlns:a16="http://schemas.microsoft.com/office/drawing/2014/main"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 xmlns:a16="http://schemas.microsoft.com/office/drawing/2014/main"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 xmlns:a16="http://schemas.microsoft.com/office/drawing/2014/main"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 xmlns:a16="http://schemas.microsoft.com/office/drawing/2014/main" id="{24C4C1C4-43C3-40EE-887E-6B37C3452A65}"/>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 xmlns:a16="http://schemas.microsoft.com/office/drawing/2014/main" id="{D55673E8-2FB0-4E85-B254-56C877C27F9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 xmlns:a16="http://schemas.microsoft.com/office/drawing/2014/main" id="{01C6D124-A318-4E2E-83D5-004EDDD131FA}"/>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xmlns="" val="21769427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F2A6422E-1239-424D-A9AC-7C016DFA5003}"/>
              </a:ext>
            </a:extLst>
          </p:cNvPr>
          <p:cNvGrpSpPr/>
          <p:nvPr/>
        </p:nvGrpSpPr>
        <p:grpSpPr>
          <a:xfrm>
            <a:off x="329987" y="128942"/>
            <a:ext cx="4134561" cy="2508169"/>
            <a:chOff x="301091" y="301982"/>
            <a:chExt cx="4134561" cy="2508169"/>
          </a:xfrm>
        </p:grpSpPr>
        <p:pic>
          <p:nvPicPr>
            <p:cNvPr id="6" name="Picture 5">
              <a:extLst>
                <a:ext uri="{FF2B5EF4-FFF2-40B4-BE49-F238E27FC236}">
                  <a16:creationId xmlns="" xmlns:a16="http://schemas.microsoft.com/office/drawing/2014/main" id="{A4BD8349-BD85-4613-9513-E9EC2902C2B1}"/>
                </a:ext>
              </a:extLst>
            </p:cNvPr>
            <p:cNvPicPr>
              <a:picLocks noChangeAspect="1"/>
            </p:cNvPicPr>
            <p:nvPr/>
          </p:nvPicPr>
          <p:blipFill>
            <a:blip r:embed="rId2">
              <a:extLst>
                <a:ext uri="{28A0092B-C50C-407E-A947-70E740481C1C}">
                  <a14:useLocalDpi xmlns:a14="http://schemas.microsoft.com/office/drawing/2010/main" xmlns="" val="0"/>
                </a:ext>
              </a:extLst>
            </a:blip>
            <a:srcRect/>
            <a:stretch/>
          </p:blipFill>
          <p:spPr>
            <a:xfrm>
              <a:off x="301091" y="301982"/>
              <a:ext cx="4134561" cy="2508169"/>
            </a:xfrm>
            <a:prstGeom prst="rect">
              <a:avLst/>
            </a:prstGeom>
          </p:spPr>
        </p:pic>
        <p:pic>
          <p:nvPicPr>
            <p:cNvPr id="8" name="Picture 7">
              <a:extLst>
                <a:ext uri="{FF2B5EF4-FFF2-40B4-BE49-F238E27FC236}">
                  <a16:creationId xmlns="" xmlns:a16="http://schemas.microsoft.com/office/drawing/2014/main" id="{FD433534-521B-4282-B898-22AB8B0BD9F2}"/>
                </a:ext>
              </a:extLst>
            </p:cNvPr>
            <p:cNvPicPr>
              <a:picLocks noChangeAspect="1"/>
            </p:cNvPicPr>
            <p:nvPr/>
          </p:nvPicPr>
          <p:blipFill>
            <a:blip r:embed="rId3">
              <a:extLst>
                <a:ext uri="{28A0092B-C50C-407E-A947-70E740481C1C}">
                  <a14:useLocalDpi xmlns:a14="http://schemas.microsoft.com/office/drawing/2010/main" xmlns=""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 xmlns:a16="http://schemas.microsoft.com/office/drawing/2014/main" id="{356A26C7-1147-42FC-AADF-4ABDE0CAC4CB}"/>
              </a:ext>
            </a:extLst>
          </p:cNvPr>
          <p:cNvGrpSpPr/>
          <p:nvPr/>
        </p:nvGrpSpPr>
        <p:grpSpPr>
          <a:xfrm>
            <a:off x="4642112" y="1760793"/>
            <a:ext cx="6618519" cy="2638955"/>
            <a:chOff x="1768766" y="4552258"/>
            <a:chExt cx="7300588" cy="2237383"/>
          </a:xfrm>
        </p:grpSpPr>
        <p:sp>
          <p:nvSpPr>
            <p:cNvPr id="10" name="Speech Bubble: Rectangle with Corners Rounded 9">
              <a:extLst>
                <a:ext uri="{FF2B5EF4-FFF2-40B4-BE49-F238E27FC236}">
                  <a16:creationId xmlns="" xmlns:a16="http://schemas.microsoft.com/office/drawing/2014/main" id="{87463E55-27CE-4F53-84D3-A2D16AD8D959}"/>
                </a:ext>
              </a:extLst>
            </p:cNvPr>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 xmlns:a16="http://schemas.microsoft.com/office/drawing/2014/main" id="{A6C8193F-D622-4D36-935C-6910A39E3518}"/>
                </a:ext>
              </a:extLst>
            </p:cNvPr>
            <p:cNvSpPr/>
            <p:nvPr/>
          </p:nvSpPr>
          <p:spPr>
            <a:xfrm>
              <a:off x="1856791" y="4552258"/>
              <a:ext cx="7212563" cy="2145323"/>
            </a:xfrm>
            <a:prstGeom prst="wedgeRoundRectCallout">
              <a:avLst>
                <a:gd name="adj1" fmla="val -57056"/>
                <a:gd name="adj2" fmla="val 42928"/>
                <a:gd name="adj3" fmla="val 16667"/>
              </a:avLst>
            </a:prstGeom>
            <a:solidFill>
              <a:schemeClr val="bg1"/>
            </a:solid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 xmlns:a16="http://schemas.microsoft.com/office/drawing/2014/main" id="{FBFE8E40-0C04-41D1-A809-0C5B1905F92A}"/>
              </a:ext>
            </a:extLst>
          </p:cNvPr>
          <p:cNvSpPr/>
          <p:nvPr/>
        </p:nvSpPr>
        <p:spPr>
          <a:xfrm>
            <a:off x="4837023" y="1852853"/>
            <a:ext cx="6507108" cy="1883657"/>
          </a:xfrm>
          <a:prstGeom prst="rect">
            <a:avLst/>
          </a:prstGeom>
        </p:spPr>
        <p:txBody>
          <a:bodyPr wrap="square">
            <a:spAutoFit/>
          </a:bodyPr>
          <a:lstStyle/>
          <a:p>
            <a:pPr algn="ctr" defTabSz="342900">
              <a:lnSpc>
                <a:spcPct val="150000"/>
              </a:lnSpc>
            </a:pPr>
            <a:r>
              <a:rPr lang="en-US" sz="2000" dirty="0" err="1">
                <a:latin typeface="Times New Roman" pitchFamily="18" charset="0"/>
                <a:cs typeface="Times New Roman" pitchFamily="18" charset="0"/>
              </a:rPr>
              <a:t>Xin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tớ</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Minh. </a:t>
            </a:r>
            <a:r>
              <a:rPr lang="en-US" sz="2000" dirty="0" err="1">
                <a:latin typeface="Times New Roman" pitchFamily="18" charset="0"/>
                <a:cs typeface="Times New Roman" pitchFamily="18" charset="0"/>
              </a:rPr>
              <a:t>Hằng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ngày</a:t>
            </a:r>
            <a:r>
              <a:rPr lang="vi-VN" sz="2000" dirty="0">
                <a:latin typeface="Times New Roman" pitchFamily="18" charset="0"/>
                <a:cs typeface="Times New Roman" pitchFamily="18" charset="0"/>
              </a:rPr>
              <a:t>, chúng ta đều có những quyết định của riêng mình! Mỗi sáng, khi tiếng chuông đồng hồ báo thức reo lên, </a:t>
            </a:r>
            <a:r>
              <a:rPr lang="en-US" sz="2000" dirty="0" err="1">
                <a:latin typeface="Times New Roman" pitchFamily="18" charset="0"/>
                <a:cs typeface="Times New Roman" pitchFamily="18" charset="0"/>
              </a:rPr>
              <a:t>tớ</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quyết định thức dậy, rời khỏi giường để vệ sinh cá nhân, ăn sáng và đi học.</a:t>
            </a:r>
          </a:p>
        </p:txBody>
      </p:sp>
      <p:grpSp>
        <p:nvGrpSpPr>
          <p:cNvPr id="15" name="Group 14">
            <a:extLst>
              <a:ext uri="{FF2B5EF4-FFF2-40B4-BE49-F238E27FC236}">
                <a16:creationId xmlns="" xmlns:a16="http://schemas.microsoft.com/office/drawing/2014/main" id="{3A95127C-E707-4578-B525-F29FF2C55188}"/>
              </a:ext>
            </a:extLst>
          </p:cNvPr>
          <p:cNvGrpSpPr/>
          <p:nvPr/>
        </p:nvGrpSpPr>
        <p:grpSpPr>
          <a:xfrm>
            <a:off x="6311309" y="4665518"/>
            <a:ext cx="5032822" cy="1664072"/>
            <a:chOff x="1856791" y="4401655"/>
            <a:chExt cx="7212563" cy="2295926"/>
          </a:xfrm>
        </p:grpSpPr>
        <p:sp>
          <p:nvSpPr>
            <p:cNvPr id="16" name="Speech Bubble: Oval 15">
              <a:extLst>
                <a:ext uri="{FF2B5EF4-FFF2-40B4-BE49-F238E27FC236}">
                  <a16:creationId xmlns="" xmlns:a16="http://schemas.microsoft.com/office/drawing/2014/main" id="{639F988D-9E76-4703-9038-7B92BBABD961}"/>
                </a:ext>
              </a:extLst>
            </p:cNvPr>
            <p:cNvSpPr/>
            <p:nvPr/>
          </p:nvSpPr>
          <p:spPr>
            <a:xfrm>
              <a:off x="1856791" y="4401655"/>
              <a:ext cx="7212563" cy="2145323"/>
            </a:xfrm>
            <a:prstGeom prst="wedgeEllipseCallout">
              <a:avLst>
                <a:gd name="adj1" fmla="val -10080"/>
                <a:gd name="adj2" fmla="val 1994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peech Bubble: Oval 16">
              <a:extLst>
                <a:ext uri="{FF2B5EF4-FFF2-40B4-BE49-F238E27FC236}">
                  <a16:creationId xmlns="" xmlns:a16="http://schemas.microsoft.com/office/drawing/2014/main" id="{08887D25-18F0-4A11-ADE9-2AAE28D8E67D}"/>
                </a:ext>
              </a:extLst>
            </p:cNvPr>
            <p:cNvSpPr/>
            <p:nvPr/>
          </p:nvSpPr>
          <p:spPr>
            <a:xfrm>
              <a:off x="1856791" y="4552258"/>
              <a:ext cx="7212563" cy="2145323"/>
            </a:xfrm>
            <a:prstGeom prst="wedgeEllipseCallout">
              <a:avLst>
                <a:gd name="adj1" fmla="val -50463"/>
                <a:gd name="adj2" fmla="val 55913"/>
              </a:avLst>
            </a:prstGeom>
            <a:solidFill>
              <a:schemeClr val="bg1"/>
            </a:solid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2">
            <a:extLst>
              <a:ext uri="{FF2B5EF4-FFF2-40B4-BE49-F238E27FC236}">
                <a16:creationId xmlns="" xmlns:a16="http://schemas.microsoft.com/office/drawing/2014/main" id="{EBC84797-42D2-4E8E-B8BD-22096657AE09}"/>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rcRect/>
          <a:stretch>
            <a:fillRect/>
          </a:stretch>
        </p:blipFill>
        <p:spPr>
          <a:xfrm>
            <a:off x="5074967" y="5918417"/>
            <a:ext cx="1156754" cy="822347"/>
          </a:xfrm>
          <a:prstGeom prst="rect">
            <a:avLst/>
          </a:prstGeom>
        </p:spPr>
      </p:pic>
      <p:sp>
        <p:nvSpPr>
          <p:cNvPr id="19" name="Rectangle 18">
            <a:extLst>
              <a:ext uri="{FF2B5EF4-FFF2-40B4-BE49-F238E27FC236}">
                <a16:creationId xmlns="" xmlns:a16="http://schemas.microsoft.com/office/drawing/2014/main" id="{4E13F798-587C-4135-9533-05E3CCBA2CAC}"/>
              </a:ext>
            </a:extLst>
          </p:cNvPr>
          <p:cNvSpPr/>
          <p:nvPr/>
        </p:nvSpPr>
        <p:spPr>
          <a:xfrm>
            <a:off x="6488871" y="5076969"/>
            <a:ext cx="4677697" cy="960328"/>
          </a:xfrm>
          <a:prstGeom prst="rect">
            <a:avLst/>
          </a:prstGeom>
        </p:spPr>
        <p:txBody>
          <a:bodyPr wrap="square">
            <a:spAutoFit/>
          </a:bodyPr>
          <a:lstStyle/>
          <a:p>
            <a:pPr algn="ctr" defTabSz="342900">
              <a:lnSpc>
                <a:spcPct val="150000"/>
              </a:lnSpc>
            </a:pPr>
            <a:r>
              <a:rPr lang="en-US" sz="2000" dirty="0" err="1">
                <a:latin typeface="Times New Roman" pitchFamily="18" charset="0"/>
                <a:cs typeface="Times New Roman" pitchFamily="18" charset="0"/>
              </a:rPr>
              <a:t>Em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từng</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có những quyết định của riêng </a:t>
            </a:r>
            <a:r>
              <a:rPr lang="en-US" sz="2000" dirty="0" err="1">
                <a:latin typeface="Times New Roman" pitchFamily="18" charset="0"/>
                <a:cs typeface="Times New Roman" pitchFamily="18" charset="0"/>
              </a:rPr>
              <a:t>mình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bao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giờ</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a:t>
            </a:r>
            <a:r>
              <a:rPr lang="vi-VN" sz="2000" dirty="0">
                <a:latin typeface="Times New Roman" pitchFamily="18" charset="0"/>
                <a:cs typeface="Times New Roman" pitchFamily="18" charset="0"/>
              </a:rPr>
              <a:t>ưa</a:t>
            </a:r>
            <a:r>
              <a:rPr lang="en-US" sz="2000" dirty="0">
                <a:latin typeface="Times New Roman" pitchFamily="18" charset="0"/>
                <a:cs typeface="Times New Roman" pitchFamily="18" charset="0"/>
              </a:rPr>
              <a:t>?</a:t>
            </a:r>
            <a:endParaRPr lang="vi-VN" sz="2000" dirty="0">
              <a:latin typeface="Times New Roman" pitchFamily="18" charset="0"/>
              <a:cs typeface="Times New Roman" pitchFamily="18" charset="0"/>
            </a:endParaRPr>
          </a:p>
        </p:txBody>
      </p:sp>
      <p:sp>
        <p:nvSpPr>
          <p:cNvPr id="20" name="Rectangle 19">
            <a:extLst>
              <a:ext uri="{FF2B5EF4-FFF2-40B4-BE49-F238E27FC236}">
                <a16:creationId xmlns="" xmlns:a16="http://schemas.microsoft.com/office/drawing/2014/main" id="{BEF1B6C6-026F-4FB9-8D32-25D1F67CD14F}"/>
              </a:ext>
            </a:extLst>
          </p:cNvPr>
          <p:cNvSpPr/>
          <p:nvPr/>
        </p:nvSpPr>
        <p:spPr>
          <a:xfrm>
            <a:off x="1108932" y="927578"/>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21" name="Picture 20">
            <a:extLst>
              <a:ext uri="{FF2B5EF4-FFF2-40B4-BE49-F238E27FC236}">
                <a16:creationId xmlns="" xmlns:a16="http://schemas.microsoft.com/office/drawing/2014/main" id="{D9EE98C1-E865-4B8E-8CAD-3CF93F28CADF}"/>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383608" y="3186643"/>
            <a:ext cx="2996260" cy="2720639"/>
          </a:xfrm>
          <a:prstGeom prst="rect">
            <a:avLst/>
          </a:prstGeom>
        </p:spPr>
      </p:pic>
      <p:pic>
        <p:nvPicPr>
          <p:cNvPr id="22" name="Picture 21">
            <a:extLst>
              <a:ext uri="{FF2B5EF4-FFF2-40B4-BE49-F238E27FC236}">
                <a16:creationId xmlns="" xmlns:a16="http://schemas.microsoft.com/office/drawing/2014/main" id="{23C23F57-401E-4C15-8075-EC69D1031759}"/>
              </a:ext>
            </a:extLst>
          </p:cNvPr>
          <p:cNvPicPr>
            <a:picLocks noChangeAspect="1"/>
          </p:cNvPicPr>
          <p:nvPr/>
        </p:nvPicPr>
        <p:blipFill>
          <a:blip r:embed="rId7"/>
          <a:stretch>
            <a:fillRect/>
          </a:stretch>
        </p:blipFill>
        <p:spPr>
          <a:xfrm>
            <a:off x="11340432" y="1339064"/>
            <a:ext cx="521581" cy="460458"/>
          </a:xfrm>
          <a:prstGeom prst="rect">
            <a:avLst/>
          </a:prstGeom>
        </p:spPr>
      </p:pic>
      <p:sp>
        <p:nvSpPr>
          <p:cNvPr id="23" name="Action Button: Sound 22">
            <a:hlinkClick r:id="" action="ppaction://noaction" highlightClick="1">
              <a:snd r:embed="rId8" name="applause.wav" builtIn="1"/>
            </a:hlinkClick>
          </p:cNvPr>
          <p:cNvSpPr/>
          <p:nvPr/>
        </p:nvSpPr>
        <p:spPr>
          <a:xfrm>
            <a:off x="1123406" y="3409406"/>
            <a:ext cx="914400" cy="69233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85339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70833E-6 4.44444E-6 L 2.70833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par>
                                <p:cTn id="45" presetID="14" presetClass="entr" presetSubtype="1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Thông tin và quyết định</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 xmlns:a16="http://schemas.microsoft.com/office/drawing/2014/main" id="{E4887A39-7735-4207-A78B-68076D1A4286}"/>
              </a:ext>
            </a:extLst>
          </p:cNvPr>
          <p:cNvGrpSpPr/>
          <p:nvPr/>
        </p:nvGrpSpPr>
        <p:grpSpPr>
          <a:xfrm>
            <a:off x="614526" y="968721"/>
            <a:ext cx="10962947" cy="2950001"/>
            <a:chOff x="522612" y="900102"/>
            <a:chExt cx="10962947" cy="2950001"/>
          </a:xfrm>
        </p:grpSpPr>
        <p:sp>
          <p:nvSpPr>
            <p:cNvPr id="13" name="Rectangle 12">
              <a:extLst>
                <a:ext uri="{FF2B5EF4-FFF2-40B4-BE49-F238E27FC236}">
                  <a16:creationId xmlns="" xmlns:a16="http://schemas.microsoft.com/office/drawing/2014/main"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Tìm hiểu thông tin và quyết định</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2" name="Rectangle: Rounded Corners 1">
              <a:extLst>
                <a:ext uri="{FF2B5EF4-FFF2-40B4-BE49-F238E27FC236}">
                  <a16:creationId xmlns="" xmlns:a16="http://schemas.microsoft.com/office/drawing/2014/main" id="{16B29C23-1986-4FCE-AE04-4E2E5FEDFBCC}"/>
                </a:ext>
              </a:extLst>
            </p:cNvPr>
            <p:cNvSpPr/>
            <p:nvPr/>
          </p:nvSpPr>
          <p:spPr>
            <a:xfrm>
              <a:off x="522612" y="1036931"/>
              <a:ext cx="10962947" cy="2813172"/>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 xmlns:a16="http://schemas.microsoft.com/office/drawing/2014/main" id="{70DA43EF-4FDA-4CA6-88C0-2BCCF27C1E7C}"/>
                </a:ext>
              </a:extLst>
            </p:cNvPr>
            <p:cNvSpPr/>
            <p:nvPr/>
          </p:nvSpPr>
          <p:spPr>
            <a:xfrm>
              <a:off x="1528714" y="2046742"/>
              <a:ext cx="9134572" cy="950325"/>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1. Trong Hoạt động khởi động, tiếng chuông cho bạn Minh biết điều gì? Từ những điều đó, bạn Minh đã ra những quyết định gì? </a:t>
              </a:r>
              <a:endParaRPr lang="vi-VN" sz="2000">
                <a:latin typeface="UTM Avo" panose="02040603050506020204" pitchFamily="18" charset="0"/>
                <a:cs typeface="Times New Roman" panose="02020603050405020304" pitchFamily="18" charset="0"/>
              </a:endParaRPr>
            </a:p>
          </p:txBody>
        </p:sp>
        <p:grpSp>
          <p:nvGrpSpPr>
            <p:cNvPr id="15" name="Group 14">
              <a:extLst>
                <a:ext uri="{FF2B5EF4-FFF2-40B4-BE49-F238E27FC236}">
                  <a16:creationId xmlns="" xmlns:a16="http://schemas.microsoft.com/office/drawing/2014/main"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 xmlns:a16="http://schemas.microsoft.com/office/drawing/2014/main"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 xmlns:a16="http://schemas.microsoft.com/office/drawing/2014/main"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 xmlns:a16="http://schemas.microsoft.com/office/drawing/2014/main"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 xmlns:a16="http://schemas.microsoft.com/office/drawing/2014/main"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 xmlns:a16="http://schemas.microsoft.com/office/drawing/2014/main" id="{1F1A57E2-D857-4D89-A4EF-C44572F6907C}"/>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 xmlns:a16="http://schemas.microsoft.com/office/drawing/2014/main" id="{987D6516-EAFE-4645-8413-365F09D829A3}"/>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 xmlns:a16="http://schemas.microsoft.com/office/drawing/2014/main"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sp>
          <p:nvSpPr>
            <p:cNvPr id="24" name="Rectangle 23">
              <a:extLst>
                <a:ext uri="{FF2B5EF4-FFF2-40B4-BE49-F238E27FC236}">
                  <a16:creationId xmlns="" xmlns:a16="http://schemas.microsoft.com/office/drawing/2014/main" id="{A05B8D41-8DD3-426B-B162-D7CB20C517DA}"/>
                </a:ext>
              </a:extLst>
            </p:cNvPr>
            <p:cNvSpPr/>
            <p:nvPr/>
          </p:nvSpPr>
          <p:spPr>
            <a:xfrm>
              <a:off x="1528714" y="3155580"/>
              <a:ext cx="9134572" cy="488660"/>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2. Em hãy kể một vài quyết định của em trong cuộc sống.</a:t>
              </a:r>
              <a:endParaRPr lang="vi-VN" sz="2000">
                <a:latin typeface="UTM Avo" panose="02040603050506020204" pitchFamily="18" charset="0"/>
                <a:cs typeface="Times New Roman" panose="02020603050405020304" pitchFamily="18" charset="0"/>
              </a:endParaRPr>
            </a:p>
          </p:txBody>
        </p:sp>
      </p:grpSp>
      <p:sp>
        <p:nvSpPr>
          <p:cNvPr id="27" name="Rectangle 26">
            <a:extLst>
              <a:ext uri="{FF2B5EF4-FFF2-40B4-BE49-F238E27FC236}">
                <a16:creationId xmlns="" xmlns:a16="http://schemas.microsoft.com/office/drawing/2014/main" id="{39558349-1F9F-48F3-830E-5BABDBF449D9}"/>
              </a:ext>
            </a:extLst>
          </p:cNvPr>
          <p:cNvSpPr/>
          <p:nvPr/>
        </p:nvSpPr>
        <p:spPr>
          <a:xfrm>
            <a:off x="1483470" y="4383609"/>
            <a:ext cx="9537500" cy="1411990"/>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Tiếng chuông báo thức mỗi sáng nhắc bạn Minh </a:t>
            </a:r>
            <a:r>
              <a:rPr lang="vi-VN" sz="2000">
                <a:solidFill>
                  <a:srgbClr val="00B0F0"/>
                </a:solidFill>
                <a:latin typeface="UTM Avo" panose="02040603050506020204" pitchFamily="18" charset="0"/>
                <a:cs typeface="Times New Roman" panose="02020603050405020304" pitchFamily="18" charset="0"/>
              </a:rPr>
              <a:t>sắp đến giờ đi học</a:t>
            </a:r>
            <a:r>
              <a:rPr lang="vi-VN" sz="2000">
                <a:latin typeface="UTM Avo" panose="02040603050506020204" pitchFamily="18" charset="0"/>
                <a:cs typeface="Times New Roman" panose="02020603050405020304" pitchFamily="18" charset="0"/>
              </a:rPr>
              <a:t>. Đó là thông tin giúp bạn Minh đưa ra các quyết định </a:t>
            </a:r>
            <a:r>
              <a:rPr lang="vi-VN" sz="2000">
                <a:solidFill>
                  <a:srgbClr val="00B0F0"/>
                </a:solidFill>
                <a:latin typeface="UTM Avo" panose="02040603050506020204" pitchFamily="18" charset="0"/>
                <a:cs typeface="Times New Roman" panose="02020603050405020304" pitchFamily="18" charset="0"/>
              </a:rPr>
              <a:t>thức dậy</a:t>
            </a:r>
            <a:r>
              <a:rPr lang="vi-VN" sz="2000">
                <a:latin typeface="UTM Avo" panose="02040603050506020204" pitchFamily="18" charset="0"/>
                <a:cs typeface="Times New Roman" panose="02020603050405020304" pitchFamily="18" charset="0"/>
              </a:rPr>
              <a:t>, </a:t>
            </a:r>
            <a:r>
              <a:rPr lang="vi-VN" sz="2000">
                <a:solidFill>
                  <a:srgbClr val="00B0F0"/>
                </a:solidFill>
                <a:latin typeface="UTM Avo" panose="02040603050506020204" pitchFamily="18" charset="0"/>
                <a:cs typeface="Times New Roman" panose="02020603050405020304" pitchFamily="18" charset="0"/>
              </a:rPr>
              <a:t>rời khỏi giường</a:t>
            </a:r>
            <a:r>
              <a:rPr lang="vi-VN" sz="2000">
                <a:latin typeface="UTM Avo" panose="02040603050506020204" pitchFamily="18" charset="0"/>
                <a:cs typeface="Times New Roman" panose="02020603050405020304" pitchFamily="18" charset="0"/>
              </a:rPr>
              <a:t>, </a:t>
            </a:r>
            <a:r>
              <a:rPr lang="vi-VN" sz="2000">
                <a:solidFill>
                  <a:srgbClr val="00B0F0"/>
                </a:solidFill>
                <a:latin typeface="UTM Avo" panose="02040603050506020204" pitchFamily="18" charset="0"/>
                <a:cs typeface="Times New Roman" panose="02020603050405020304" pitchFamily="18" charset="0"/>
              </a:rPr>
              <a:t>vệ sinh cá nhân</a:t>
            </a:r>
            <a:r>
              <a:rPr lang="vi-VN" sz="2000">
                <a:latin typeface="UTM Avo" panose="02040603050506020204" pitchFamily="18" charset="0"/>
                <a:cs typeface="Times New Roman" panose="02020603050405020304" pitchFamily="18" charset="0"/>
              </a:rPr>
              <a:t>, </a:t>
            </a:r>
            <a:r>
              <a:rPr lang="vi-VN" sz="2000">
                <a:solidFill>
                  <a:srgbClr val="00B0F0"/>
                </a:solidFill>
                <a:latin typeface="UTM Avo" panose="02040603050506020204" pitchFamily="18" charset="0"/>
                <a:cs typeface="Times New Roman" panose="02020603050405020304" pitchFamily="18" charset="0"/>
              </a:rPr>
              <a:t>ăn sáng </a:t>
            </a:r>
            <a:r>
              <a:rPr lang="vi-VN" sz="2000">
                <a:latin typeface="UTM Avo" panose="02040603050506020204" pitchFamily="18" charset="0"/>
                <a:cs typeface="Times New Roman" panose="02020603050405020304" pitchFamily="18" charset="0"/>
              </a:rPr>
              <a:t>và </a:t>
            </a:r>
            <a:r>
              <a:rPr lang="vi-VN" sz="2000">
                <a:solidFill>
                  <a:srgbClr val="00B0F0"/>
                </a:solidFill>
                <a:latin typeface="UTM Avo" panose="02040603050506020204" pitchFamily="18" charset="0"/>
                <a:cs typeface="Times New Roman" panose="02020603050405020304" pitchFamily="18" charset="0"/>
              </a:rPr>
              <a:t>đi học</a:t>
            </a:r>
            <a:r>
              <a:rPr lang="vi-VN" sz="2000">
                <a:latin typeface="UTM Avo" panose="02040603050506020204" pitchFamily="18" charset="0"/>
                <a:cs typeface="Times New Roman" panose="02020603050405020304" pitchFamily="18" charset="0"/>
              </a:rPr>
              <a:t>.</a:t>
            </a:r>
          </a:p>
        </p:txBody>
      </p:sp>
      <p:pic>
        <p:nvPicPr>
          <p:cNvPr id="23" name="Picture 22">
            <a:extLst>
              <a:ext uri="{FF2B5EF4-FFF2-40B4-BE49-F238E27FC236}">
                <a16:creationId xmlns="" xmlns:a16="http://schemas.microsoft.com/office/drawing/2014/main" id="{29FE8D73-EEBA-4A68-839D-0413B27904D5}"/>
              </a:ext>
            </a:extLst>
          </p:cNvPr>
          <p:cNvPicPr>
            <a:picLocks noChangeAspect="1"/>
          </p:cNvPicPr>
          <p:nvPr/>
        </p:nvPicPr>
        <p:blipFill>
          <a:blip r:embed="rId6"/>
          <a:stretch>
            <a:fillRect/>
          </a:stretch>
        </p:blipFill>
        <p:spPr>
          <a:xfrm>
            <a:off x="1483470" y="4260874"/>
            <a:ext cx="689218" cy="653278"/>
          </a:xfrm>
          <a:prstGeom prst="rect">
            <a:avLst/>
          </a:prstGeom>
        </p:spPr>
      </p:pic>
    </p:spTree>
    <p:extLst>
      <p:ext uri="{BB962C8B-B14F-4D97-AF65-F5344CB8AC3E}">
        <p14:creationId xmlns:p14="http://schemas.microsoft.com/office/powerpoint/2010/main" xmlns="" val="28616708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70DA43EF-4FDA-4CA6-88C0-2BCCF27C1E7C}"/>
              </a:ext>
            </a:extLst>
          </p:cNvPr>
          <p:cNvSpPr/>
          <p:nvPr/>
        </p:nvSpPr>
        <p:spPr>
          <a:xfrm>
            <a:off x="689174" y="642457"/>
            <a:ext cx="10875909" cy="1873654"/>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Mỗi khi ra khỏi nhà, Minh đều chọn trang phục phù hợp. Khi đi đá bóng, Minh mặc bộ quần áo thể thao và không bao giờ quên đi đôi giày yêu thích. Nếu đi học, Minh mặc đồng phục. Dự định Minh muốn thực hiện khi ra khỏi nhà là thông tin giúp Minh quyết định chọn trang phục phù hợp, cụ thể:</a:t>
            </a:r>
            <a:endParaRPr lang="vi-VN" sz="2000">
              <a:latin typeface="UTM Avo" panose="02040603050506020204" pitchFamily="18" charset="0"/>
              <a:cs typeface="Times New Roman" panose="02020603050405020304" pitchFamily="18" charset="0"/>
            </a:endParaRPr>
          </a:p>
        </p:txBody>
      </p:sp>
      <p:graphicFrame>
        <p:nvGraphicFramePr>
          <p:cNvPr id="28" name="Table 28">
            <a:extLst>
              <a:ext uri="{FF2B5EF4-FFF2-40B4-BE49-F238E27FC236}">
                <a16:creationId xmlns="" xmlns:a16="http://schemas.microsoft.com/office/drawing/2014/main" id="{FEA5F96B-A416-47DA-A5A8-F5E48C906ED2}"/>
              </a:ext>
            </a:extLst>
          </p:cNvPr>
          <p:cNvGraphicFramePr>
            <a:graphicFrameLocks noGrp="1"/>
          </p:cNvGraphicFramePr>
          <p:nvPr>
            <p:extLst>
              <p:ext uri="{D42A27DB-BD31-4B8C-83A1-F6EECF244321}">
                <p14:modId xmlns:p14="http://schemas.microsoft.com/office/powerpoint/2010/main" xmlns="" val="2351175209"/>
              </p:ext>
            </p:extLst>
          </p:nvPr>
        </p:nvGraphicFramePr>
        <p:xfrm>
          <a:off x="1212980" y="2707086"/>
          <a:ext cx="10086392" cy="1501020"/>
        </p:xfrm>
        <a:graphic>
          <a:graphicData uri="http://schemas.openxmlformats.org/drawingml/2006/table">
            <a:tbl>
              <a:tblPr firstRow="1" bandRow="1">
                <a:tableStyleId>{21E4AEA4-8DFA-4A89-87EB-49C32662AFE0}</a:tableStyleId>
              </a:tblPr>
              <a:tblGrid>
                <a:gridCol w="3685591">
                  <a:extLst>
                    <a:ext uri="{9D8B030D-6E8A-4147-A177-3AD203B41FA5}">
                      <a16:colId xmlns="" xmlns:a16="http://schemas.microsoft.com/office/drawing/2014/main" val="3049472007"/>
                    </a:ext>
                  </a:extLst>
                </a:gridCol>
                <a:gridCol w="6400801">
                  <a:extLst>
                    <a:ext uri="{9D8B030D-6E8A-4147-A177-3AD203B41FA5}">
                      <a16:colId xmlns="" xmlns:a16="http://schemas.microsoft.com/office/drawing/2014/main" val="3745305114"/>
                    </a:ext>
                  </a:extLst>
                </a:gridCol>
              </a:tblGrid>
              <a:tr h="500340">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Thông tin</a:t>
                      </a:r>
                    </a:p>
                  </a:txBody>
                  <a:tcPr anchor="ctr">
                    <a:solidFill>
                      <a:srgbClr val="6DCFF6"/>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Quyết định</a:t>
                      </a:r>
                    </a:p>
                  </a:txBody>
                  <a:tcPr anchor="ctr">
                    <a:solidFill>
                      <a:srgbClr val="6DCFF6"/>
                    </a:solidFill>
                  </a:tcPr>
                </a:tc>
                <a:extLst>
                  <a:ext uri="{0D108BD9-81ED-4DB2-BD59-A6C34878D82A}">
                    <a16:rowId xmlns="" xmlns:a16="http://schemas.microsoft.com/office/drawing/2014/main" val="3104845030"/>
                  </a:ext>
                </a:extLst>
              </a:tr>
              <a:tr h="500340">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Ra khỏi nhà để đi đá bóng </a:t>
                      </a:r>
                    </a:p>
                  </a:txBody>
                  <a:tcPr anchor="ctr">
                    <a:solidFill>
                      <a:srgbClr val="C7EAF5"/>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Mặc bộ quần áo thể thao và đi đôi giày yêu thích</a:t>
                      </a:r>
                    </a:p>
                  </a:txBody>
                  <a:tcPr anchor="ctr">
                    <a:solidFill>
                      <a:srgbClr val="C7EAF5"/>
                    </a:solidFill>
                  </a:tcPr>
                </a:tc>
                <a:extLst>
                  <a:ext uri="{0D108BD9-81ED-4DB2-BD59-A6C34878D82A}">
                    <a16:rowId xmlns="" xmlns:a16="http://schemas.microsoft.com/office/drawing/2014/main" val="500905725"/>
                  </a:ext>
                </a:extLst>
              </a:tr>
              <a:tr h="500340">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Ra khỏi nhà để đi học</a:t>
                      </a:r>
                    </a:p>
                  </a:txBody>
                  <a:tcPr anchor="ctr">
                    <a:solidFill>
                      <a:srgbClr val="C7EAF5"/>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Mặc đồng phục</a:t>
                      </a:r>
                    </a:p>
                  </a:txBody>
                  <a:tcPr anchor="ctr">
                    <a:solidFill>
                      <a:srgbClr val="C7EAF5"/>
                    </a:solidFill>
                  </a:tcPr>
                </a:tc>
                <a:extLst>
                  <a:ext uri="{0D108BD9-81ED-4DB2-BD59-A6C34878D82A}">
                    <a16:rowId xmlns="" xmlns:a16="http://schemas.microsoft.com/office/drawing/2014/main" val="3944550153"/>
                  </a:ext>
                </a:extLst>
              </a:tr>
            </a:tbl>
          </a:graphicData>
        </a:graphic>
      </p:graphicFrame>
      <p:grpSp>
        <p:nvGrpSpPr>
          <p:cNvPr id="31" name="Group 30">
            <a:extLst>
              <a:ext uri="{FF2B5EF4-FFF2-40B4-BE49-F238E27FC236}">
                <a16:creationId xmlns="" xmlns:a16="http://schemas.microsoft.com/office/drawing/2014/main" id="{EF597886-EC86-4D01-BF8F-1116D43ECD36}"/>
              </a:ext>
            </a:extLst>
          </p:cNvPr>
          <p:cNvGrpSpPr/>
          <p:nvPr/>
        </p:nvGrpSpPr>
        <p:grpSpPr>
          <a:xfrm>
            <a:off x="881844" y="4404050"/>
            <a:ext cx="9895012" cy="1951609"/>
            <a:chOff x="1329714" y="458216"/>
            <a:chExt cx="9895012" cy="1951609"/>
          </a:xfrm>
        </p:grpSpPr>
        <p:grpSp>
          <p:nvGrpSpPr>
            <p:cNvPr id="32" name="Group 31">
              <a:extLst>
                <a:ext uri="{FF2B5EF4-FFF2-40B4-BE49-F238E27FC236}">
                  <a16:creationId xmlns="" xmlns:a16="http://schemas.microsoft.com/office/drawing/2014/main" id="{57A7BA53-1E48-4017-ABAD-C2418060E501}"/>
                </a:ext>
              </a:extLst>
            </p:cNvPr>
            <p:cNvGrpSpPr/>
            <p:nvPr/>
          </p:nvGrpSpPr>
          <p:grpSpPr>
            <a:xfrm>
              <a:off x="1329714" y="458216"/>
              <a:ext cx="9895012" cy="1951609"/>
              <a:chOff x="1329714" y="458216"/>
              <a:chExt cx="9895012" cy="1951609"/>
            </a:xfrm>
          </p:grpSpPr>
          <p:grpSp>
            <p:nvGrpSpPr>
              <p:cNvPr id="34" name="Group 33">
                <a:extLst>
                  <a:ext uri="{FF2B5EF4-FFF2-40B4-BE49-F238E27FC236}">
                    <a16:creationId xmlns="" xmlns:a16="http://schemas.microsoft.com/office/drawing/2014/main" id="{7E921A1F-A2F6-4739-B2A3-EA29746BA1BA}"/>
                  </a:ext>
                </a:extLst>
              </p:cNvPr>
              <p:cNvGrpSpPr/>
              <p:nvPr/>
            </p:nvGrpSpPr>
            <p:grpSpPr>
              <a:xfrm>
                <a:off x="1925021" y="911578"/>
                <a:ext cx="9299705" cy="1498247"/>
                <a:chOff x="2572721" y="934090"/>
                <a:chExt cx="8366420" cy="2210326"/>
              </a:xfrm>
            </p:grpSpPr>
            <p:sp>
              <p:nvSpPr>
                <p:cNvPr id="36" name="Rectangle: Rounded Corners 35">
                  <a:extLst>
                    <a:ext uri="{FF2B5EF4-FFF2-40B4-BE49-F238E27FC236}">
                      <a16:creationId xmlns="" xmlns:a16="http://schemas.microsoft.com/office/drawing/2014/main" id="{2186F736-8671-4A63-8225-46F192363229}"/>
                    </a:ext>
                  </a:extLst>
                </p:cNvPr>
                <p:cNvSpPr/>
                <p:nvPr/>
              </p:nvSpPr>
              <p:spPr>
                <a:xfrm>
                  <a:off x="2659224" y="1054359"/>
                  <a:ext cx="8279917"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 xmlns:a16="http://schemas.microsoft.com/office/drawing/2014/main" id="{88096202-D2A5-4F24-83FF-3799F78B3B49}"/>
                    </a:ext>
                  </a:extLst>
                </p:cNvPr>
                <p:cNvSpPr/>
                <p:nvPr/>
              </p:nvSpPr>
              <p:spPr>
                <a:xfrm>
                  <a:off x="2572721" y="934090"/>
                  <a:ext cx="8279917"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5" name="Picture 34">
                <a:extLst>
                  <a:ext uri="{FF2B5EF4-FFF2-40B4-BE49-F238E27FC236}">
                    <a16:creationId xmlns="" xmlns:a16="http://schemas.microsoft.com/office/drawing/2014/main" id="{762175EF-7586-4DAF-B186-B5116BC5CC39}"/>
                  </a:ext>
                </a:extLst>
              </p:cNvPr>
              <p:cNvPicPr>
                <a:picLocks noChangeAspect="1"/>
              </p:cNvPicPr>
              <p:nvPr/>
            </p:nvPicPr>
            <p:blipFill>
              <a:blip r:embed="rId2">
                <a:extLst>
                  <a:ext uri="{28A0092B-C50C-407E-A947-70E740481C1C}">
                    <a14:useLocalDpi xmlns:a14="http://schemas.microsoft.com/office/drawing/2010/main" xmlns="" val="0"/>
                  </a:ext>
                </a:extLst>
              </a:blip>
              <a:srcRect/>
              <a:stretch/>
            </p:blipFill>
            <p:spPr>
              <a:xfrm>
                <a:off x="1329714" y="458216"/>
                <a:ext cx="998307" cy="883997"/>
              </a:xfrm>
              <a:prstGeom prst="rect">
                <a:avLst/>
              </a:prstGeom>
            </p:spPr>
          </p:pic>
        </p:grpSp>
        <p:sp>
          <p:nvSpPr>
            <p:cNvPr id="33" name="Rectangle 32">
              <a:extLst>
                <a:ext uri="{FF2B5EF4-FFF2-40B4-BE49-F238E27FC236}">
                  <a16:creationId xmlns="" xmlns:a16="http://schemas.microsoft.com/office/drawing/2014/main" id="{B49881F3-B7CD-445A-BFC0-622B8F35625B}"/>
                </a:ext>
              </a:extLst>
            </p:cNvPr>
            <p:cNvSpPr/>
            <p:nvPr/>
          </p:nvSpPr>
          <p:spPr>
            <a:xfrm>
              <a:off x="2127783" y="1087604"/>
              <a:ext cx="8832174" cy="1121846"/>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Những điều em biết là thông tin. Từ thông tin thu được,</a:t>
              </a: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sau khi suy nghĩ, em sẽ đưa ra quyết định của mình.</a:t>
              </a:r>
            </a:p>
          </p:txBody>
        </p:sp>
      </p:grpSp>
      <p:pic>
        <p:nvPicPr>
          <p:cNvPr id="12" name="Picture 11">
            <a:extLst>
              <a:ext uri="{FF2B5EF4-FFF2-40B4-BE49-F238E27FC236}">
                <a16:creationId xmlns="" xmlns:a16="http://schemas.microsoft.com/office/drawing/2014/main" id="{2E891238-6435-48D1-B478-6DB71474D0F1}"/>
              </a:ext>
            </a:extLst>
          </p:cNvPr>
          <p:cNvPicPr>
            <a:picLocks noChangeAspect="1"/>
          </p:cNvPicPr>
          <p:nvPr/>
        </p:nvPicPr>
        <p:blipFill>
          <a:blip r:embed="rId3"/>
          <a:stretch>
            <a:fillRect/>
          </a:stretch>
        </p:blipFill>
        <p:spPr>
          <a:xfrm>
            <a:off x="344565" y="475160"/>
            <a:ext cx="689218" cy="653278"/>
          </a:xfrm>
          <a:prstGeom prst="rect">
            <a:avLst/>
          </a:prstGeom>
        </p:spPr>
      </p:pic>
    </p:spTree>
    <p:extLst>
      <p:ext uri="{BB962C8B-B14F-4D97-AF65-F5344CB8AC3E}">
        <p14:creationId xmlns:p14="http://schemas.microsoft.com/office/powerpoint/2010/main" xmlns="" val="398242036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F49C9A-AC8D-425D-A924-C40644073EA6}"/>
              </a:ext>
            </a:extLst>
          </p:cNvPr>
          <p:cNvSpPr/>
          <p:nvPr/>
        </p:nvSpPr>
        <p:spPr>
          <a:xfrm>
            <a:off x="1333427" y="566317"/>
            <a:ext cx="9751340" cy="1675843"/>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1. </a:t>
            </a:r>
            <a:r>
              <a:rPr lang="en-US" sz="2400">
                <a:latin typeface="UTM Avo" panose="02040603050506020204" pitchFamily="18" charset="0"/>
                <a:cs typeface="Times New Roman" panose="02020603050405020304" pitchFamily="18" charset="0"/>
              </a:rPr>
              <a:t>Trong lớp, Minh thấy An cởi mở, dễ nói chuyện, Minh muốn kết bạn với An. Em hãy cho biết câu nào sau đây là thông tin, câu nào là quyết định. </a:t>
            </a:r>
            <a:endParaRPr lang="vi-VN" sz="2400">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B12C4231-EEA8-41CB-BCA6-CBCD7D8379B8}"/>
              </a:ext>
            </a:extLst>
          </p:cNvPr>
          <p:cNvPicPr>
            <a:picLocks noChangeAspect="1"/>
          </p:cNvPicPr>
          <p:nvPr/>
        </p:nvPicPr>
        <p:blipFill>
          <a:blip r:embed="rId2"/>
          <a:stretch>
            <a:fillRect/>
          </a:stretch>
        </p:blipFill>
        <p:spPr>
          <a:xfrm>
            <a:off x="350362" y="366329"/>
            <a:ext cx="983065" cy="967824"/>
          </a:xfrm>
          <a:prstGeom prst="rect">
            <a:avLst/>
          </a:prstGeom>
        </p:spPr>
      </p:pic>
      <p:sp>
        <p:nvSpPr>
          <p:cNvPr id="5" name="Rectangle 4">
            <a:extLst>
              <a:ext uri="{FF2B5EF4-FFF2-40B4-BE49-F238E27FC236}">
                <a16:creationId xmlns="" xmlns:a16="http://schemas.microsoft.com/office/drawing/2014/main" id="{3922DAE0-5437-4176-8EEE-A3523E844A19}"/>
              </a:ext>
            </a:extLst>
          </p:cNvPr>
          <p:cNvSpPr/>
          <p:nvPr/>
        </p:nvSpPr>
        <p:spPr>
          <a:xfrm>
            <a:off x="3129801" y="2372941"/>
            <a:ext cx="7310526"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A.</a:t>
            </a:r>
            <a:r>
              <a:rPr lang="en-US" sz="2400">
                <a:latin typeface="UTM Avo" panose="02040603050506020204" pitchFamily="18" charset="0"/>
                <a:cs typeface="Times New Roman" panose="02020603050405020304" pitchFamily="18" charset="0"/>
              </a:rPr>
              <a:t> Minh thấy An cởi mở, dễ nói chuyện.</a:t>
            </a:r>
            <a:endParaRPr lang="vi-VN" sz="2400">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 xmlns:a16="http://schemas.microsoft.com/office/drawing/2014/main" id="{D590011D-2F8D-441E-A867-EBA0463A34F9}"/>
              </a:ext>
            </a:extLst>
          </p:cNvPr>
          <p:cNvSpPr/>
          <p:nvPr/>
        </p:nvSpPr>
        <p:spPr>
          <a:xfrm>
            <a:off x="3129801" y="3088932"/>
            <a:ext cx="7310526"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B. </a:t>
            </a:r>
            <a:r>
              <a:rPr lang="en-US" sz="2400">
                <a:latin typeface="UTM Avo" panose="02040603050506020204" pitchFamily="18" charset="0"/>
                <a:cs typeface="Times New Roman" panose="02020603050405020304" pitchFamily="18" charset="0"/>
              </a:rPr>
              <a:t>Minh muốn kết bạn với An</a:t>
            </a:r>
            <a:endParaRPr lang="vi-VN" sz="2400">
              <a:latin typeface="UTM Avo" panose="02040603050506020204" pitchFamily="18" charset="0"/>
              <a:cs typeface="Times New Roman" panose="02020603050405020304" pitchFamily="18" charset="0"/>
            </a:endParaRPr>
          </a:p>
        </p:txBody>
      </p:sp>
      <p:sp>
        <p:nvSpPr>
          <p:cNvPr id="8" name="Rectangle 7">
            <a:extLst>
              <a:ext uri="{FF2B5EF4-FFF2-40B4-BE49-F238E27FC236}">
                <a16:creationId xmlns="" xmlns:a16="http://schemas.microsoft.com/office/drawing/2014/main" id="{04630B5C-D405-497F-9B94-465FFAAE0822}"/>
              </a:ext>
            </a:extLst>
          </p:cNvPr>
          <p:cNvSpPr/>
          <p:nvPr/>
        </p:nvSpPr>
        <p:spPr>
          <a:xfrm>
            <a:off x="1333427" y="3767236"/>
            <a:ext cx="10138137" cy="1121846"/>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2. </a:t>
            </a:r>
            <a:r>
              <a:rPr lang="vi-VN" sz="2400">
                <a:latin typeface="UTM Avo" panose="02040603050506020204" pitchFamily="18" charset="0"/>
                <a:cs typeface="Times New Roman" panose="02020603050405020304" pitchFamily="18" charset="0"/>
              </a:rPr>
              <a:t>Mẹ chuẩn bị đi làm. Thấy trời mưa, Khoa đưa áo mưa cho mẹ.</a:t>
            </a:r>
          </a:p>
          <a:p>
            <a:pPr defTabSz="342900">
              <a:lnSpc>
                <a:spcPct val="150000"/>
              </a:lnSpc>
            </a:pPr>
            <a:r>
              <a:rPr lang="vi-VN" sz="2400">
                <a:latin typeface="UTM Avo" panose="02040603050506020204" pitchFamily="18" charset="0"/>
                <a:cs typeface="Times New Roman" panose="02020603050405020304" pitchFamily="18" charset="0"/>
              </a:rPr>
              <a:t>Em hãy chỉ ra thông tin và quyết định trong tình huống trên</a:t>
            </a:r>
          </a:p>
        </p:txBody>
      </p:sp>
      <p:grpSp>
        <p:nvGrpSpPr>
          <p:cNvPr id="18" name="Group 17">
            <a:extLst>
              <a:ext uri="{FF2B5EF4-FFF2-40B4-BE49-F238E27FC236}">
                <a16:creationId xmlns="" xmlns:a16="http://schemas.microsoft.com/office/drawing/2014/main" id="{D6831DE3-8A17-4DFE-8A83-8497ABE6B989}"/>
              </a:ext>
            </a:extLst>
          </p:cNvPr>
          <p:cNvGrpSpPr/>
          <p:nvPr/>
        </p:nvGrpSpPr>
        <p:grpSpPr>
          <a:xfrm>
            <a:off x="725276" y="2296669"/>
            <a:ext cx="2331789" cy="671339"/>
            <a:chOff x="559020" y="2296669"/>
            <a:chExt cx="2331789" cy="671339"/>
          </a:xfrm>
        </p:grpSpPr>
        <p:grpSp>
          <p:nvGrpSpPr>
            <p:cNvPr id="7" name="Group 6">
              <a:extLst>
                <a:ext uri="{FF2B5EF4-FFF2-40B4-BE49-F238E27FC236}">
                  <a16:creationId xmlns="" xmlns:a16="http://schemas.microsoft.com/office/drawing/2014/main" id="{6DB71737-BD07-4253-803A-5F34C908C7FA}"/>
                </a:ext>
              </a:extLst>
            </p:cNvPr>
            <p:cNvGrpSpPr/>
            <p:nvPr/>
          </p:nvGrpSpPr>
          <p:grpSpPr>
            <a:xfrm>
              <a:off x="559020" y="2296669"/>
              <a:ext cx="1976366" cy="671339"/>
              <a:chOff x="1334278" y="889421"/>
              <a:chExt cx="2172275" cy="671339"/>
            </a:xfrm>
          </p:grpSpPr>
          <p:sp>
            <p:nvSpPr>
              <p:cNvPr id="9" name="Rectangle: Rounded Corners 8">
                <a:extLst>
                  <a:ext uri="{FF2B5EF4-FFF2-40B4-BE49-F238E27FC236}">
                    <a16:creationId xmlns="" xmlns:a16="http://schemas.microsoft.com/office/drawing/2014/main" id="{8C3081EF-6261-4D3D-BFA1-05D65F027E7D}"/>
                  </a:ext>
                </a:extLst>
              </p:cNvPr>
              <p:cNvSpPr/>
              <p:nvPr/>
            </p:nvSpPr>
            <p:spPr>
              <a:xfrm>
                <a:off x="1334278" y="923731"/>
                <a:ext cx="2172275" cy="637029"/>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00" b="1"/>
              </a:p>
            </p:txBody>
          </p:sp>
          <p:sp>
            <p:nvSpPr>
              <p:cNvPr id="10" name="Rectangle 9">
                <a:extLst>
                  <a:ext uri="{FF2B5EF4-FFF2-40B4-BE49-F238E27FC236}">
                    <a16:creationId xmlns="" xmlns:a16="http://schemas.microsoft.com/office/drawing/2014/main" id="{E4081B14-F7EE-4540-971C-4B061100603F}"/>
                  </a:ext>
                </a:extLst>
              </p:cNvPr>
              <p:cNvSpPr/>
              <p:nvPr/>
            </p:nvSpPr>
            <p:spPr>
              <a:xfrm>
                <a:off x="1334278" y="889421"/>
                <a:ext cx="2172275" cy="567848"/>
              </a:xfrm>
              <a:prstGeom prst="rect">
                <a:avLst/>
              </a:prstGeom>
            </p:spPr>
            <p:txBody>
              <a:bodyPr wrap="square">
                <a:spAutoFit/>
              </a:bodyPr>
              <a:lstStyle/>
              <a:p>
                <a:pPr algn="ctr" defTabSz="342900">
                  <a:lnSpc>
                    <a:spcPct val="150000"/>
                  </a:lnSpc>
                </a:pPr>
                <a:r>
                  <a:rPr lang="en-US" sz="2400">
                    <a:solidFill>
                      <a:schemeClr val="bg1"/>
                    </a:solidFill>
                    <a:latin typeface="UTM Avo" panose="02040603050506020204" pitchFamily="18" charset="0"/>
                    <a:cs typeface="Times New Roman" panose="02020603050405020304" pitchFamily="18" charset="0"/>
                  </a:rPr>
                  <a:t>Quyết định</a:t>
                </a:r>
                <a:endParaRPr lang="vi-VN" sz="2400">
                  <a:solidFill>
                    <a:schemeClr val="bg1"/>
                  </a:solidFill>
                  <a:latin typeface="UTM Avo" panose="02040603050506020204" pitchFamily="18" charset="0"/>
                  <a:cs typeface="Times New Roman" panose="02020603050405020304" pitchFamily="18" charset="0"/>
                </a:endParaRPr>
              </a:p>
            </p:txBody>
          </p:sp>
        </p:grpSp>
        <p:cxnSp>
          <p:nvCxnSpPr>
            <p:cNvPr id="14" name="Straight Arrow Connector 13">
              <a:extLst>
                <a:ext uri="{FF2B5EF4-FFF2-40B4-BE49-F238E27FC236}">
                  <a16:creationId xmlns="" xmlns:a16="http://schemas.microsoft.com/office/drawing/2014/main" id="{383890FC-FB1F-4C44-A7C9-4E5D73B072AF}"/>
                </a:ext>
              </a:extLst>
            </p:cNvPr>
            <p:cNvCxnSpPr>
              <a:cxnSpLocks/>
            </p:cNvCxnSpPr>
            <p:nvPr/>
          </p:nvCxnSpPr>
          <p:spPr>
            <a:xfrm>
              <a:off x="2391834" y="2659558"/>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grpSp>
        <p:nvGrpSpPr>
          <p:cNvPr id="19" name="Group 18">
            <a:extLst>
              <a:ext uri="{FF2B5EF4-FFF2-40B4-BE49-F238E27FC236}">
                <a16:creationId xmlns="" xmlns:a16="http://schemas.microsoft.com/office/drawing/2014/main" id="{F4491349-393B-4C7C-A87A-2D2CF9987733}"/>
              </a:ext>
            </a:extLst>
          </p:cNvPr>
          <p:cNvGrpSpPr/>
          <p:nvPr/>
        </p:nvGrpSpPr>
        <p:grpSpPr>
          <a:xfrm>
            <a:off x="725276" y="3022593"/>
            <a:ext cx="2331789" cy="671339"/>
            <a:chOff x="559020" y="2296669"/>
            <a:chExt cx="2331789" cy="671339"/>
          </a:xfrm>
        </p:grpSpPr>
        <p:grpSp>
          <p:nvGrpSpPr>
            <p:cNvPr id="20" name="Group 19">
              <a:extLst>
                <a:ext uri="{FF2B5EF4-FFF2-40B4-BE49-F238E27FC236}">
                  <a16:creationId xmlns="" xmlns:a16="http://schemas.microsoft.com/office/drawing/2014/main" id="{5C9887F2-DB90-4B32-9C39-2E37C5A7BDE1}"/>
                </a:ext>
              </a:extLst>
            </p:cNvPr>
            <p:cNvGrpSpPr/>
            <p:nvPr/>
          </p:nvGrpSpPr>
          <p:grpSpPr>
            <a:xfrm>
              <a:off x="559020" y="2296669"/>
              <a:ext cx="1976366" cy="671339"/>
              <a:chOff x="1334278" y="889421"/>
              <a:chExt cx="2172275" cy="671339"/>
            </a:xfrm>
          </p:grpSpPr>
          <p:sp>
            <p:nvSpPr>
              <p:cNvPr id="22" name="Rectangle: Rounded Corners 21">
                <a:extLst>
                  <a:ext uri="{FF2B5EF4-FFF2-40B4-BE49-F238E27FC236}">
                    <a16:creationId xmlns="" xmlns:a16="http://schemas.microsoft.com/office/drawing/2014/main" id="{94A36D03-2BF5-48FF-BF9D-08AD7B6D7171}"/>
                  </a:ext>
                </a:extLst>
              </p:cNvPr>
              <p:cNvSpPr/>
              <p:nvPr/>
            </p:nvSpPr>
            <p:spPr>
              <a:xfrm>
                <a:off x="1334278" y="923731"/>
                <a:ext cx="2172275" cy="637029"/>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00"/>
              </a:p>
            </p:txBody>
          </p:sp>
          <p:sp>
            <p:nvSpPr>
              <p:cNvPr id="23" name="Rectangle 22">
                <a:extLst>
                  <a:ext uri="{FF2B5EF4-FFF2-40B4-BE49-F238E27FC236}">
                    <a16:creationId xmlns="" xmlns:a16="http://schemas.microsoft.com/office/drawing/2014/main" id="{B727D53E-9672-4F88-B8E1-67FCCFDD5B6D}"/>
                  </a:ext>
                </a:extLst>
              </p:cNvPr>
              <p:cNvSpPr/>
              <p:nvPr/>
            </p:nvSpPr>
            <p:spPr>
              <a:xfrm>
                <a:off x="1334278" y="889421"/>
                <a:ext cx="2172275" cy="574388"/>
              </a:xfrm>
              <a:prstGeom prst="rect">
                <a:avLst/>
              </a:prstGeom>
            </p:spPr>
            <p:txBody>
              <a:bodyPr wrap="square">
                <a:spAutoFit/>
              </a:bodyPr>
              <a:lstStyle/>
              <a:p>
                <a:pPr algn="ctr" defTabSz="342900">
                  <a:lnSpc>
                    <a:spcPct val="150000"/>
                  </a:lnSpc>
                </a:pPr>
                <a:r>
                  <a:rPr lang="en-US" sz="2400">
                    <a:solidFill>
                      <a:schemeClr val="bg1"/>
                    </a:solidFill>
                    <a:latin typeface="UTM Avo" panose="02040603050506020204" pitchFamily="18" charset="0"/>
                    <a:cs typeface="Times New Roman" panose="02020603050405020304" pitchFamily="18" charset="0"/>
                  </a:rPr>
                  <a:t>Thông tin</a:t>
                </a:r>
                <a:endParaRPr lang="vi-VN" sz="2400">
                  <a:solidFill>
                    <a:schemeClr val="bg1"/>
                  </a:solidFill>
                  <a:latin typeface="UTM Avo" panose="02040603050506020204" pitchFamily="18" charset="0"/>
                  <a:cs typeface="Times New Roman" panose="02020603050405020304" pitchFamily="18" charset="0"/>
                </a:endParaRPr>
              </a:p>
            </p:txBody>
          </p:sp>
        </p:grpSp>
        <p:cxnSp>
          <p:nvCxnSpPr>
            <p:cNvPr id="21" name="Straight Arrow Connector 20">
              <a:extLst>
                <a:ext uri="{FF2B5EF4-FFF2-40B4-BE49-F238E27FC236}">
                  <a16:creationId xmlns="" xmlns:a16="http://schemas.microsoft.com/office/drawing/2014/main" id="{84B54AB1-0231-4D0C-B566-777FB10CA4B3}"/>
                </a:ext>
              </a:extLst>
            </p:cNvPr>
            <p:cNvCxnSpPr>
              <a:cxnSpLocks/>
            </p:cNvCxnSpPr>
            <p:nvPr/>
          </p:nvCxnSpPr>
          <p:spPr>
            <a:xfrm>
              <a:off x="2391834" y="2659558"/>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sp>
        <p:nvSpPr>
          <p:cNvPr id="24" name="Rectangle 23">
            <a:extLst>
              <a:ext uri="{FF2B5EF4-FFF2-40B4-BE49-F238E27FC236}">
                <a16:creationId xmlns="" xmlns:a16="http://schemas.microsoft.com/office/drawing/2014/main" id="{658C105E-9E95-4717-899F-1A852BD1E7E3}"/>
              </a:ext>
            </a:extLst>
          </p:cNvPr>
          <p:cNvSpPr/>
          <p:nvPr/>
        </p:nvSpPr>
        <p:spPr>
          <a:xfrm>
            <a:off x="3129801" y="5819091"/>
            <a:ext cx="7310526" cy="567848"/>
          </a:xfrm>
          <a:prstGeom prst="rect">
            <a:avLst/>
          </a:prstGeom>
        </p:spPr>
        <p:txBody>
          <a:bodyPr wrap="square">
            <a:spAutoFit/>
          </a:bodyPr>
          <a:lstStyle/>
          <a:p>
            <a:pPr defTabSz="342900">
              <a:lnSpc>
                <a:spcPct val="150000"/>
              </a:lnSpc>
            </a:pPr>
            <a:r>
              <a:rPr lang="vi-VN" sz="2400">
                <a:latin typeface="UTM Avo" panose="02040603050506020204" pitchFamily="18" charset="0"/>
                <a:cs typeface="Times New Roman" panose="02020603050405020304" pitchFamily="18" charset="0"/>
              </a:rPr>
              <a:t>Khoa đưa áo mưa cho mẹ</a:t>
            </a:r>
            <a:r>
              <a:rPr lang="en-US" sz="2400">
                <a:latin typeface="UTM Avo" panose="02040603050506020204" pitchFamily="18" charset="0"/>
                <a:cs typeface="Times New Roman" panose="02020603050405020304" pitchFamily="18" charset="0"/>
              </a:rPr>
              <a:t>.</a:t>
            </a:r>
            <a:endParaRPr lang="vi-VN" sz="2400">
              <a:latin typeface="UTM Avo" panose="02040603050506020204" pitchFamily="18" charset="0"/>
              <a:cs typeface="Times New Roman" panose="02020603050405020304" pitchFamily="18" charset="0"/>
            </a:endParaRPr>
          </a:p>
        </p:txBody>
      </p:sp>
      <p:sp>
        <p:nvSpPr>
          <p:cNvPr id="25" name="Rectangle 24">
            <a:extLst>
              <a:ext uri="{FF2B5EF4-FFF2-40B4-BE49-F238E27FC236}">
                <a16:creationId xmlns="" xmlns:a16="http://schemas.microsoft.com/office/drawing/2014/main" id="{AD11638A-D12E-4746-919D-376637D7860D}"/>
              </a:ext>
            </a:extLst>
          </p:cNvPr>
          <p:cNvSpPr/>
          <p:nvPr/>
        </p:nvSpPr>
        <p:spPr>
          <a:xfrm>
            <a:off x="3129801" y="5062164"/>
            <a:ext cx="7310526" cy="567848"/>
          </a:xfrm>
          <a:prstGeom prst="rect">
            <a:avLst/>
          </a:prstGeom>
        </p:spPr>
        <p:txBody>
          <a:bodyPr wrap="square">
            <a:spAutoFit/>
          </a:bodyPr>
          <a:lstStyle/>
          <a:p>
            <a:pPr defTabSz="342900">
              <a:lnSpc>
                <a:spcPct val="150000"/>
              </a:lnSpc>
            </a:pPr>
            <a:r>
              <a:rPr lang="vi-VN" sz="2400">
                <a:latin typeface="UTM Avo" panose="02040603050506020204" pitchFamily="18" charset="0"/>
                <a:cs typeface="Times New Roman" panose="02020603050405020304" pitchFamily="18" charset="0"/>
              </a:rPr>
              <a:t>Mẹ </a:t>
            </a:r>
            <a:r>
              <a:rPr lang="en-US" sz="2400">
                <a:latin typeface="UTM Avo" panose="02040603050506020204" pitchFamily="18" charset="0"/>
                <a:cs typeface="Times New Roman" panose="02020603050405020304" pitchFamily="18" charset="0"/>
              </a:rPr>
              <a:t>Khoa </a:t>
            </a:r>
            <a:r>
              <a:rPr lang="vi-VN" sz="2400">
                <a:latin typeface="UTM Avo" panose="02040603050506020204" pitchFamily="18" charset="0"/>
                <a:cs typeface="Times New Roman" panose="02020603050405020304" pitchFamily="18" charset="0"/>
              </a:rPr>
              <a:t>chuẩn bị đi làm</a:t>
            </a:r>
            <a:r>
              <a:rPr lang="en-US" sz="2400">
                <a:latin typeface="UTM Avo" panose="02040603050506020204" pitchFamily="18" charset="0"/>
                <a:cs typeface="Times New Roman" panose="02020603050405020304" pitchFamily="18" charset="0"/>
              </a:rPr>
              <a:t>, Khoa thấy trời m</a:t>
            </a:r>
            <a:r>
              <a:rPr lang="vi-VN" sz="2400">
                <a:latin typeface="UTM Avo" panose="02040603050506020204" pitchFamily="18" charset="0"/>
                <a:cs typeface="Times New Roman" panose="02020603050405020304" pitchFamily="18" charset="0"/>
              </a:rPr>
              <a:t>ưa</a:t>
            </a:r>
            <a:r>
              <a:rPr lang="en-US" sz="2400">
                <a:latin typeface="UTM Avo" panose="02040603050506020204" pitchFamily="18" charset="0"/>
                <a:cs typeface="Times New Roman" panose="02020603050405020304" pitchFamily="18" charset="0"/>
              </a:rPr>
              <a:t>.</a:t>
            </a:r>
            <a:endParaRPr lang="vi-VN" sz="2400">
              <a:latin typeface="UTM Avo" panose="02040603050506020204" pitchFamily="18" charset="0"/>
              <a:cs typeface="Times New Roman" panose="02020603050405020304" pitchFamily="18" charset="0"/>
            </a:endParaRPr>
          </a:p>
        </p:txBody>
      </p:sp>
      <p:grpSp>
        <p:nvGrpSpPr>
          <p:cNvPr id="26" name="Group 25">
            <a:extLst>
              <a:ext uri="{FF2B5EF4-FFF2-40B4-BE49-F238E27FC236}">
                <a16:creationId xmlns="" xmlns:a16="http://schemas.microsoft.com/office/drawing/2014/main" id="{8BF178C5-5B2E-462F-B564-7662B9F4978F}"/>
              </a:ext>
            </a:extLst>
          </p:cNvPr>
          <p:cNvGrpSpPr/>
          <p:nvPr/>
        </p:nvGrpSpPr>
        <p:grpSpPr>
          <a:xfrm>
            <a:off x="725276" y="5742819"/>
            <a:ext cx="2331789" cy="671339"/>
            <a:chOff x="559020" y="2296669"/>
            <a:chExt cx="2331789" cy="671339"/>
          </a:xfrm>
        </p:grpSpPr>
        <p:grpSp>
          <p:nvGrpSpPr>
            <p:cNvPr id="27" name="Group 26">
              <a:extLst>
                <a:ext uri="{FF2B5EF4-FFF2-40B4-BE49-F238E27FC236}">
                  <a16:creationId xmlns="" xmlns:a16="http://schemas.microsoft.com/office/drawing/2014/main" id="{E882FE30-BA1D-4CDD-8073-42366AEE52D1}"/>
                </a:ext>
              </a:extLst>
            </p:cNvPr>
            <p:cNvGrpSpPr/>
            <p:nvPr/>
          </p:nvGrpSpPr>
          <p:grpSpPr>
            <a:xfrm>
              <a:off x="559020" y="2296669"/>
              <a:ext cx="1976366" cy="671339"/>
              <a:chOff x="1334278" y="889421"/>
              <a:chExt cx="2172275" cy="671339"/>
            </a:xfrm>
          </p:grpSpPr>
          <p:sp>
            <p:nvSpPr>
              <p:cNvPr id="29" name="Rectangle: Rounded Corners 28">
                <a:extLst>
                  <a:ext uri="{FF2B5EF4-FFF2-40B4-BE49-F238E27FC236}">
                    <a16:creationId xmlns="" xmlns:a16="http://schemas.microsoft.com/office/drawing/2014/main" id="{3DE87D4C-5DC4-4666-85A4-116171B602DB}"/>
                  </a:ext>
                </a:extLst>
              </p:cNvPr>
              <p:cNvSpPr/>
              <p:nvPr/>
            </p:nvSpPr>
            <p:spPr>
              <a:xfrm>
                <a:off x="1334278" y="923731"/>
                <a:ext cx="2172275" cy="637029"/>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00" b="1"/>
              </a:p>
            </p:txBody>
          </p:sp>
          <p:sp>
            <p:nvSpPr>
              <p:cNvPr id="30" name="Rectangle 29">
                <a:extLst>
                  <a:ext uri="{FF2B5EF4-FFF2-40B4-BE49-F238E27FC236}">
                    <a16:creationId xmlns="" xmlns:a16="http://schemas.microsoft.com/office/drawing/2014/main" id="{C4ACDA2F-8E90-4D22-AA69-58F8AC107A64}"/>
                  </a:ext>
                </a:extLst>
              </p:cNvPr>
              <p:cNvSpPr/>
              <p:nvPr/>
            </p:nvSpPr>
            <p:spPr>
              <a:xfrm>
                <a:off x="1334278" y="889421"/>
                <a:ext cx="2172275" cy="567848"/>
              </a:xfrm>
              <a:prstGeom prst="rect">
                <a:avLst/>
              </a:prstGeom>
            </p:spPr>
            <p:txBody>
              <a:bodyPr wrap="square">
                <a:spAutoFit/>
              </a:bodyPr>
              <a:lstStyle/>
              <a:p>
                <a:pPr algn="ctr" defTabSz="342900">
                  <a:lnSpc>
                    <a:spcPct val="150000"/>
                  </a:lnSpc>
                </a:pPr>
                <a:r>
                  <a:rPr lang="en-US" sz="2400">
                    <a:solidFill>
                      <a:schemeClr val="bg1"/>
                    </a:solidFill>
                    <a:latin typeface="UTM Avo" panose="02040603050506020204" pitchFamily="18" charset="0"/>
                    <a:cs typeface="Times New Roman" panose="02020603050405020304" pitchFamily="18" charset="0"/>
                  </a:rPr>
                  <a:t>Quyết định</a:t>
                </a:r>
                <a:endParaRPr lang="vi-VN" sz="2400">
                  <a:solidFill>
                    <a:schemeClr val="bg1"/>
                  </a:solidFill>
                  <a:latin typeface="UTM Avo" panose="02040603050506020204" pitchFamily="18" charset="0"/>
                  <a:cs typeface="Times New Roman" panose="02020603050405020304" pitchFamily="18" charset="0"/>
                </a:endParaRPr>
              </a:p>
            </p:txBody>
          </p:sp>
        </p:grpSp>
        <p:cxnSp>
          <p:nvCxnSpPr>
            <p:cNvPr id="28" name="Straight Arrow Connector 27">
              <a:extLst>
                <a:ext uri="{FF2B5EF4-FFF2-40B4-BE49-F238E27FC236}">
                  <a16:creationId xmlns="" xmlns:a16="http://schemas.microsoft.com/office/drawing/2014/main" id="{3194C005-05B5-4CF2-98BE-907DEDA62B87}"/>
                </a:ext>
              </a:extLst>
            </p:cNvPr>
            <p:cNvCxnSpPr>
              <a:cxnSpLocks/>
            </p:cNvCxnSpPr>
            <p:nvPr/>
          </p:nvCxnSpPr>
          <p:spPr>
            <a:xfrm>
              <a:off x="2391834" y="2659558"/>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grpSp>
        <p:nvGrpSpPr>
          <p:cNvPr id="31" name="Group 30">
            <a:extLst>
              <a:ext uri="{FF2B5EF4-FFF2-40B4-BE49-F238E27FC236}">
                <a16:creationId xmlns="" xmlns:a16="http://schemas.microsoft.com/office/drawing/2014/main" id="{8CCDBD67-180B-4F31-BB7C-0113824F4DF4}"/>
              </a:ext>
            </a:extLst>
          </p:cNvPr>
          <p:cNvGrpSpPr/>
          <p:nvPr/>
        </p:nvGrpSpPr>
        <p:grpSpPr>
          <a:xfrm>
            <a:off x="725276" y="4995825"/>
            <a:ext cx="2331789" cy="671339"/>
            <a:chOff x="559020" y="2296669"/>
            <a:chExt cx="2331789" cy="671339"/>
          </a:xfrm>
        </p:grpSpPr>
        <p:grpSp>
          <p:nvGrpSpPr>
            <p:cNvPr id="32" name="Group 31">
              <a:extLst>
                <a:ext uri="{FF2B5EF4-FFF2-40B4-BE49-F238E27FC236}">
                  <a16:creationId xmlns="" xmlns:a16="http://schemas.microsoft.com/office/drawing/2014/main" id="{90A8F4E6-66E7-472B-8CBA-4968841C1518}"/>
                </a:ext>
              </a:extLst>
            </p:cNvPr>
            <p:cNvGrpSpPr/>
            <p:nvPr/>
          </p:nvGrpSpPr>
          <p:grpSpPr>
            <a:xfrm>
              <a:off x="559020" y="2296669"/>
              <a:ext cx="1976366" cy="671339"/>
              <a:chOff x="1334278" y="889421"/>
              <a:chExt cx="2172275" cy="671339"/>
            </a:xfrm>
          </p:grpSpPr>
          <p:sp>
            <p:nvSpPr>
              <p:cNvPr id="34" name="Rectangle: Rounded Corners 33">
                <a:extLst>
                  <a:ext uri="{FF2B5EF4-FFF2-40B4-BE49-F238E27FC236}">
                    <a16:creationId xmlns="" xmlns:a16="http://schemas.microsoft.com/office/drawing/2014/main" id="{8B0FAA19-F11D-448E-A7A0-99A2FB2A292E}"/>
                  </a:ext>
                </a:extLst>
              </p:cNvPr>
              <p:cNvSpPr/>
              <p:nvPr/>
            </p:nvSpPr>
            <p:spPr>
              <a:xfrm>
                <a:off x="1334278" y="923731"/>
                <a:ext cx="2172275" cy="637029"/>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00"/>
              </a:p>
            </p:txBody>
          </p:sp>
          <p:sp>
            <p:nvSpPr>
              <p:cNvPr id="35" name="Rectangle 34">
                <a:extLst>
                  <a:ext uri="{FF2B5EF4-FFF2-40B4-BE49-F238E27FC236}">
                    <a16:creationId xmlns="" xmlns:a16="http://schemas.microsoft.com/office/drawing/2014/main" id="{BEBFAC10-7510-4823-A5D5-F4F95EB4E325}"/>
                  </a:ext>
                </a:extLst>
              </p:cNvPr>
              <p:cNvSpPr/>
              <p:nvPr/>
            </p:nvSpPr>
            <p:spPr>
              <a:xfrm>
                <a:off x="1334278" y="889421"/>
                <a:ext cx="2172275" cy="574388"/>
              </a:xfrm>
              <a:prstGeom prst="rect">
                <a:avLst/>
              </a:prstGeom>
            </p:spPr>
            <p:txBody>
              <a:bodyPr wrap="square">
                <a:spAutoFit/>
              </a:bodyPr>
              <a:lstStyle/>
              <a:p>
                <a:pPr algn="ctr" defTabSz="342900">
                  <a:lnSpc>
                    <a:spcPct val="150000"/>
                  </a:lnSpc>
                </a:pPr>
                <a:r>
                  <a:rPr lang="en-US" sz="2400">
                    <a:solidFill>
                      <a:schemeClr val="bg1"/>
                    </a:solidFill>
                    <a:latin typeface="UTM Avo" panose="02040603050506020204" pitchFamily="18" charset="0"/>
                    <a:cs typeface="Times New Roman" panose="02020603050405020304" pitchFamily="18" charset="0"/>
                  </a:rPr>
                  <a:t>Thông tin</a:t>
                </a:r>
                <a:endParaRPr lang="vi-VN" sz="2400">
                  <a:solidFill>
                    <a:schemeClr val="bg1"/>
                  </a:solidFill>
                  <a:latin typeface="UTM Avo" panose="02040603050506020204" pitchFamily="18" charset="0"/>
                  <a:cs typeface="Times New Roman" panose="02020603050405020304" pitchFamily="18" charset="0"/>
                </a:endParaRPr>
              </a:p>
            </p:txBody>
          </p:sp>
        </p:grpSp>
        <p:cxnSp>
          <p:nvCxnSpPr>
            <p:cNvPr id="33" name="Straight Arrow Connector 32">
              <a:extLst>
                <a:ext uri="{FF2B5EF4-FFF2-40B4-BE49-F238E27FC236}">
                  <a16:creationId xmlns="" xmlns:a16="http://schemas.microsoft.com/office/drawing/2014/main" id="{DCDB1EF7-51A9-4597-BEC5-87BA25C97657}"/>
                </a:ext>
              </a:extLst>
            </p:cNvPr>
            <p:cNvCxnSpPr>
              <a:cxnSpLocks/>
            </p:cNvCxnSpPr>
            <p:nvPr/>
          </p:nvCxnSpPr>
          <p:spPr>
            <a:xfrm>
              <a:off x="2391834" y="2659558"/>
              <a:ext cx="498975"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xmlns="" val="41366178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randombar(horizontal)">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0E9CEAD2-7F67-44D0-8C05-C025C33F2B9E}"/>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VAI TRÒ CỦA THÔNG TIN TRONG QUYẾT ĐỊNH</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 xmlns:a16="http://schemas.microsoft.com/office/drawing/2014/main" id="{B6B46150-747C-44D3-8ADD-3C9183BFEC10}"/>
              </a:ext>
            </a:extLst>
          </p:cNvPr>
          <p:cNvGrpSpPr/>
          <p:nvPr/>
        </p:nvGrpSpPr>
        <p:grpSpPr>
          <a:xfrm>
            <a:off x="614526" y="968721"/>
            <a:ext cx="10962947" cy="2950001"/>
            <a:chOff x="522612" y="900102"/>
            <a:chExt cx="10962947" cy="2950001"/>
          </a:xfrm>
        </p:grpSpPr>
        <p:sp>
          <p:nvSpPr>
            <p:cNvPr id="4" name="Rectangle 3">
              <a:extLst>
                <a:ext uri="{FF2B5EF4-FFF2-40B4-BE49-F238E27FC236}">
                  <a16:creationId xmlns="" xmlns:a16="http://schemas.microsoft.com/office/drawing/2014/main" id="{779E57AC-B41F-4EBA-9A3C-3FA14918A914}"/>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Vai trò của thông tin </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5" name="Rectangle: Rounded Corners 4">
              <a:extLst>
                <a:ext uri="{FF2B5EF4-FFF2-40B4-BE49-F238E27FC236}">
                  <a16:creationId xmlns="" xmlns:a16="http://schemas.microsoft.com/office/drawing/2014/main" id="{275D43A7-8584-4C1E-93BA-C7DC7533867F}"/>
                </a:ext>
              </a:extLst>
            </p:cNvPr>
            <p:cNvSpPr/>
            <p:nvPr/>
          </p:nvSpPr>
          <p:spPr>
            <a:xfrm>
              <a:off x="522612" y="1036931"/>
              <a:ext cx="10962947" cy="2813172"/>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5B678708-28DD-4966-9FB7-B41AB3EFB5FE}"/>
                </a:ext>
              </a:extLst>
            </p:cNvPr>
            <p:cNvSpPr/>
            <p:nvPr/>
          </p:nvSpPr>
          <p:spPr>
            <a:xfrm>
              <a:off x="791594" y="1829045"/>
              <a:ext cx="10425193" cy="1873654"/>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Theo thời khoá biểu, hôm nay có tiết Giáo dục thể chất nên Minh đi học bằng đôi giày thể thao để thuận tiện cho việc tập đội hình, đội ngũ. </a:t>
              </a:r>
            </a:p>
            <a:p>
              <a:pPr algn="just" defTabSz="342900">
                <a:lnSpc>
                  <a:spcPct val="150000"/>
                </a:lnSpc>
              </a:pPr>
              <a:r>
                <a:rPr lang="en-US" sz="2000">
                  <a:latin typeface="UTM Avo" panose="02040603050506020204" pitchFamily="18" charset="0"/>
                  <a:cs typeface="Times New Roman" panose="02020603050405020304" pitchFamily="18" charset="0"/>
                </a:rPr>
                <a:t>a) Bạn Minh đã quyết định điều gì? </a:t>
              </a:r>
            </a:p>
            <a:p>
              <a:pPr algn="just" defTabSz="342900">
                <a:lnSpc>
                  <a:spcPct val="150000"/>
                </a:lnSpc>
              </a:pPr>
              <a:r>
                <a:rPr lang="en-US" sz="2000">
                  <a:latin typeface="UTM Avo" panose="02040603050506020204" pitchFamily="18" charset="0"/>
                  <a:cs typeface="Times New Roman" panose="02020603050405020304" pitchFamily="18" charset="0"/>
                </a:rPr>
                <a:t>b) Dựa trên thông tin nào Minh đã quyết định điều đó?</a:t>
              </a:r>
              <a:endParaRPr lang="vi-VN" sz="2000">
                <a:latin typeface="UTM Avo" panose="02040603050506020204" pitchFamily="18" charset="0"/>
                <a:cs typeface="Times New Roman" panose="02020603050405020304" pitchFamily="18" charset="0"/>
              </a:endParaRPr>
            </a:p>
          </p:txBody>
        </p:sp>
        <p:grpSp>
          <p:nvGrpSpPr>
            <p:cNvPr id="7" name="Group 6">
              <a:extLst>
                <a:ext uri="{FF2B5EF4-FFF2-40B4-BE49-F238E27FC236}">
                  <a16:creationId xmlns="" xmlns:a16="http://schemas.microsoft.com/office/drawing/2014/main" id="{E6A72B9F-FEFB-4C8E-AE4E-72BFC344F1EA}"/>
                </a:ext>
              </a:extLst>
            </p:cNvPr>
            <p:cNvGrpSpPr/>
            <p:nvPr/>
          </p:nvGrpSpPr>
          <p:grpSpPr>
            <a:xfrm>
              <a:off x="522612" y="900102"/>
              <a:ext cx="2898644" cy="880803"/>
              <a:chOff x="522612" y="900102"/>
              <a:chExt cx="2898644" cy="880803"/>
            </a:xfrm>
          </p:grpSpPr>
          <p:grpSp>
            <p:nvGrpSpPr>
              <p:cNvPr id="9" name="Group 8">
                <a:extLst>
                  <a:ext uri="{FF2B5EF4-FFF2-40B4-BE49-F238E27FC236}">
                    <a16:creationId xmlns="" xmlns:a16="http://schemas.microsoft.com/office/drawing/2014/main" id="{0CF6394F-7878-4454-ADC1-7BA17A242C5D}"/>
                  </a:ext>
                </a:extLst>
              </p:cNvPr>
              <p:cNvGrpSpPr/>
              <p:nvPr/>
            </p:nvGrpSpPr>
            <p:grpSpPr>
              <a:xfrm>
                <a:off x="522612" y="1095583"/>
                <a:ext cx="2372989" cy="661656"/>
                <a:chOff x="5906375" y="1404722"/>
                <a:chExt cx="2372989" cy="661656"/>
              </a:xfrm>
            </p:grpSpPr>
            <p:sp>
              <p:nvSpPr>
                <p:cNvPr id="14" name="Rectangle: Top Corners Rounded 13">
                  <a:extLst>
                    <a:ext uri="{FF2B5EF4-FFF2-40B4-BE49-F238E27FC236}">
                      <a16:creationId xmlns="" xmlns:a16="http://schemas.microsoft.com/office/drawing/2014/main" id="{1B035D7B-D848-41AA-8444-D698D85C660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5" name="Rectangle 14">
                  <a:extLst>
                    <a:ext uri="{FF2B5EF4-FFF2-40B4-BE49-F238E27FC236}">
                      <a16:creationId xmlns="" xmlns:a16="http://schemas.microsoft.com/office/drawing/2014/main" id="{55C2BBA2-90D1-4647-BE5A-40CF0AA3029D}"/>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0" name="Group 9">
                <a:extLst>
                  <a:ext uri="{FF2B5EF4-FFF2-40B4-BE49-F238E27FC236}">
                    <a16:creationId xmlns="" xmlns:a16="http://schemas.microsoft.com/office/drawing/2014/main" id="{29C26FE0-D2CB-466D-917A-B836B1DE503A}"/>
                  </a:ext>
                </a:extLst>
              </p:cNvPr>
              <p:cNvGrpSpPr/>
              <p:nvPr/>
            </p:nvGrpSpPr>
            <p:grpSpPr>
              <a:xfrm rot="20419193">
                <a:off x="2468303" y="900102"/>
                <a:ext cx="952953" cy="880803"/>
                <a:chOff x="8974078" y="279854"/>
                <a:chExt cx="3397172" cy="3224225"/>
              </a:xfrm>
            </p:grpSpPr>
            <p:pic>
              <p:nvPicPr>
                <p:cNvPr id="12" name="Picture 5">
                  <a:extLst>
                    <a:ext uri="{FF2B5EF4-FFF2-40B4-BE49-F238E27FC236}">
                      <a16:creationId xmlns="" xmlns:a16="http://schemas.microsoft.com/office/drawing/2014/main" id="{EBED9A27-3011-4F73-9732-FA489139AF2F}"/>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rcRect/>
                <a:stretch>
                  <a:fillRect/>
                </a:stretch>
              </p:blipFill>
              <p:spPr>
                <a:xfrm>
                  <a:off x="8974078" y="279854"/>
                  <a:ext cx="3397172" cy="3224225"/>
                </a:xfrm>
                <a:prstGeom prst="rect">
                  <a:avLst/>
                </a:prstGeom>
              </p:spPr>
            </p:pic>
            <p:pic>
              <p:nvPicPr>
                <p:cNvPr id="13" name="Picture 6">
                  <a:extLst>
                    <a:ext uri="{FF2B5EF4-FFF2-40B4-BE49-F238E27FC236}">
                      <a16:creationId xmlns="" xmlns:a16="http://schemas.microsoft.com/office/drawing/2014/main" id="{C67AE980-D4AF-4533-B07D-A9E05365001D}"/>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rcRect/>
                <a:stretch>
                  <a:fillRect/>
                </a:stretch>
              </p:blipFill>
              <p:spPr>
                <a:xfrm>
                  <a:off x="9264793" y="565916"/>
                  <a:ext cx="2916628" cy="2768146"/>
                </a:xfrm>
                <a:prstGeom prst="rect">
                  <a:avLst/>
                </a:prstGeom>
              </p:spPr>
            </p:pic>
          </p:grpSp>
          <p:sp>
            <p:nvSpPr>
              <p:cNvPr id="11" name="Rectangle 10">
                <a:extLst>
                  <a:ext uri="{FF2B5EF4-FFF2-40B4-BE49-F238E27FC236}">
                    <a16:creationId xmlns="" xmlns:a16="http://schemas.microsoft.com/office/drawing/2014/main" id="{D52FB17F-4C70-41AD-83E8-A57A0BED47F6}"/>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16" name="Rectangle 15">
            <a:extLst>
              <a:ext uri="{FF2B5EF4-FFF2-40B4-BE49-F238E27FC236}">
                <a16:creationId xmlns="" xmlns:a16="http://schemas.microsoft.com/office/drawing/2014/main" id="{891DAD61-1AEC-4619-8343-9F19A8621F4D}"/>
              </a:ext>
            </a:extLst>
          </p:cNvPr>
          <p:cNvSpPr/>
          <p:nvPr/>
        </p:nvSpPr>
        <p:spPr>
          <a:xfrm>
            <a:off x="692929" y="4115276"/>
            <a:ext cx="10806140" cy="2412263"/>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Thông tin "hôm nay có tiết Giáo dục thể chất" đã đưa tới quyết định của Minh "đi học bằng đôi giày thể thao". Thông tin giúp Minh ra quyết định. </a:t>
            </a:r>
            <a:endParaRPr lang="en-US" sz="2000">
              <a:latin typeface="UTM Avo" panose="02040603050506020204" pitchFamily="18" charset="0"/>
              <a:cs typeface="Times New Roman" panose="02020603050405020304" pitchFamily="18" charset="0"/>
            </a:endParaRPr>
          </a:p>
          <a:p>
            <a:pPr algn="just" defTabSz="342900">
              <a:lnSpc>
                <a:spcPct val="150000"/>
              </a:lnSpc>
              <a:spcBef>
                <a:spcPts val="600"/>
              </a:spcBef>
            </a:pPr>
            <a:r>
              <a:rPr lang="vi-VN" sz="2000">
                <a:latin typeface="UTM Avo" panose="02040603050506020204" pitchFamily="18" charset="0"/>
                <a:cs typeface="Times New Roman" panose="02020603050405020304" pitchFamily="18" charset="0"/>
              </a:rPr>
              <a:t>Khi đến trường, nhờ có thông tin, Minh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òn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nhiều quyết định khác nữa. Chẳng hạn, An cho Minh biết ở thư viện trường có quyển "Truyện cổ tích Việt Nam". Giờ ra chơi, Minh quyết định rủ An lên thư viện mượn đọc quyển truyện ấy.</a:t>
            </a:r>
          </a:p>
        </p:txBody>
      </p:sp>
      <p:pic>
        <p:nvPicPr>
          <p:cNvPr id="17" name="Picture 16">
            <a:extLst>
              <a:ext uri="{FF2B5EF4-FFF2-40B4-BE49-F238E27FC236}">
                <a16:creationId xmlns="" xmlns:a16="http://schemas.microsoft.com/office/drawing/2014/main" id="{C729697E-8B81-4267-80D6-C87A4F9ABABB}"/>
              </a:ext>
            </a:extLst>
          </p:cNvPr>
          <p:cNvPicPr>
            <a:picLocks noChangeAspect="1"/>
          </p:cNvPicPr>
          <p:nvPr/>
        </p:nvPicPr>
        <p:blipFill>
          <a:blip r:embed="rId6"/>
          <a:stretch>
            <a:fillRect/>
          </a:stretch>
        </p:blipFill>
        <p:spPr>
          <a:xfrm>
            <a:off x="689174" y="4018460"/>
            <a:ext cx="689218" cy="653278"/>
          </a:xfrm>
          <a:prstGeom prst="rect">
            <a:avLst/>
          </a:prstGeom>
        </p:spPr>
      </p:pic>
    </p:spTree>
    <p:extLst>
      <p:ext uri="{BB962C8B-B14F-4D97-AF65-F5344CB8AC3E}">
        <p14:creationId xmlns:p14="http://schemas.microsoft.com/office/powerpoint/2010/main" xmlns="" val="318287091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F49C9A-AC8D-425D-A924-C40644073EA6}"/>
              </a:ext>
            </a:extLst>
          </p:cNvPr>
          <p:cNvSpPr/>
          <p:nvPr/>
        </p:nvSpPr>
        <p:spPr>
          <a:xfrm>
            <a:off x="1333427" y="566317"/>
            <a:ext cx="9751340" cy="2229841"/>
          </a:xfrm>
          <a:prstGeom prst="rect">
            <a:avLst/>
          </a:prstGeom>
        </p:spPr>
        <p:txBody>
          <a:bodyPr wrap="square">
            <a:spAutoFit/>
          </a:bodyPr>
          <a:lstStyle/>
          <a:p>
            <a:pPr algn="just" defTabSz="342900">
              <a:lnSpc>
                <a:spcPct val="150000"/>
              </a:lnSpc>
            </a:pPr>
            <a:r>
              <a:rPr lang="en-US" sz="2400" b="1">
                <a:latin typeface="UTM Avo" panose="02040603050506020204" pitchFamily="18" charset="0"/>
                <a:cs typeface="Times New Roman" panose="02020603050405020304" pitchFamily="18" charset="0"/>
              </a:rPr>
              <a:t>1. </a:t>
            </a:r>
            <a:r>
              <a:rPr lang="vi-VN" sz="2400">
                <a:latin typeface="UTM Avo" panose="02040603050506020204" pitchFamily="18" charset="0"/>
                <a:cs typeface="Times New Roman" panose="02020603050405020304" pitchFamily="18" charset="0"/>
              </a:rPr>
              <a:t>Đã 12 giờ trưa. Minh chợt thấy cuốn "Truyện cổ tích Việt Nam” và mở</a:t>
            </a:r>
            <a:r>
              <a:rPr lang="en-US" sz="2400">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truyện ra đọc. Mẹ nhắc Minh: “Hãy ngủ đi một lát, </a:t>
            </a:r>
            <a:r>
              <a:rPr lang="en-US" sz="2400">
                <a:latin typeface="UTM Avo" panose="02040603050506020204" pitchFamily="18" charset="0"/>
                <a:cs typeface="Times New Roman" panose="02020603050405020304" pitchFamily="18" charset="0"/>
              </a:rPr>
              <a:t>c</a:t>
            </a:r>
            <a:r>
              <a:rPr lang="vi-VN" sz="2400">
                <a:latin typeface="UTM Avo" panose="02040603050506020204" pitchFamily="18" charset="0"/>
                <a:cs typeface="Times New Roman" panose="02020603050405020304" pitchFamily="18" charset="0"/>
              </a:rPr>
              <a:t>on sẽ thấy khoẻ khoắn cả buổi chiều". Nghe lời mẹ, Minh nằm và nhắm mắt lại. Minh thiếp đi lúc nào không biết. </a:t>
            </a:r>
          </a:p>
        </p:txBody>
      </p:sp>
      <p:pic>
        <p:nvPicPr>
          <p:cNvPr id="4" name="Picture 3">
            <a:extLst>
              <a:ext uri="{FF2B5EF4-FFF2-40B4-BE49-F238E27FC236}">
                <a16:creationId xmlns="" xmlns:a16="http://schemas.microsoft.com/office/drawing/2014/main" id="{B12C4231-EEA8-41CB-BCA6-CBCD7D8379B8}"/>
              </a:ext>
            </a:extLst>
          </p:cNvPr>
          <p:cNvPicPr>
            <a:picLocks noChangeAspect="1"/>
          </p:cNvPicPr>
          <p:nvPr/>
        </p:nvPicPr>
        <p:blipFill>
          <a:blip r:embed="rId2"/>
          <a:stretch>
            <a:fillRect/>
          </a:stretch>
        </p:blipFill>
        <p:spPr>
          <a:xfrm>
            <a:off x="350362" y="366329"/>
            <a:ext cx="983065" cy="967824"/>
          </a:xfrm>
          <a:prstGeom prst="rect">
            <a:avLst/>
          </a:prstGeom>
        </p:spPr>
      </p:pic>
      <p:sp>
        <p:nvSpPr>
          <p:cNvPr id="8" name="Rectangle 7">
            <a:extLst>
              <a:ext uri="{FF2B5EF4-FFF2-40B4-BE49-F238E27FC236}">
                <a16:creationId xmlns="" xmlns:a16="http://schemas.microsoft.com/office/drawing/2014/main" id="{04630B5C-D405-497F-9B94-465FFAAE0822}"/>
              </a:ext>
            </a:extLst>
          </p:cNvPr>
          <p:cNvSpPr/>
          <p:nvPr/>
        </p:nvSpPr>
        <p:spPr>
          <a:xfrm>
            <a:off x="1333428" y="4061843"/>
            <a:ext cx="9751340" cy="1121846"/>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2. </a:t>
            </a:r>
            <a:r>
              <a:rPr lang="vi-VN" sz="2400">
                <a:latin typeface="UTM Avo" panose="02040603050506020204" pitchFamily="18" charset="0"/>
                <a:cs typeface="Times New Roman" panose="02020603050405020304" pitchFamily="18" charset="0"/>
              </a:rPr>
              <a:t>Em hãy nêu một ví dụ về quyết định của mình. Thông tin nào giúp</a:t>
            </a:r>
            <a:r>
              <a:rPr lang="en-US" sz="2400">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em </a:t>
            </a:r>
            <a:r>
              <a:rPr lang="en-US" sz="2400">
                <a:latin typeface="UTM Avo" panose="02040603050506020204" pitchFamily="18" charset="0"/>
                <a:cs typeface="Times New Roman" panose="02020603050405020304" pitchFamily="18" charset="0"/>
              </a:rPr>
              <a:t>có</a:t>
            </a:r>
            <a:r>
              <a:rPr lang="vi-VN" sz="2400">
                <a:latin typeface="UTM Avo" panose="02040603050506020204" pitchFamily="18" charset="0"/>
                <a:cs typeface="Times New Roman" panose="02020603050405020304" pitchFamily="18" charset="0"/>
              </a:rPr>
              <a:t> quyết định đó?</a:t>
            </a:r>
          </a:p>
        </p:txBody>
      </p:sp>
      <p:sp>
        <p:nvSpPr>
          <p:cNvPr id="25" name="Rectangle 24">
            <a:extLst>
              <a:ext uri="{FF2B5EF4-FFF2-40B4-BE49-F238E27FC236}">
                <a16:creationId xmlns="" xmlns:a16="http://schemas.microsoft.com/office/drawing/2014/main" id="{AD11638A-D12E-4746-919D-376637D7860D}"/>
              </a:ext>
            </a:extLst>
          </p:cNvPr>
          <p:cNvSpPr/>
          <p:nvPr/>
        </p:nvSpPr>
        <p:spPr>
          <a:xfrm>
            <a:off x="1997192" y="2798811"/>
            <a:ext cx="7310526"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a) </a:t>
            </a:r>
            <a:r>
              <a:rPr lang="vi-VN" sz="2400">
                <a:latin typeface="UTM Avo" panose="02040603050506020204" pitchFamily="18" charset="0"/>
                <a:cs typeface="Times New Roman" panose="02020603050405020304" pitchFamily="18" charset="0"/>
              </a:rPr>
              <a:t>Minh đã ra quyết định gì?</a:t>
            </a:r>
          </a:p>
        </p:txBody>
      </p:sp>
      <p:sp>
        <p:nvSpPr>
          <p:cNvPr id="36" name="Rectangle 35">
            <a:extLst>
              <a:ext uri="{FF2B5EF4-FFF2-40B4-BE49-F238E27FC236}">
                <a16:creationId xmlns="" xmlns:a16="http://schemas.microsoft.com/office/drawing/2014/main" id="{AA00ADD7-2703-4780-9828-7F01D64FA7A5}"/>
              </a:ext>
            </a:extLst>
          </p:cNvPr>
          <p:cNvSpPr/>
          <p:nvPr/>
        </p:nvSpPr>
        <p:spPr>
          <a:xfrm>
            <a:off x="1997192" y="3400969"/>
            <a:ext cx="7310526"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b) </a:t>
            </a:r>
            <a:r>
              <a:rPr lang="vi-VN" sz="2400">
                <a:latin typeface="UTM Avo" panose="02040603050506020204" pitchFamily="18" charset="0"/>
                <a:cs typeface="Times New Roman" panose="02020603050405020304" pitchFamily="18" charset="0"/>
              </a:rPr>
              <a:t>Điều gì giúp Minh ra quyết định ấy?</a:t>
            </a:r>
          </a:p>
        </p:txBody>
      </p:sp>
    </p:spTree>
    <p:extLst>
      <p:ext uri="{BB962C8B-B14F-4D97-AF65-F5344CB8AC3E}">
        <p14:creationId xmlns:p14="http://schemas.microsoft.com/office/powerpoint/2010/main" xmlns="" val="7705139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randombar(horizontal)">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12CD9173-CB7E-430D-9EBA-F153ADEFDB00}"/>
              </a:ext>
            </a:extLst>
          </p:cNvPr>
          <p:cNvGrpSpPr/>
          <p:nvPr/>
        </p:nvGrpSpPr>
        <p:grpSpPr>
          <a:xfrm>
            <a:off x="1828801" y="870200"/>
            <a:ext cx="2836506" cy="877077"/>
            <a:chOff x="1334278" y="923731"/>
            <a:chExt cx="2836506" cy="877077"/>
          </a:xfrm>
        </p:grpSpPr>
        <p:sp>
          <p:nvSpPr>
            <p:cNvPr id="2" name="Rectangle: Rounded Corners 1">
              <a:extLst>
                <a:ext uri="{FF2B5EF4-FFF2-40B4-BE49-F238E27FC236}">
                  <a16:creationId xmlns="" xmlns:a16="http://schemas.microsoft.com/office/drawing/2014/main" id="{1B164CBD-CBBA-4489-A313-932FB0391AF5}"/>
                </a:ext>
              </a:extLst>
            </p:cNvPr>
            <p:cNvSpPr/>
            <p:nvPr/>
          </p:nvSpPr>
          <p:spPr>
            <a:xfrm>
              <a:off x="1334278" y="923731"/>
              <a:ext cx="2836506" cy="877077"/>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Rectangle 3">
              <a:extLst>
                <a:ext uri="{FF2B5EF4-FFF2-40B4-BE49-F238E27FC236}">
                  <a16:creationId xmlns="" xmlns:a16="http://schemas.microsoft.com/office/drawing/2014/main" id="{FAF8ADC8-4324-4ABD-90DE-CC263B732EE5}"/>
                </a:ext>
              </a:extLst>
            </p:cNvPr>
            <p:cNvSpPr/>
            <p:nvPr/>
          </p:nvSpPr>
          <p:spPr>
            <a:xfrm>
              <a:off x="1595736" y="1007709"/>
              <a:ext cx="2313589" cy="654731"/>
            </a:xfrm>
            <a:prstGeom prst="rect">
              <a:avLst/>
            </a:prstGeom>
          </p:spPr>
          <p:txBody>
            <a:bodyPr wrap="square">
              <a:spAutoFit/>
            </a:bodyPr>
            <a:lstStyle/>
            <a:p>
              <a:pPr algn="ctr" defTabSz="342900">
                <a:lnSpc>
                  <a:spcPct val="150000"/>
                </a:lnSpc>
              </a:pPr>
              <a:r>
                <a:rPr lang="en-US" sz="2800" b="1">
                  <a:solidFill>
                    <a:schemeClr val="bg1"/>
                  </a:solidFill>
                  <a:latin typeface="UTM Avo" panose="02040603050506020204" pitchFamily="18" charset="0"/>
                  <a:cs typeface="Times New Roman" panose="02020603050405020304" pitchFamily="18" charset="0"/>
                </a:rPr>
                <a:t>Thông tin</a:t>
              </a:r>
              <a:endParaRPr lang="vi-VN" sz="2800" b="1">
                <a:solidFill>
                  <a:schemeClr val="bg1"/>
                </a:solidFill>
                <a:latin typeface="UTM Avo" panose="02040603050506020204" pitchFamily="18" charset="0"/>
                <a:cs typeface="Times New Roman" panose="02020603050405020304" pitchFamily="18" charset="0"/>
              </a:endParaRPr>
            </a:p>
          </p:txBody>
        </p:sp>
      </p:grpSp>
      <p:grpSp>
        <p:nvGrpSpPr>
          <p:cNvPr id="6" name="Group 5">
            <a:extLst>
              <a:ext uri="{FF2B5EF4-FFF2-40B4-BE49-F238E27FC236}">
                <a16:creationId xmlns="" xmlns:a16="http://schemas.microsoft.com/office/drawing/2014/main" id="{2DB4821A-7D80-41B8-90B6-A0DA1001063F}"/>
              </a:ext>
            </a:extLst>
          </p:cNvPr>
          <p:cNvGrpSpPr/>
          <p:nvPr/>
        </p:nvGrpSpPr>
        <p:grpSpPr>
          <a:xfrm>
            <a:off x="7598229" y="870200"/>
            <a:ext cx="2836506" cy="877077"/>
            <a:chOff x="1334278" y="923731"/>
            <a:chExt cx="2836506" cy="877077"/>
          </a:xfrm>
        </p:grpSpPr>
        <p:sp>
          <p:nvSpPr>
            <p:cNvPr id="7" name="Rectangle: Rounded Corners 6">
              <a:extLst>
                <a:ext uri="{FF2B5EF4-FFF2-40B4-BE49-F238E27FC236}">
                  <a16:creationId xmlns="" xmlns:a16="http://schemas.microsoft.com/office/drawing/2014/main" id="{9715E3CE-E445-4FB9-B272-F0F39B81A7DC}"/>
                </a:ext>
              </a:extLst>
            </p:cNvPr>
            <p:cNvSpPr/>
            <p:nvPr/>
          </p:nvSpPr>
          <p:spPr>
            <a:xfrm>
              <a:off x="1334278" y="923731"/>
              <a:ext cx="2836506" cy="877077"/>
            </a:xfrm>
            <a:prstGeom prst="roundRect">
              <a:avLst>
                <a:gd name="adj" fmla="val 43263"/>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Rectangle 7">
              <a:extLst>
                <a:ext uri="{FF2B5EF4-FFF2-40B4-BE49-F238E27FC236}">
                  <a16:creationId xmlns="" xmlns:a16="http://schemas.microsoft.com/office/drawing/2014/main" id="{59B896C2-3876-45A7-814B-19A18D585EC8}"/>
                </a:ext>
              </a:extLst>
            </p:cNvPr>
            <p:cNvSpPr/>
            <p:nvPr/>
          </p:nvSpPr>
          <p:spPr>
            <a:xfrm>
              <a:off x="1595736" y="1007709"/>
              <a:ext cx="2313589" cy="654731"/>
            </a:xfrm>
            <a:prstGeom prst="rect">
              <a:avLst/>
            </a:prstGeom>
          </p:spPr>
          <p:txBody>
            <a:bodyPr wrap="square">
              <a:spAutoFit/>
            </a:bodyPr>
            <a:lstStyle/>
            <a:p>
              <a:pPr algn="ctr" defTabSz="342900">
                <a:lnSpc>
                  <a:spcPct val="150000"/>
                </a:lnSpc>
              </a:pPr>
              <a:r>
                <a:rPr lang="en-US" sz="2800" b="1">
                  <a:solidFill>
                    <a:schemeClr val="bg1"/>
                  </a:solidFill>
                  <a:latin typeface="UTM Avo" panose="02040603050506020204" pitchFamily="18" charset="0"/>
                  <a:cs typeface="Times New Roman" panose="02020603050405020304" pitchFamily="18" charset="0"/>
                </a:rPr>
                <a:t>Quyết định</a:t>
              </a:r>
              <a:endParaRPr lang="vi-VN" sz="2800" b="1">
                <a:solidFill>
                  <a:schemeClr val="bg1"/>
                </a:solidFill>
                <a:latin typeface="UTM Avo" panose="02040603050506020204" pitchFamily="18" charset="0"/>
                <a:cs typeface="Times New Roman" panose="02020603050405020304" pitchFamily="18" charset="0"/>
              </a:endParaRPr>
            </a:p>
          </p:txBody>
        </p:sp>
      </p:grpSp>
      <p:cxnSp>
        <p:nvCxnSpPr>
          <p:cNvPr id="10" name="Straight Arrow Connector 9">
            <a:extLst>
              <a:ext uri="{FF2B5EF4-FFF2-40B4-BE49-F238E27FC236}">
                <a16:creationId xmlns="" xmlns:a16="http://schemas.microsoft.com/office/drawing/2014/main" id="{51368CA7-6BEA-42F6-ADC7-1D440EA32FB4}"/>
              </a:ext>
            </a:extLst>
          </p:cNvPr>
          <p:cNvCxnSpPr>
            <a:cxnSpLocks/>
            <a:stCxn id="2" idx="3"/>
            <a:endCxn id="7" idx="1"/>
          </p:cNvCxnSpPr>
          <p:nvPr/>
        </p:nvCxnSpPr>
        <p:spPr>
          <a:xfrm>
            <a:off x="4665307" y="1308739"/>
            <a:ext cx="2932922" cy="0"/>
          </a:xfrm>
          <a:prstGeom prst="straightConnector1">
            <a:avLst/>
          </a:prstGeom>
          <a:ln w="38100">
            <a:solidFill>
              <a:srgbClr val="00B0F0"/>
            </a:solidFill>
            <a:tailEnd type="triangle"/>
          </a:ln>
        </p:spPr>
        <p:style>
          <a:lnRef idx="1">
            <a:schemeClr val="accent2"/>
          </a:lnRef>
          <a:fillRef idx="0">
            <a:schemeClr val="accent2"/>
          </a:fillRef>
          <a:effectRef idx="0">
            <a:schemeClr val="accent2"/>
          </a:effectRef>
          <a:fontRef idx="minor">
            <a:schemeClr val="tx1"/>
          </a:fontRef>
        </p:style>
      </p:cxnSp>
      <p:grpSp>
        <p:nvGrpSpPr>
          <p:cNvPr id="11" name="Group 10">
            <a:extLst>
              <a:ext uri="{FF2B5EF4-FFF2-40B4-BE49-F238E27FC236}">
                <a16:creationId xmlns="" xmlns:a16="http://schemas.microsoft.com/office/drawing/2014/main" id="{3F8EE1F0-1B11-4807-A733-B1B4675D568E}"/>
              </a:ext>
            </a:extLst>
          </p:cNvPr>
          <p:cNvGrpSpPr/>
          <p:nvPr/>
        </p:nvGrpSpPr>
        <p:grpSpPr>
          <a:xfrm>
            <a:off x="2086899" y="2244012"/>
            <a:ext cx="8018202" cy="1392692"/>
            <a:chOff x="3206525" y="469579"/>
            <a:chExt cx="8018202" cy="1392692"/>
          </a:xfrm>
        </p:grpSpPr>
        <p:grpSp>
          <p:nvGrpSpPr>
            <p:cNvPr id="12" name="Group 11">
              <a:extLst>
                <a:ext uri="{FF2B5EF4-FFF2-40B4-BE49-F238E27FC236}">
                  <a16:creationId xmlns="" xmlns:a16="http://schemas.microsoft.com/office/drawing/2014/main" id="{CC982BDF-BCBC-4147-A400-C55E90571E7A}"/>
                </a:ext>
              </a:extLst>
            </p:cNvPr>
            <p:cNvGrpSpPr/>
            <p:nvPr/>
          </p:nvGrpSpPr>
          <p:grpSpPr>
            <a:xfrm>
              <a:off x="3206525" y="469579"/>
              <a:ext cx="8018202" cy="1392692"/>
              <a:chOff x="3206525" y="469579"/>
              <a:chExt cx="8018202" cy="1392692"/>
            </a:xfrm>
          </p:grpSpPr>
          <p:grpSp>
            <p:nvGrpSpPr>
              <p:cNvPr id="14" name="Group 13">
                <a:extLst>
                  <a:ext uri="{FF2B5EF4-FFF2-40B4-BE49-F238E27FC236}">
                    <a16:creationId xmlns="" xmlns:a16="http://schemas.microsoft.com/office/drawing/2014/main" id="{1BBF6144-212D-42B6-878B-41185356141F}"/>
                  </a:ext>
                </a:extLst>
              </p:cNvPr>
              <p:cNvGrpSpPr/>
              <p:nvPr/>
            </p:nvGrpSpPr>
            <p:grpSpPr>
              <a:xfrm>
                <a:off x="3657601" y="911578"/>
                <a:ext cx="7567126" cy="950693"/>
                <a:chOff x="4131425" y="934090"/>
                <a:chExt cx="6807716" cy="1402534"/>
              </a:xfrm>
            </p:grpSpPr>
            <p:sp>
              <p:nvSpPr>
                <p:cNvPr id="16" name="Rectangle: Rounded Corners 15">
                  <a:extLst>
                    <a:ext uri="{FF2B5EF4-FFF2-40B4-BE49-F238E27FC236}">
                      <a16:creationId xmlns="" xmlns:a16="http://schemas.microsoft.com/office/drawing/2014/main" id="{20335CE7-D42F-46B7-8CEF-2D0BA8CF72A3}"/>
                    </a:ext>
                  </a:extLst>
                </p:cNvPr>
                <p:cNvSpPr/>
                <p:nvPr/>
              </p:nvSpPr>
              <p:spPr>
                <a:xfrm>
                  <a:off x="4217929" y="1054359"/>
                  <a:ext cx="6721212" cy="1282265"/>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 xmlns:a16="http://schemas.microsoft.com/office/drawing/2014/main" id="{CD4923C7-44F9-4A0B-85F9-34068E5D1737}"/>
                    </a:ext>
                  </a:extLst>
                </p:cNvPr>
                <p:cNvSpPr/>
                <p:nvPr/>
              </p:nvSpPr>
              <p:spPr>
                <a:xfrm>
                  <a:off x="4131425" y="934090"/>
                  <a:ext cx="6721212" cy="1282264"/>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a:extLst>
                  <a:ext uri="{FF2B5EF4-FFF2-40B4-BE49-F238E27FC236}">
                    <a16:creationId xmlns="" xmlns:a16="http://schemas.microsoft.com/office/drawing/2014/main" id="{197E06EE-5160-4D79-A17C-8014EF52729E}"/>
                  </a:ext>
                </a:extLst>
              </p:cNvPr>
              <p:cNvPicPr>
                <a:picLocks noChangeAspect="1"/>
              </p:cNvPicPr>
              <p:nvPr/>
            </p:nvPicPr>
            <p:blipFill>
              <a:blip r:embed="rId2">
                <a:extLst>
                  <a:ext uri="{28A0092B-C50C-407E-A947-70E740481C1C}">
                    <a14:useLocalDpi xmlns:a14="http://schemas.microsoft.com/office/drawing/2010/main" xmlns="" val="0"/>
                  </a:ext>
                </a:extLst>
              </a:blip>
              <a:srcRect/>
              <a:stretch/>
            </p:blipFill>
            <p:spPr>
              <a:xfrm>
                <a:off x="3206525" y="469579"/>
                <a:ext cx="998307" cy="883997"/>
              </a:xfrm>
              <a:prstGeom prst="rect">
                <a:avLst/>
              </a:prstGeom>
            </p:spPr>
          </p:pic>
        </p:grpSp>
        <p:sp>
          <p:nvSpPr>
            <p:cNvPr id="13" name="Rectangle 12">
              <a:extLst>
                <a:ext uri="{FF2B5EF4-FFF2-40B4-BE49-F238E27FC236}">
                  <a16:creationId xmlns="" xmlns:a16="http://schemas.microsoft.com/office/drawing/2014/main" id="{CA0F626C-48EA-469D-A12D-BC8FAB31A4A4}"/>
                </a:ext>
              </a:extLst>
            </p:cNvPr>
            <p:cNvSpPr/>
            <p:nvPr/>
          </p:nvSpPr>
          <p:spPr>
            <a:xfrm>
              <a:off x="3657601" y="1062921"/>
              <a:ext cx="7301692" cy="574388"/>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Cần phải có thông tin để ra quyết định</a:t>
              </a:r>
            </a:p>
          </p:txBody>
        </p:sp>
      </p:grpSp>
      <p:pic>
        <p:nvPicPr>
          <p:cNvPr id="9" name="Picture 8" descr="A toy figurine of a child holding a book&#10;&#10;Description automatically generated with low confidence">
            <a:extLst>
              <a:ext uri="{FF2B5EF4-FFF2-40B4-BE49-F238E27FC236}">
                <a16:creationId xmlns="" xmlns:a16="http://schemas.microsoft.com/office/drawing/2014/main" id="{A3DEE7F7-08E4-413D-9EED-CA69186902B9}"/>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013653" y="3788047"/>
            <a:ext cx="2519615" cy="2780522"/>
          </a:xfrm>
          <a:prstGeom prst="rect">
            <a:avLst/>
          </a:prstGeom>
        </p:spPr>
      </p:pic>
    </p:spTree>
    <p:extLst>
      <p:ext uri="{BB962C8B-B14F-4D97-AF65-F5344CB8AC3E}">
        <p14:creationId xmlns:p14="http://schemas.microsoft.com/office/powerpoint/2010/main" xmlns="" val="19891006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0E9CEAD2-7F67-44D0-8C05-C025C33F2B9E}"/>
              </a:ext>
            </a:extLst>
          </p:cNvPr>
          <p:cNvSpPr/>
          <p:nvPr/>
        </p:nvSpPr>
        <p:spPr>
          <a:xfrm>
            <a:off x="614526" y="292955"/>
            <a:ext cx="8211146" cy="642933"/>
          </a:xfrm>
          <a:prstGeom prst="rect">
            <a:avLst/>
          </a:prstGeom>
        </p:spPr>
        <p:txBody>
          <a:bodyPr wrap="square">
            <a:spAutoFit/>
          </a:bodyPr>
          <a:lstStyle/>
          <a:p>
            <a:pPr defTabSz="342900">
              <a:lnSpc>
                <a:spcPct val="150000"/>
              </a:lnSpc>
            </a:pPr>
            <a:r>
              <a:rPr lang="vi-VN" sz="2800" b="1">
                <a:solidFill>
                  <a:srgbClr val="F03C69"/>
                </a:solidFill>
                <a:latin typeface="SVN-SAF" panose="02040603050506020204" pitchFamily="18" charset="0"/>
                <a:cs typeface="Times New Roman" panose="02020603050405020304" pitchFamily="18" charset="0"/>
              </a:rPr>
              <a:t>3. BA DẠNG THÔNG TIN THƯỜNG GẶP</a:t>
            </a:r>
          </a:p>
        </p:txBody>
      </p:sp>
      <p:grpSp>
        <p:nvGrpSpPr>
          <p:cNvPr id="3" name="Group 2">
            <a:extLst>
              <a:ext uri="{FF2B5EF4-FFF2-40B4-BE49-F238E27FC236}">
                <a16:creationId xmlns="" xmlns:a16="http://schemas.microsoft.com/office/drawing/2014/main" id="{B6B46150-747C-44D3-8ADD-3C9183BFEC10}"/>
              </a:ext>
            </a:extLst>
          </p:cNvPr>
          <p:cNvGrpSpPr/>
          <p:nvPr/>
        </p:nvGrpSpPr>
        <p:grpSpPr>
          <a:xfrm>
            <a:off x="614526" y="968721"/>
            <a:ext cx="10962947" cy="2549092"/>
            <a:chOff x="522612" y="900102"/>
            <a:chExt cx="10962947" cy="2549092"/>
          </a:xfrm>
        </p:grpSpPr>
        <p:sp>
          <p:nvSpPr>
            <p:cNvPr id="4" name="Rectangle 3">
              <a:extLst>
                <a:ext uri="{FF2B5EF4-FFF2-40B4-BE49-F238E27FC236}">
                  <a16:creationId xmlns="" xmlns:a16="http://schemas.microsoft.com/office/drawing/2014/main" id="{779E57AC-B41F-4EBA-9A3C-3FA14918A914}"/>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Thế giới quanh ta</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5" name="Rectangle: Rounded Corners 4">
              <a:extLst>
                <a:ext uri="{FF2B5EF4-FFF2-40B4-BE49-F238E27FC236}">
                  <a16:creationId xmlns="" xmlns:a16="http://schemas.microsoft.com/office/drawing/2014/main" id="{275D43A7-8584-4C1E-93BA-C7DC7533867F}"/>
                </a:ext>
              </a:extLst>
            </p:cNvPr>
            <p:cNvSpPr/>
            <p:nvPr/>
          </p:nvSpPr>
          <p:spPr>
            <a:xfrm>
              <a:off x="522612" y="1036931"/>
              <a:ext cx="10962947" cy="2412263"/>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5B678708-28DD-4966-9FB7-B41AB3EFB5FE}"/>
                </a:ext>
              </a:extLst>
            </p:cNvPr>
            <p:cNvSpPr/>
            <p:nvPr/>
          </p:nvSpPr>
          <p:spPr>
            <a:xfrm>
              <a:off x="791594" y="1829045"/>
              <a:ext cx="6081607"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Quan sát bức tranh Minh và An đang trên đường đến trường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Em hãy cho biết hai bạn có thể nhìn thấy và nghe thấy những gì?</a:t>
              </a:r>
            </a:p>
          </p:txBody>
        </p:sp>
        <p:grpSp>
          <p:nvGrpSpPr>
            <p:cNvPr id="7" name="Group 6">
              <a:extLst>
                <a:ext uri="{FF2B5EF4-FFF2-40B4-BE49-F238E27FC236}">
                  <a16:creationId xmlns="" xmlns:a16="http://schemas.microsoft.com/office/drawing/2014/main" id="{E6A72B9F-FEFB-4C8E-AE4E-72BFC344F1EA}"/>
                </a:ext>
              </a:extLst>
            </p:cNvPr>
            <p:cNvGrpSpPr/>
            <p:nvPr/>
          </p:nvGrpSpPr>
          <p:grpSpPr>
            <a:xfrm>
              <a:off x="522612" y="900102"/>
              <a:ext cx="2898644" cy="880803"/>
              <a:chOff x="522612" y="900102"/>
              <a:chExt cx="2898644" cy="880803"/>
            </a:xfrm>
          </p:grpSpPr>
          <p:grpSp>
            <p:nvGrpSpPr>
              <p:cNvPr id="9" name="Group 8">
                <a:extLst>
                  <a:ext uri="{FF2B5EF4-FFF2-40B4-BE49-F238E27FC236}">
                    <a16:creationId xmlns="" xmlns:a16="http://schemas.microsoft.com/office/drawing/2014/main" id="{0CF6394F-7878-4454-ADC1-7BA17A242C5D}"/>
                  </a:ext>
                </a:extLst>
              </p:cNvPr>
              <p:cNvGrpSpPr/>
              <p:nvPr/>
            </p:nvGrpSpPr>
            <p:grpSpPr>
              <a:xfrm>
                <a:off x="522612" y="1095583"/>
                <a:ext cx="2372989" cy="661656"/>
                <a:chOff x="5906375" y="1404722"/>
                <a:chExt cx="2372989" cy="661656"/>
              </a:xfrm>
            </p:grpSpPr>
            <p:sp>
              <p:nvSpPr>
                <p:cNvPr id="14" name="Rectangle: Top Corners Rounded 13">
                  <a:extLst>
                    <a:ext uri="{FF2B5EF4-FFF2-40B4-BE49-F238E27FC236}">
                      <a16:creationId xmlns="" xmlns:a16="http://schemas.microsoft.com/office/drawing/2014/main" id="{1B035D7B-D848-41AA-8444-D698D85C660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5" name="Rectangle 14">
                  <a:extLst>
                    <a:ext uri="{FF2B5EF4-FFF2-40B4-BE49-F238E27FC236}">
                      <a16:creationId xmlns="" xmlns:a16="http://schemas.microsoft.com/office/drawing/2014/main" id="{55C2BBA2-90D1-4647-BE5A-40CF0AA3029D}"/>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0" name="Group 9">
                <a:extLst>
                  <a:ext uri="{FF2B5EF4-FFF2-40B4-BE49-F238E27FC236}">
                    <a16:creationId xmlns="" xmlns:a16="http://schemas.microsoft.com/office/drawing/2014/main" id="{29C26FE0-D2CB-466D-917A-B836B1DE503A}"/>
                  </a:ext>
                </a:extLst>
              </p:cNvPr>
              <p:cNvGrpSpPr/>
              <p:nvPr/>
            </p:nvGrpSpPr>
            <p:grpSpPr>
              <a:xfrm rot="20419193">
                <a:off x="2468303" y="900102"/>
                <a:ext cx="952953" cy="880803"/>
                <a:chOff x="8974078" y="279854"/>
                <a:chExt cx="3397172" cy="3224225"/>
              </a:xfrm>
            </p:grpSpPr>
            <p:pic>
              <p:nvPicPr>
                <p:cNvPr id="12" name="Picture 5">
                  <a:extLst>
                    <a:ext uri="{FF2B5EF4-FFF2-40B4-BE49-F238E27FC236}">
                      <a16:creationId xmlns="" xmlns:a16="http://schemas.microsoft.com/office/drawing/2014/main" id="{EBED9A27-3011-4F73-9732-FA489139AF2F}"/>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rcRect/>
                <a:stretch>
                  <a:fillRect/>
                </a:stretch>
              </p:blipFill>
              <p:spPr>
                <a:xfrm>
                  <a:off x="8974078" y="279854"/>
                  <a:ext cx="3397172" cy="3224225"/>
                </a:xfrm>
                <a:prstGeom prst="rect">
                  <a:avLst/>
                </a:prstGeom>
              </p:spPr>
            </p:pic>
            <p:pic>
              <p:nvPicPr>
                <p:cNvPr id="13" name="Picture 6">
                  <a:extLst>
                    <a:ext uri="{FF2B5EF4-FFF2-40B4-BE49-F238E27FC236}">
                      <a16:creationId xmlns="" xmlns:a16="http://schemas.microsoft.com/office/drawing/2014/main" id="{C67AE980-D4AF-4533-B07D-A9E05365001D}"/>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rcRect/>
                <a:stretch>
                  <a:fillRect/>
                </a:stretch>
              </p:blipFill>
              <p:spPr>
                <a:xfrm>
                  <a:off x="9264793" y="565916"/>
                  <a:ext cx="2916628" cy="2768146"/>
                </a:xfrm>
                <a:prstGeom prst="rect">
                  <a:avLst/>
                </a:prstGeom>
              </p:spPr>
            </p:pic>
          </p:grpSp>
          <p:sp>
            <p:nvSpPr>
              <p:cNvPr id="11" name="Rectangle 10">
                <a:extLst>
                  <a:ext uri="{FF2B5EF4-FFF2-40B4-BE49-F238E27FC236}">
                    <a16:creationId xmlns="" xmlns:a16="http://schemas.microsoft.com/office/drawing/2014/main" id="{D52FB17F-4C70-41AD-83E8-A57A0BED47F6}"/>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3</a:t>
                </a:r>
                <a:endParaRPr lang="vi-VN" sz="2800" b="1">
                  <a:solidFill>
                    <a:schemeClr val="bg1"/>
                  </a:solidFill>
                  <a:latin typeface="UTM Avo" panose="02040603050506020204" pitchFamily="18" charset="0"/>
                  <a:cs typeface="Times New Roman" panose="02020603050405020304" pitchFamily="18" charset="0"/>
                </a:endParaRPr>
              </a:p>
            </p:txBody>
          </p:sp>
        </p:grpSp>
      </p:grpSp>
      <p:grpSp>
        <p:nvGrpSpPr>
          <p:cNvPr id="8" name="Group 7">
            <a:extLst>
              <a:ext uri="{FF2B5EF4-FFF2-40B4-BE49-F238E27FC236}">
                <a16:creationId xmlns="" xmlns:a16="http://schemas.microsoft.com/office/drawing/2014/main" id="{DA8AF15E-7A94-479B-865F-19BF5AFBF567}"/>
              </a:ext>
            </a:extLst>
          </p:cNvPr>
          <p:cNvGrpSpPr/>
          <p:nvPr/>
        </p:nvGrpSpPr>
        <p:grpSpPr>
          <a:xfrm>
            <a:off x="689174" y="3636805"/>
            <a:ext cx="10809895" cy="2441432"/>
            <a:chOff x="689174" y="4018460"/>
            <a:chExt cx="10809895" cy="2441432"/>
          </a:xfrm>
        </p:grpSpPr>
        <p:sp>
          <p:nvSpPr>
            <p:cNvPr id="16" name="Rectangle 15">
              <a:extLst>
                <a:ext uri="{FF2B5EF4-FFF2-40B4-BE49-F238E27FC236}">
                  <a16:creationId xmlns="" xmlns:a16="http://schemas.microsoft.com/office/drawing/2014/main" id="{891DAD61-1AEC-4619-8343-9F19A8621F4D}"/>
                </a:ext>
              </a:extLst>
            </p:cNvPr>
            <p:cNvSpPr/>
            <p:nvPr/>
          </p:nvSpPr>
          <p:spPr>
            <a:xfrm>
              <a:off x="692929" y="4115276"/>
              <a:ext cx="10806140" cy="2344616"/>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Thông tin có trong mọi sự vật, hiện tượng quanh em và được nhận biết qua các giác quan. Có ba dạng thông tin thường gặp là</a:t>
              </a:r>
              <a:r>
                <a:rPr lang="en-US" sz="2000">
                  <a:latin typeface="UTM Avo" panose="02040603050506020204" pitchFamily="18" charset="0"/>
                  <a:cs typeface="Times New Roman" panose="02020603050405020304" pitchFamily="18" charset="0"/>
                </a:rPr>
                <a:t>:</a:t>
              </a:r>
            </a:p>
            <a:p>
              <a:pPr algn="just" defTabSz="342900">
                <a:lnSpc>
                  <a:spcPct val="150000"/>
                </a:lnSpc>
              </a:pPr>
              <a:r>
                <a:rPr lang="en-US"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sym typeface="Wingdings 2" panose="05020102010507070707" pitchFamily="18" charset="2"/>
                </a:rPr>
                <a:t></a:t>
              </a:r>
              <a:r>
                <a:rPr lang="vi-VN" sz="2000">
                  <a:latin typeface="UTM Avo" panose="02040603050506020204" pitchFamily="18" charset="0"/>
                  <a:cs typeface="Times New Roman" panose="02020603050405020304" pitchFamily="18" charset="0"/>
                </a:rPr>
                <a:t> dạng chữ</a:t>
              </a:r>
              <a:r>
                <a:rPr lang="en-US" sz="2000">
                  <a:latin typeface="UTM Avo" panose="02040603050506020204" pitchFamily="18" charset="0"/>
                  <a:cs typeface="Times New Roman" panose="02020603050405020304" pitchFamily="18" charset="0"/>
                </a:rPr>
                <a:t> 			</a:t>
              </a:r>
            </a:p>
            <a:p>
              <a:pPr lvl="3" algn="just" defTabSz="342900">
                <a:lnSpc>
                  <a:spcPct val="150000"/>
                </a:lnSpc>
              </a:pP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latin typeface="UTM Avo" panose="02040603050506020204" pitchFamily="18" charset="0"/>
                  <a:cs typeface="Times New Roman" panose="02020603050405020304" pitchFamily="18" charset="0"/>
                </a:rPr>
                <a:t> dạng hình ảnh </a:t>
              </a:r>
              <a:endParaRPr lang="en-US" sz="2000">
                <a:latin typeface="UTM Avo" panose="02040603050506020204" pitchFamily="18" charset="0"/>
                <a:cs typeface="Times New Roman" panose="02020603050405020304" pitchFamily="18" charset="0"/>
              </a:endParaRPr>
            </a:p>
            <a:p>
              <a:pPr lvl="3" algn="just" defTabSz="342900">
                <a:lnSpc>
                  <a:spcPct val="150000"/>
                </a:lnSpc>
              </a:pP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latin typeface="UTM Avo" panose="02040603050506020204" pitchFamily="18" charset="0"/>
                  <a:cs typeface="Times New Roman" panose="02020603050405020304" pitchFamily="18" charset="0"/>
                </a:rPr>
                <a:t> dạng âm thanh</a:t>
              </a:r>
              <a:endParaRPr lang="en-US" sz="2000">
                <a:latin typeface="UTM Avo" panose="02040603050506020204" pitchFamily="18" charset="0"/>
                <a:cs typeface="Times New Roman" panose="02020603050405020304" pitchFamily="18" charset="0"/>
              </a:endParaRPr>
            </a:p>
          </p:txBody>
        </p:sp>
        <p:pic>
          <p:nvPicPr>
            <p:cNvPr id="17" name="Picture 16">
              <a:extLst>
                <a:ext uri="{FF2B5EF4-FFF2-40B4-BE49-F238E27FC236}">
                  <a16:creationId xmlns="" xmlns:a16="http://schemas.microsoft.com/office/drawing/2014/main" id="{C729697E-8B81-4267-80D6-C87A4F9ABABB}"/>
                </a:ext>
              </a:extLst>
            </p:cNvPr>
            <p:cNvPicPr>
              <a:picLocks noChangeAspect="1"/>
            </p:cNvPicPr>
            <p:nvPr/>
          </p:nvPicPr>
          <p:blipFill>
            <a:blip r:embed="rId6"/>
            <a:stretch>
              <a:fillRect/>
            </a:stretch>
          </p:blipFill>
          <p:spPr>
            <a:xfrm>
              <a:off x="689174" y="4018460"/>
              <a:ext cx="689218" cy="653278"/>
            </a:xfrm>
            <a:prstGeom prst="rect">
              <a:avLst/>
            </a:prstGeom>
          </p:spPr>
        </p:pic>
      </p:grpSp>
      <p:pic>
        <p:nvPicPr>
          <p:cNvPr id="18" name="Picture 17">
            <a:extLst>
              <a:ext uri="{FF2B5EF4-FFF2-40B4-BE49-F238E27FC236}">
                <a16:creationId xmlns="" xmlns:a16="http://schemas.microsoft.com/office/drawing/2014/main" id="{06BFDB3A-FC7D-468C-9DE4-8A25E9491295}"/>
              </a:ext>
            </a:extLst>
          </p:cNvPr>
          <p:cNvPicPr>
            <a:picLocks noChangeAspect="1"/>
          </p:cNvPicPr>
          <p:nvPr/>
        </p:nvPicPr>
        <p:blipFill>
          <a:blip r:embed="rId7"/>
          <a:stretch>
            <a:fillRect/>
          </a:stretch>
        </p:blipFill>
        <p:spPr>
          <a:xfrm>
            <a:off x="7180556" y="1488678"/>
            <a:ext cx="4127936" cy="1820976"/>
          </a:xfrm>
          <a:prstGeom prst="rect">
            <a:avLst/>
          </a:prstGeom>
        </p:spPr>
      </p:pic>
      <p:sp>
        <p:nvSpPr>
          <p:cNvPr id="19" name="Rectangle 18">
            <a:extLst>
              <a:ext uri="{FF2B5EF4-FFF2-40B4-BE49-F238E27FC236}">
                <a16:creationId xmlns="" xmlns:a16="http://schemas.microsoft.com/office/drawing/2014/main" id="{5F28C234-D29A-43B6-9D9D-89685D25E898}"/>
              </a:ext>
            </a:extLst>
          </p:cNvPr>
          <p:cNvSpPr/>
          <p:nvPr/>
        </p:nvSpPr>
        <p:spPr>
          <a:xfrm>
            <a:off x="4027614" y="4663327"/>
            <a:ext cx="3589930" cy="49552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sym typeface="Wingdings" panose="05000000000000000000" pitchFamily="2" charset="2"/>
              </a:rPr>
              <a:t></a:t>
            </a:r>
            <a:r>
              <a:rPr lang="en-US" sz="2000">
                <a:latin typeface="UTM Avo" panose="02040603050506020204" pitchFamily="18" charset="0"/>
                <a:cs typeface="Times New Roman" panose="02020603050405020304" pitchFamily="18" charset="0"/>
                <a:sym typeface="Wingdings" panose="05000000000000000000" pitchFamily="2" charset="2"/>
              </a:rPr>
              <a:t> </a:t>
            </a:r>
            <a:r>
              <a:rPr lang="vi-VN" sz="2000">
                <a:latin typeface="UTM Avo" panose="02040603050506020204" pitchFamily="18" charset="0"/>
                <a:cs typeface="Times New Roman" panose="02020603050405020304" pitchFamily="18" charset="0"/>
              </a:rPr>
              <a:t>dòng chữ </a:t>
            </a:r>
            <a:r>
              <a:rPr lang="vi-VN" sz="2000">
                <a:solidFill>
                  <a:srgbClr val="FF0000"/>
                </a:solidFill>
                <a:latin typeface="UTM Avo" panose="02040603050506020204" pitchFamily="18" charset="0"/>
                <a:cs typeface="Times New Roman" panose="02020603050405020304" pitchFamily="18" charset="0"/>
              </a:rPr>
              <a:t>tên trường</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 xmlns:a16="http://schemas.microsoft.com/office/drawing/2014/main" id="{33B32C96-9C93-4F8A-AB1A-BD04D3F410F3}"/>
              </a:ext>
            </a:extLst>
          </p:cNvPr>
          <p:cNvSpPr/>
          <p:nvPr/>
        </p:nvSpPr>
        <p:spPr>
          <a:xfrm>
            <a:off x="4609358" y="5126895"/>
            <a:ext cx="5729586" cy="49552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sym typeface="Wingdings" panose="05000000000000000000" pitchFamily="2" charset="2"/>
              </a:rPr>
              <a:t></a:t>
            </a:r>
            <a:r>
              <a:rPr lang="en-US" sz="2000">
                <a:latin typeface="UTM Avo" panose="02040603050506020204" pitchFamily="18" charset="0"/>
                <a:cs typeface="Times New Roman" panose="02020603050405020304" pitchFamily="18" charset="0"/>
                <a:sym typeface="Wingdings" panose="05000000000000000000" pitchFamily="2" charset="2"/>
              </a:rPr>
              <a:t> </a:t>
            </a:r>
            <a:r>
              <a:rPr lang="vi-VN" sz="2000">
                <a:solidFill>
                  <a:srgbClr val="FF0000"/>
                </a:solidFill>
                <a:latin typeface="UTM Avo" panose="02040603050506020204" pitchFamily="18" charset="0"/>
                <a:cs typeface="Times New Roman" panose="02020603050405020304" pitchFamily="18" charset="0"/>
              </a:rPr>
              <a:t>hình vẽ trên bức tranh </a:t>
            </a:r>
            <a:r>
              <a:rPr lang="vi-VN" sz="2000">
                <a:latin typeface="UTM Avo" panose="02040603050506020204" pitchFamily="18" charset="0"/>
                <a:cs typeface="Times New Roman" panose="02020603050405020304" pitchFamily="18" charset="0"/>
              </a:rPr>
              <a:t>cạnh công trường </a:t>
            </a:r>
          </a:p>
        </p:txBody>
      </p:sp>
      <p:sp>
        <p:nvSpPr>
          <p:cNvPr id="21" name="Rectangle 20">
            <a:extLst>
              <a:ext uri="{FF2B5EF4-FFF2-40B4-BE49-F238E27FC236}">
                <a16:creationId xmlns="" xmlns:a16="http://schemas.microsoft.com/office/drawing/2014/main" id="{B8B4BE71-FB27-4C1A-8858-C61F6599FB45}"/>
              </a:ext>
            </a:extLst>
          </p:cNvPr>
          <p:cNvSpPr/>
          <p:nvPr/>
        </p:nvSpPr>
        <p:spPr>
          <a:xfrm>
            <a:off x="4763142" y="5593778"/>
            <a:ext cx="5729586" cy="49552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sym typeface="Wingdings" panose="05000000000000000000" pitchFamily="2" charset="2"/>
              </a:rPr>
              <a:t></a:t>
            </a:r>
            <a:r>
              <a:rPr lang="en-US" sz="2000">
                <a:latin typeface="UTM Avo" panose="02040603050506020204" pitchFamily="18" charset="0"/>
                <a:cs typeface="Times New Roman" panose="02020603050405020304" pitchFamily="18" charset="0"/>
                <a:sym typeface="Wingdings" panose="05000000000000000000" pitchFamily="2" charset="2"/>
              </a:rPr>
              <a:t> </a:t>
            </a:r>
            <a:r>
              <a:rPr lang="vi-VN" sz="2000">
                <a:solidFill>
                  <a:srgbClr val="FF0000"/>
                </a:solidFill>
                <a:latin typeface="UTM Avo" panose="02040603050506020204" pitchFamily="18" charset="0"/>
                <a:cs typeface="Times New Roman" panose="02020603050405020304" pitchFamily="18" charset="0"/>
              </a:rPr>
              <a:t>tiếng chim hót </a:t>
            </a:r>
            <a:r>
              <a:rPr lang="vi-VN" sz="2000">
                <a:latin typeface="UTM Avo" panose="02040603050506020204" pitchFamily="18" charset="0"/>
                <a:cs typeface="Times New Roman" panose="02020603050405020304" pitchFamily="18" charset="0"/>
              </a:rPr>
              <a:t>mà hai bạn nghe thấy </a:t>
            </a:r>
          </a:p>
        </p:txBody>
      </p:sp>
    </p:spTree>
    <p:extLst>
      <p:ext uri="{BB962C8B-B14F-4D97-AF65-F5344CB8AC3E}">
        <p14:creationId xmlns:p14="http://schemas.microsoft.com/office/powerpoint/2010/main" xmlns="" val="416338574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20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5661</TotalTime>
  <Words>834</Words>
  <Application>Microsoft Office PowerPoint</Application>
  <PresentationFormat>Custom</PresentationFormat>
  <Paragraphs>95</Paragraphs>
  <Slides>13</Slides>
  <Notes>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190</cp:revision>
  <dcterms:created xsi:type="dcterms:W3CDTF">2021-11-14T08:33:55Z</dcterms:created>
  <dcterms:modified xsi:type="dcterms:W3CDTF">2022-09-01T12:40:47Z</dcterms:modified>
</cp:coreProperties>
</file>