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 id="2147483714" r:id="rId2"/>
    <p:sldMasterId id="2147483726" r:id="rId3"/>
  </p:sldMasterIdLst>
  <p:notesMasterIdLst>
    <p:notesMasterId r:id="rId34"/>
  </p:notesMasterIdLst>
  <p:sldIdLst>
    <p:sldId id="4282" r:id="rId4"/>
    <p:sldId id="4380" r:id="rId5"/>
    <p:sldId id="4332" r:id="rId6"/>
    <p:sldId id="4432" r:id="rId7"/>
    <p:sldId id="4302" r:id="rId8"/>
    <p:sldId id="4427" r:id="rId9"/>
    <p:sldId id="4429" r:id="rId10"/>
    <p:sldId id="4428" r:id="rId11"/>
    <p:sldId id="4431" r:id="rId12"/>
    <p:sldId id="4290" r:id="rId13"/>
    <p:sldId id="4297" r:id="rId14"/>
    <p:sldId id="4298" r:id="rId15"/>
    <p:sldId id="4408" r:id="rId16"/>
    <p:sldId id="4410" r:id="rId17"/>
    <p:sldId id="4411" r:id="rId18"/>
    <p:sldId id="4412" r:id="rId19"/>
    <p:sldId id="4413" r:id="rId20"/>
    <p:sldId id="4414" r:id="rId21"/>
    <p:sldId id="4415" r:id="rId22"/>
    <p:sldId id="4416" r:id="rId23"/>
    <p:sldId id="4417" r:id="rId24"/>
    <p:sldId id="4418" r:id="rId25"/>
    <p:sldId id="4419" r:id="rId26"/>
    <p:sldId id="4420" r:id="rId27"/>
    <p:sldId id="4421" r:id="rId28"/>
    <p:sldId id="4422" r:id="rId29"/>
    <p:sldId id="4423" r:id="rId30"/>
    <p:sldId id="4424" r:id="rId31"/>
    <p:sldId id="4425" r:id="rId32"/>
    <p:sldId id="4426"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Calibri Light" panose="020F0302020204030204" pitchFamily="34" charset="0"/>
      <p:regular r:id="rId39"/>
      <p:italic r:id="rId40"/>
    </p:embeddedFont>
    <p:embeddedFont>
      <p:font typeface="Open Sans" panose="020B0606030504020204" pitchFamily="34" charset="0"/>
      <p:regular r:id="rId41"/>
      <p:bold r:id="rId42"/>
      <p:italic r:id="rId43"/>
      <p:boldItalic r:id="rId44"/>
    </p:embeddedFont>
    <p:embeddedFont>
      <p:font typeface="Pangolin" panose="020B0604020202020204" charset="0"/>
      <p:regular r:id="rId45"/>
    </p:embeddedFont>
    <p:embeddedFont>
      <p:font typeface="Roboto" pitchFamily="2" charset="0"/>
      <p:regular r:id="rId46"/>
      <p:bold r:id="rId47"/>
      <p:italic r:id="rId48"/>
      <p:boldItalic r:id="rId49"/>
    </p:embeddedFont>
    <p:embeddedFont>
      <p:font typeface="Roboto Black" pitchFamily="2" charset="0"/>
      <p:regular r:id="rId50"/>
      <p:bold r:id="rId51"/>
      <p:boldItalic r:id="rId52"/>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FDD"/>
    <a:srgbClr val="F7F7F7"/>
    <a:srgbClr val="C8E9EC"/>
    <a:srgbClr val="5B9BD5"/>
    <a:srgbClr val="FFF9F3"/>
    <a:srgbClr val="BDD7EE"/>
    <a:srgbClr val="B326DA"/>
    <a:srgbClr val="FFFF00"/>
    <a:srgbClr val="CAE9EE"/>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0" autoAdjust="0"/>
    <p:restoredTop sz="81137" autoAdjust="0"/>
  </p:normalViewPr>
  <p:slideViewPr>
    <p:cSldViewPr snapToGrid="0">
      <p:cViewPr varScale="1">
        <p:scale>
          <a:sx n="82" d="100"/>
          <a:sy n="82" d="100"/>
        </p:scale>
        <p:origin x="120"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5.fntdata"/><Relationship Id="rId21" Type="http://schemas.openxmlformats.org/officeDocument/2006/relationships/slide" Target="slides/slide18.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7.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2.fntdata"/><Relationship Id="rId49" Type="http://schemas.openxmlformats.org/officeDocument/2006/relationships/font" Target="fonts/font15.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17.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9730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64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a:t>
            </a:r>
            <a:r>
              <a:rPr lang="vi-VN"/>
              <a:t>học sau</a:t>
            </a:r>
            <a:r>
              <a:rPr lang="en-US"/>
              <a:t>. </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9303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4844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Cánh</a:t>
            </a:r>
            <a:r>
              <a:rPr lang="en-US" baseline="0"/>
              <a:t> đồng chong chóng thật là đẹp, chúng ta cũng có thể làm chong chóng để trang trí lớp học, góc học tập của mình. Cùng làm nhé</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97052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dirty="0" err="1"/>
              <a:t>sản</a:t>
            </a:r>
            <a:r>
              <a:rPr lang="en-US" baseline="0" dirty="0"/>
              <a:t> </a:t>
            </a:r>
            <a:r>
              <a:rPr lang="en-US" baseline="0" dirty="0" err="1"/>
              <a:t>phẩm</a:t>
            </a:r>
            <a:r>
              <a:rPr lang="en-US" baseline="0"/>
              <a:t>, cho HS thảo luận trong </a:t>
            </a:r>
            <a:r>
              <a:rPr lang="en-US" baseline="0" dirty="0" err="1"/>
              <a:t>đó</a:t>
            </a:r>
            <a:r>
              <a:rPr lang="en-US" baseline="0" dirty="0"/>
              <a:t> </a:t>
            </a:r>
            <a:r>
              <a:rPr lang="en-US" baseline="0" dirty="0" err="1"/>
              <a:t>có</a:t>
            </a:r>
            <a:r>
              <a:rPr lang="en-US" baseline="0" dirty="0"/>
              <a:t> </a:t>
            </a:r>
            <a:r>
              <a:rPr lang="en-US" baseline="0" dirty="0" err="1"/>
              <a:t>thể</a:t>
            </a:r>
            <a:r>
              <a:rPr lang="en-US" baseline="0" dirty="0"/>
              <a:t> </a:t>
            </a:r>
            <a:r>
              <a:rPr lang="en-US" baseline="0" dirty="0" err="1"/>
              <a:t>gợi</a:t>
            </a:r>
            <a:r>
              <a:rPr lang="en-US" baseline="0" dirty="0"/>
              <a:t> </a:t>
            </a:r>
            <a:r>
              <a:rPr lang="en-US" baseline="0" dirty="0" err="1"/>
              <a:t>mở</a:t>
            </a:r>
            <a:r>
              <a:rPr lang="en-US" baseline="0" dirty="0"/>
              <a:t> </a:t>
            </a:r>
            <a:r>
              <a:rPr lang="en-US" baseline="0" dirty="0" err="1"/>
              <a:t>cho</a:t>
            </a:r>
            <a:r>
              <a:rPr lang="en-US" baseline="0" dirty="0"/>
              <a:t> </a:t>
            </a:r>
            <a:r>
              <a:rPr lang="en-US" baseline="0"/>
              <a:t>HS sử dụng nhiều loại vật liệu khác nhau để làm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5922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6125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8359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27318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thực hành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0421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làm theo mẫu,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42877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phổ</a:t>
            </a:r>
            <a:r>
              <a:rPr lang="en-US" baseline="0"/>
              <a:t> biến luật chơi và </a:t>
            </a:r>
            <a:r>
              <a:rPr lang="en-US"/>
              <a:t>tổ</a:t>
            </a:r>
            <a:r>
              <a:rPr lang="en-US" baseline="0"/>
              <a:t> chức cho HS chơi. </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6223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thực hiện đúng</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18924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36641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thực hiện đúng</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3623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31881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220316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3326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4002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Thực</a:t>
            </a:r>
            <a:r>
              <a:rPr lang="en-US" baseline="0"/>
              <a:t> hiện tính chi phí đồ chơi bằng cách làm tròn ước lượng đã học ở bài 11</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07101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latin typeface="Times New Roman" panose="02020603050405020304" pitchFamily="18" charset="0"/>
                <a:cs typeface="Times New Roman" panose="02020603050405020304" pitchFamily="18" charset="0"/>
              </a:rPr>
              <a:t>Các bạn cùng chơi, cùng trang trí lớp học nhé</a:t>
            </a:r>
          </a:p>
          <a:p>
            <a:endParaRPr lang="vi-VN" baseline="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62154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9067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43090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8387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đọc</a:t>
            </a:r>
            <a:r>
              <a:rPr lang="en-US" baseline="0"/>
              <a:t> câu đó, gợi ý cho HS trả lời. Bạn khác nhận xét câu trả lời của bạn, điều chỉnh, bổ sung thêm thông tin về đáp án. Giáo viên dẫn dắt học sinh tìm hiểu về chong chóng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8306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quan sát</a:t>
            </a:r>
            <a:r>
              <a:rPr lang="en-US" baseline="0"/>
              <a:t> mô hình chong chóng và mô tả về nó, chỉ ra tên của từng bộ phận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1905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dẫn</a:t>
            </a:r>
            <a:r>
              <a:rPr lang="en-US" baseline="0"/>
              <a:t> dắt HS trả lời từng bộ phận của chong chóng có tác dụng gì? Nếu không có bộ phận đo thì chong chóng sẽ như thế nào?</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60470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đặt</a:t>
            </a:r>
            <a:r>
              <a:rPr lang="en-US" baseline="0"/>
              <a:t> vấn đề: nếu gió mạnh, gió nhẹ, gió lặng thì chong chóng sẽ quay như thế nào (quay nhanh, quay chậm, không quay). Nếu không có gió mà muốn chong chóng quay thì em nên làm gì? (dùng quạt hoặc cầm chong chóng chạy)</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2045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quan sát,</a:t>
            </a:r>
            <a:r>
              <a:rPr lang="en-US" baseline="0"/>
              <a:t> mô tả về bức tranh và cho biết cánh chong chóng như thế nào và dự đoán chong chóng nào quay nhanh hơn. Em có thể thử nghiệm nội dung này ở tiết thực hành nhé</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85033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quan sát,</a:t>
            </a:r>
            <a:r>
              <a:rPr lang="en-US" baseline="0"/>
              <a:t> mô tả về bức tranh và cho biết cánh chong chóng như thế nào và dự đoán chong chóng nào quay nhanh hơn. Em có thể thử nghiệm nội dung này ở tiết thực hành nhé</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0275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901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817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387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15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783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9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653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6368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183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1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63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564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37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46305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0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1940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25872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3126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6989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8812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01560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4413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252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68667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48183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92007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7842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58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355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403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3009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7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0626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83386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6967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509378"/>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3.xml"/><Relationship Id="rId7" Type="http://schemas.openxmlformats.org/officeDocument/2006/relationships/image" Target="../media/image2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24.png"/><Relationship Id="rId5" Type="http://schemas.microsoft.com/office/2007/relationships/hdphoto" Target="../media/hdphoto4.wdp"/><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33.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34.JP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35.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3.xml"/><Relationship Id="rId4" Type="http://schemas.openxmlformats.org/officeDocument/2006/relationships/image" Target="../media/image42.JP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6878" r="16878"/>
          <a:stretch/>
        </p:blipFill>
        <p:spPr>
          <a:xfrm>
            <a:off x="1062990" y="2050250"/>
            <a:ext cx="4862234" cy="4862234"/>
          </a:xfrm>
          <a:prstGeom prst="ellipse">
            <a:avLst/>
          </a:prstGeom>
          <a:effectLst>
            <a:softEdge rad="127000"/>
          </a:effectLst>
        </p:spPr>
      </p:pic>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456" y="138608"/>
            <a:ext cx="2246550" cy="1550366"/>
          </a:xfrm>
          <a:prstGeom prst="rect">
            <a:avLst/>
          </a:prstGeom>
        </p:spPr>
      </p:pic>
      <p:sp>
        <p:nvSpPr>
          <p:cNvPr id="10" name="TextBox 9"/>
          <p:cNvSpPr txBox="1"/>
          <p:nvPr/>
        </p:nvSpPr>
        <p:spPr>
          <a:xfrm>
            <a:off x="1385901" y="1258379"/>
            <a:ext cx="8858249" cy="1015663"/>
          </a:xfrm>
          <a:prstGeom prst="rect">
            <a:avLst/>
          </a:prstGeom>
          <a:noFill/>
        </p:spPr>
        <p:txBody>
          <a:bodyPr wrap="square" rtlCol="0">
            <a:spAutoFit/>
          </a:bodyPr>
          <a:lstStyle/>
          <a:p>
            <a:pPr lvl="0" algn="ctr">
              <a:defRPr/>
            </a:pPr>
            <a:r>
              <a:rPr lang="en-US" altLang="zh-CN" sz="6000" b="1">
                <a:solidFill>
                  <a:schemeClr val="bg1"/>
                </a:solidFill>
                <a:latin typeface="Roboto Black" panose="02000000000000000000" pitchFamily="2" charset="0"/>
                <a:ea typeface="Roboto Black" panose="02000000000000000000" pitchFamily="2" charset="0"/>
              </a:rPr>
              <a:t>LÀM CHONG CHÓNG</a:t>
            </a:r>
            <a:endParaRPr kumimoji="0" lang="en-US" altLang="zh-CN" sz="60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sp>
        <p:nvSpPr>
          <p:cNvPr id="9" name="TextBox 8">
            <a:extLst>
              <a:ext uri="{FF2B5EF4-FFF2-40B4-BE49-F238E27FC236}">
                <a16:creationId xmlns:a16="http://schemas.microsoft.com/office/drawing/2014/main" id="{DA14CBFD-2C6F-E4A0-F468-3C5C731B2275}"/>
              </a:ext>
            </a:extLst>
          </p:cNvPr>
          <p:cNvSpPr txBox="1"/>
          <p:nvPr/>
        </p:nvSpPr>
        <p:spPr>
          <a:xfrm>
            <a:off x="8515517" y="3392044"/>
            <a:ext cx="172863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BÀI 1</a:t>
            </a:r>
            <a:r>
              <a:rPr kumimoji="0" lang="vi-VN" sz="40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3</a:t>
            </a:r>
            <a:endParaRPr kumimoji="0" lang="en-US" sz="40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497552" y="6187202"/>
            <a:ext cx="1058090" cy="510778"/>
          </a:xfrm>
          <a:prstGeom prst="roundRect">
            <a:avLst/>
          </a:prstGeom>
          <a:solidFill>
            <a:srgbClr val="FFF9F3"/>
          </a:solid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1</a:t>
            </a:r>
          </a:p>
        </p:txBody>
      </p:sp>
    </p:spTree>
    <p:extLst>
      <p:ext uri="{BB962C8B-B14F-4D97-AF65-F5344CB8AC3E}">
        <p14:creationId xmlns:p14="http://schemas.microsoft.com/office/powerpoint/2010/main" val="331306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21" presetClass="entr" presetSubtype="1"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222744"/>
            <a:ext cx="9973340" cy="4922875"/>
          </a:xfrm>
          <a:prstGeom prst="round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61394" y="496670"/>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4" name="TextBox 13"/>
          <p:cNvSpPr txBox="1"/>
          <p:nvPr/>
        </p:nvSpPr>
        <p:spPr>
          <a:xfrm>
            <a:off x="1386849" y="1402414"/>
            <a:ext cx="9359905" cy="4524315"/>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Tên các bộ phận chính của chong chóng.</a:t>
            </a:r>
          </a:p>
          <a:p>
            <a:r>
              <a:rPr lang="en-US"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2. Mối liên hệ giữa các bộ phận của chong chóng.</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3. Tại sao chong chóng quay </a:t>
            </a:r>
          </a:p>
          <a:p>
            <a:r>
              <a:rPr lang="en-US"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4. Quan sát hình trang 64 sách bài học STEM và cho biết: Trường hợp nào chong chóng quay nhanh hơn? Giải thích.</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8" name="TextBox 7"/>
          <p:cNvSpPr txBox="1"/>
          <p:nvPr/>
        </p:nvSpPr>
        <p:spPr>
          <a:xfrm>
            <a:off x="1512101" y="1725579"/>
            <a:ext cx="8756672"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Các bộ phận chính của chong chóng là cánh, trục và thân</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1477026" y="3895404"/>
            <a:ext cx="5870071"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Gió làm cho chong chóng quay</a:t>
            </a:r>
          </a:p>
        </p:txBody>
      </p:sp>
      <p:sp>
        <p:nvSpPr>
          <p:cNvPr id="18" name="TextBox 17"/>
          <p:cNvSpPr txBox="1"/>
          <p:nvPr/>
        </p:nvSpPr>
        <p:spPr>
          <a:xfrm>
            <a:off x="1512101" y="5005709"/>
            <a:ext cx="8756672" cy="830997"/>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Chong chóng số 2 và 4 quay nhanh hơn do cánh chong chóng cứng và cong</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1065109" y="2431138"/>
            <a:ext cx="10003383" cy="461665"/>
          </a:xfrm>
          <a:prstGeom prst="rect">
            <a:avLst/>
          </a:prstGeom>
          <a:noFill/>
        </p:spPr>
        <p:txBody>
          <a:bodyPr wrap="square" rtlCol="0">
            <a:spAutoFit/>
          </a:bodyPr>
          <a:lstStyle/>
          <a:p>
            <a:pPr lvl="0" algn="just">
              <a:defRPr/>
            </a:pPr>
            <a:r>
              <a:rPr lang="vi-VN" altLang="zh-CN" sz="2400" noProof="0">
                <a:solidFill>
                  <a:srgbClr val="FF0000"/>
                </a:solidFill>
                <a:latin typeface="Roboto" panose="02000000000000000000" pitchFamily="2" charset="0"/>
                <a:ea typeface="Roboto" panose="02000000000000000000" pitchFamily="2" charset="0"/>
              </a:rPr>
              <a:t>Thân để cầm hoặc cắm vào </a:t>
            </a:r>
            <a:r>
              <a:rPr lang="en-US" altLang="zh-CN" sz="2400" noProof="0">
                <a:solidFill>
                  <a:srgbClr val="FF0000"/>
                </a:solidFill>
                <a:latin typeface="Roboto" panose="02000000000000000000" pitchFamily="2" charset="0"/>
                <a:ea typeface="Roboto" panose="02000000000000000000" pitchFamily="2" charset="0"/>
              </a:rPr>
              <a:t>vị trí</a:t>
            </a:r>
            <a:r>
              <a:rPr lang="vi-VN" altLang="zh-CN" sz="2400" noProof="0">
                <a:solidFill>
                  <a:srgbClr val="FF0000"/>
                </a:solidFill>
                <a:latin typeface="Roboto" panose="02000000000000000000" pitchFamily="2" charset="0"/>
                <a:ea typeface="Roboto" panose="02000000000000000000" pitchFamily="2" charset="0"/>
              </a:rPr>
              <a:t> cố định </a:t>
            </a:r>
            <a:r>
              <a:rPr lang="en-US" altLang="zh-CN" sz="2400" noProof="0">
                <a:solidFill>
                  <a:srgbClr val="FF0000"/>
                </a:solidFill>
                <a:latin typeface="Roboto" panose="02000000000000000000" pitchFamily="2" charset="0"/>
                <a:ea typeface="Roboto" panose="02000000000000000000" pitchFamily="2" charset="0"/>
              </a:rPr>
              <a:t>giúp</a:t>
            </a:r>
            <a:r>
              <a:rPr lang="vi-VN" altLang="zh-CN" sz="2400" noProof="0">
                <a:solidFill>
                  <a:srgbClr val="FF0000"/>
                </a:solidFill>
                <a:latin typeface="Roboto" panose="02000000000000000000" pitchFamily="2" charset="0"/>
                <a:ea typeface="Roboto" panose="02000000000000000000" pitchFamily="2" charset="0"/>
              </a:rPr>
              <a:t> chong chóng đứng được </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1356804" y="2831980"/>
            <a:ext cx="9681645" cy="461665"/>
          </a:xfrm>
          <a:prstGeom prst="rect">
            <a:avLst/>
          </a:prstGeom>
          <a:noFill/>
        </p:spPr>
        <p:txBody>
          <a:bodyPr wrap="square" rtlCol="0">
            <a:spAutoFit/>
          </a:bodyPr>
          <a:lstStyle/>
          <a:p>
            <a:pPr lvl="0" algn="just">
              <a:defRPr/>
            </a:pPr>
            <a:r>
              <a:rPr lang="vi-VN" altLang="zh-CN" sz="2400" noProof="0">
                <a:solidFill>
                  <a:srgbClr val="FF0000"/>
                </a:solidFill>
                <a:latin typeface="Roboto" panose="02000000000000000000" pitchFamily="2" charset="0"/>
                <a:ea typeface="Roboto" panose="02000000000000000000" pitchFamily="2" charset="0"/>
              </a:rPr>
              <a:t>Trục giúp cố định cánh chong chóng vào thân chóng chóng</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1386849" y="3216062"/>
            <a:ext cx="8078466"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Cánh chong chóng gồm có 4 cánh đối xứng nhau</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6893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7" grpId="0"/>
      <p:bldP spid="18" grpId="0"/>
      <p:bldP spid="12"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066044" y="647214"/>
            <a:ext cx="6049108"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chemeClr val="bg1"/>
                </a:solidFill>
                <a:latin typeface="Roboto Black" panose="02000000000000000000" pitchFamily="2" charset="0"/>
                <a:ea typeface="Roboto Black" panose="02000000000000000000" pitchFamily="2" charset="0"/>
              </a:rPr>
              <a:t>CHUẨN BỊ CHO GIỜ HỌC SAU</a:t>
            </a: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854238" y="168888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các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nguyên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pic>
        <p:nvPicPr>
          <p:cNvPr id="21" name="Picture 2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44" y="90888"/>
            <a:ext cx="1893580" cy="1306778"/>
          </a:xfrm>
          <a:prstGeom prst="rect">
            <a:avLst/>
          </a:prstGeom>
        </p:spPr>
      </p:pic>
      <p:pic>
        <p:nvPicPr>
          <p:cNvPr id="25" name="Picture 24">
            <a:extLst>
              <a:ext uri="{FF2B5EF4-FFF2-40B4-BE49-F238E27FC236}">
                <a16:creationId xmlns:a16="http://schemas.microsoft.com/office/drawing/2014/main" id="{901E8F2F-82B1-8289-A128-7A4A6AA36D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9570" y="2328605"/>
            <a:ext cx="2092174" cy="2092174"/>
          </a:xfrm>
          <a:prstGeom prst="rect">
            <a:avLst/>
          </a:prstGeom>
        </p:spPr>
      </p:pic>
      <p:pic>
        <p:nvPicPr>
          <p:cNvPr id="26" name="Picture 25"/>
          <p:cNvPicPr>
            <a:picLocks noChangeAspect="1"/>
          </p:cNvPicPr>
          <p:nvPr/>
        </p:nvPicPr>
        <p:blipFill>
          <a:blip r:embed="rId5"/>
          <a:stretch>
            <a:fillRect/>
          </a:stretch>
        </p:blipFill>
        <p:spPr>
          <a:xfrm>
            <a:off x="5572587" y="2465103"/>
            <a:ext cx="1895547" cy="1608458"/>
          </a:xfrm>
          <a:prstGeom prst="rect">
            <a:avLst/>
          </a:prstGeom>
          <a:effectLst>
            <a:outerShdw blurRad="63500" sx="102000" sy="102000" algn="ctr" rotWithShape="0">
              <a:prstClr val="black">
                <a:alpha val="40000"/>
              </a:prstClr>
            </a:outerShdw>
          </a:effectLst>
        </p:spPr>
      </p:pic>
      <p:pic>
        <p:nvPicPr>
          <p:cNvPr id="27" name="Picture 26">
            <a:extLst>
              <a:ext uri="{FF2B5EF4-FFF2-40B4-BE49-F238E27FC236}">
                <a16:creationId xmlns:a16="http://schemas.microsoft.com/office/drawing/2014/main" id="{2F0B38A0-9C2A-CC9E-621D-1963F69D092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8975865" y="4314869"/>
            <a:ext cx="1054699" cy="646232"/>
          </a:xfrm>
          <a:prstGeom prst="rect">
            <a:avLst/>
          </a:prstGeom>
          <a:effectLst>
            <a:outerShdw blurRad="63500" sx="102000" sy="102000" algn="ctr" rotWithShape="0">
              <a:prstClr val="black">
                <a:alpha val="40000"/>
              </a:prstClr>
            </a:outerShdw>
          </a:effectLst>
        </p:spPr>
      </p:pic>
      <p:pic>
        <p:nvPicPr>
          <p:cNvPr id="28" name="Picture 27">
            <a:extLst>
              <a:ext uri="{FF2B5EF4-FFF2-40B4-BE49-F238E27FC236}">
                <a16:creationId xmlns:a16="http://schemas.microsoft.com/office/drawing/2014/main" id="{4A2210E2-AFE1-878C-C378-54692377689D}"/>
              </a:ext>
            </a:extLst>
          </p:cNvPr>
          <p:cNvPicPr>
            <a:picLocks noChangeAspect="1"/>
          </p:cNvPicPr>
          <p:nvPr/>
        </p:nvPicPr>
        <p:blipFill rotWithShape="1">
          <a:blip r:embed="rId8">
            <a:extLst>
              <a:ext uri="{28A0092B-C50C-407E-A947-70E740481C1C}">
                <a14:useLocalDpi xmlns:a14="http://schemas.microsoft.com/office/drawing/2010/main" val="0"/>
              </a:ext>
            </a:extLst>
          </a:blip>
          <a:srcRect l="16228" r="13090"/>
          <a:stretch/>
        </p:blipFill>
        <p:spPr>
          <a:xfrm>
            <a:off x="7677869" y="3720702"/>
            <a:ext cx="1091108" cy="1412294"/>
          </a:xfrm>
          <a:prstGeom prst="rect">
            <a:avLst/>
          </a:prstGeom>
          <a:effectLst>
            <a:outerShdw blurRad="63500" sx="102000" sy="102000" algn="ctr" rotWithShape="0">
              <a:prstClr val="black">
                <a:alpha val="40000"/>
              </a:prstClr>
            </a:outerShdw>
          </a:effectLst>
        </p:spPr>
      </p:pic>
      <p:pic>
        <p:nvPicPr>
          <p:cNvPr id="29" name="Picture 28"/>
          <p:cNvPicPr>
            <a:picLocks noChangeAspect="1"/>
          </p:cNvPicPr>
          <p:nvPr/>
        </p:nvPicPr>
        <p:blipFill>
          <a:blip r:embed="rId9"/>
          <a:stretch>
            <a:fillRect/>
          </a:stretch>
        </p:blipFill>
        <p:spPr>
          <a:xfrm>
            <a:off x="3799590" y="4210059"/>
            <a:ext cx="1843768" cy="1156175"/>
          </a:xfrm>
          <a:prstGeom prst="rect">
            <a:avLst/>
          </a:prstGeom>
        </p:spPr>
      </p:pic>
    </p:spTree>
    <p:extLst>
      <p:ext uri="{BB962C8B-B14F-4D97-AF65-F5344CB8AC3E}">
        <p14:creationId xmlns:p14="http://schemas.microsoft.com/office/powerpoint/2010/main" val="347834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034761" y="1358261"/>
            <a:ext cx="8973879" cy="4029740"/>
          </a:xfrm>
          <a:prstGeom prst="ellips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spTree>
    <p:extLst>
      <p:ext uri="{BB962C8B-B14F-4D97-AF65-F5344CB8AC3E}">
        <p14:creationId xmlns:p14="http://schemas.microsoft.com/office/powerpoint/2010/main" val="207006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ord 3"/>
          <p:cNvSpPr/>
          <p:nvPr/>
        </p:nvSpPr>
        <p:spPr>
          <a:xfrm rot="19883493">
            <a:off x="10995903" y="5624809"/>
            <a:ext cx="1063255" cy="1063255"/>
          </a:xfrm>
          <a:prstGeom prst="chor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0998485" y="6156436"/>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250" y="9741"/>
            <a:ext cx="2130839" cy="1470513"/>
          </a:xfrm>
          <a:prstGeom prst="rect">
            <a:avLst/>
          </a:prstGeom>
        </p:spPr>
      </p:pic>
      <p:sp>
        <p:nvSpPr>
          <p:cNvPr id="7" name="TextBox 6">
            <a:extLst>
              <a:ext uri="{FF2B5EF4-FFF2-40B4-BE49-F238E27FC236}">
                <a16:creationId xmlns:a16="http://schemas.microsoft.com/office/drawing/2014/main" id="{DA14CBFD-2C6F-E4A0-F468-3C5C731B2275}"/>
              </a:ext>
            </a:extLst>
          </p:cNvPr>
          <p:cNvSpPr txBox="1"/>
          <p:nvPr/>
        </p:nvSpPr>
        <p:spPr>
          <a:xfrm>
            <a:off x="5187747" y="93845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B0F0"/>
                </a:solidFill>
                <a:effectLst/>
                <a:uLnTx/>
                <a:uFillTx/>
                <a:latin typeface="Roboto Black" panose="02000000000000000000" pitchFamily="2" charset="0"/>
                <a:ea typeface="Roboto Black" panose="02000000000000000000" pitchFamily="2" charset="0"/>
                <a:cs typeface="+mn-cs"/>
              </a:rPr>
              <a:t>BÀI 13</a:t>
            </a:r>
            <a:endParaRPr kumimoji="0" lang="en-US" sz="4000" b="1" i="0" u="none" strike="noStrike" kern="1200" cap="none" spc="0" normalizeH="0" baseline="0" noProof="0" dirty="0">
              <a:ln>
                <a:noFill/>
              </a:ln>
              <a:solidFill>
                <a:srgbClr val="00B0F0"/>
              </a:solidFill>
              <a:effectLst/>
              <a:uLnTx/>
              <a:uFillTx/>
              <a:latin typeface="Roboto Black" panose="02000000000000000000" pitchFamily="2" charset="0"/>
              <a:ea typeface="Roboto Black" panose="02000000000000000000" pitchFamily="2" charset="0"/>
              <a:cs typeface="+mn-cs"/>
            </a:endParaRPr>
          </a:p>
        </p:txBody>
      </p:sp>
      <p:sp>
        <p:nvSpPr>
          <p:cNvPr id="8" name="TextBox 7"/>
          <p:cNvSpPr txBox="1"/>
          <p:nvPr/>
        </p:nvSpPr>
        <p:spPr>
          <a:xfrm>
            <a:off x="1405054" y="1748074"/>
            <a:ext cx="94012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CHONG CHÓNG</a:t>
            </a:r>
            <a:endParaRPr kumimoji="0" lang="en-US" altLang="zh-CN"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026" name="Picture 2">
            <a:extLst>
              <a:ext uri="{FF2B5EF4-FFF2-40B4-BE49-F238E27FC236}">
                <a16:creationId xmlns:a16="http://schemas.microsoft.com/office/drawing/2014/main" id="{38FBF271-F244-A09D-8381-0DDEB477D9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71408">
            <a:off x="255098" y="1347183"/>
            <a:ext cx="3163925" cy="31702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C2733E7-A1E3-1470-B4FB-D85D548ECB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613461">
            <a:off x="8632752" y="1023498"/>
            <a:ext cx="4347001" cy="4347001"/>
          </a:xfrm>
          <a:prstGeom prst="rect">
            <a:avLst/>
          </a:prstGeom>
          <a:noFill/>
          <a:extLst>
            <a:ext uri="{909E8E84-426E-40DD-AFC4-6F175D3DCCD1}">
              <a14:hiddenFill xmlns:a14="http://schemas.microsoft.com/office/drawing/2010/main">
                <a:solidFill>
                  <a:srgbClr val="FFFFFF"/>
                </a:solidFill>
              </a14:hiddenFill>
            </a:ext>
          </a:extLst>
        </p:spPr>
      </p:pic>
      <p:pic>
        <p:nvPicPr>
          <p:cNvPr id="3" name="chong chóng 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t="1730" b="1024"/>
          <a:stretch/>
        </p:blipFill>
        <p:spPr>
          <a:xfrm>
            <a:off x="2941287" y="2908453"/>
            <a:ext cx="6328731" cy="3459296"/>
          </a:xfrm>
          <a:prstGeom prst="rect">
            <a:avLst/>
          </a:prstGeom>
        </p:spPr>
      </p:pic>
    </p:spTree>
    <p:extLst>
      <p:ext uri="{BB962C8B-B14F-4D97-AF65-F5344CB8AC3E}">
        <p14:creationId xmlns:p14="http://schemas.microsoft.com/office/powerpoint/2010/main" val="142225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500"/>
                            </p:stCondLst>
                            <p:childTnLst>
                              <p:par>
                                <p:cTn id="13" presetID="1" presetClass="mediacall" presetSubtype="0" fill="hold" nodeType="afterEffect">
                                  <p:stCondLst>
                                    <p:cond delay="0"/>
                                  </p:stCondLst>
                                  <p:childTnLst>
                                    <p:cmd type="call" cmd="playFrom(0.0)">
                                      <p:cBhvr>
                                        <p:cTn id="14" dur="99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repeatCount="indefinite" fill="hold" display="0">
                  <p:stCondLst>
                    <p:cond delay="indefinite"/>
                  </p:stCondLst>
                </p:cTn>
                <p:tgtEl>
                  <p:spTgt spid="3"/>
                </p:tgtEl>
              </p:cMediaNode>
            </p:video>
            <p:seq concurrent="1" nextAc="seek">
              <p:cTn id="16" restart="whenNotActive" fill="hold" evtFilter="cancelBubble" nodeType="interactiveSeq">
                <p:stCondLst>
                  <p:cond evt="onClick" delay="0">
                    <p:tgtEl>
                      <p:spTgt spid="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3"/>
                                        </p:tgtEl>
                                      </p:cBhvr>
                                    </p:cmd>
                                  </p:childTnLst>
                                </p:cTn>
                              </p:par>
                            </p:childTnLst>
                          </p:cTn>
                        </p:par>
                      </p:childTnLst>
                    </p:cTn>
                  </p:par>
                </p:childTnLst>
              </p:cTn>
              <p:nextCondLst>
                <p:cond evt="onClick" delay="0">
                  <p:tgtEl>
                    <p:spTgt spid="3"/>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940127" y="2730398"/>
            <a:ext cx="381822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Roboto Black" panose="02000000000000000000" pitchFamily="2" charset="0"/>
              </a:rPr>
              <a:t>TIÊU CHÍ SẢN PHẨM</a:t>
            </a:r>
          </a:p>
        </p:txBody>
      </p:sp>
      <p:sp>
        <p:nvSpPr>
          <p:cNvPr id="7" name="TextBox 6"/>
          <p:cNvSpPr txBox="1"/>
          <p:nvPr/>
        </p:nvSpPr>
        <p:spPr>
          <a:xfrm>
            <a:off x="381687" y="3334379"/>
            <a:ext cx="4955343" cy="52322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Khi có gió cánh quay đều</a:t>
            </a:r>
            <a:r>
              <a:rPr kumimoji="0" lang="en-US" sz="2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altLang="zh-CN" sz="3600" b="0"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4" name="TextBox 3">
            <a:extLst>
              <a:ext uri="{FF2B5EF4-FFF2-40B4-BE49-F238E27FC236}">
                <a16:creationId xmlns:a16="http://schemas.microsoft.com/office/drawing/2014/main" id="{4B114E6E-527A-623B-F353-E35425A208FD}"/>
              </a:ext>
            </a:extLst>
          </p:cNvPr>
          <p:cNvSpPr txBox="1"/>
          <p:nvPr/>
        </p:nvSpPr>
        <p:spPr>
          <a:xfrm>
            <a:off x="381686" y="3933887"/>
            <a:ext cx="5733077" cy="52322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2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Bền, đẹp, sử dụng được lâu dài</a:t>
            </a:r>
            <a:r>
              <a:rPr kumimoji="0" lang="en-US" sz="28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800" b="0" i="0" u="none" strike="noStrike" kern="1200" cap="none" spc="0" normalizeH="0" baseline="0" noProof="0" dirty="0">
              <a:ln>
                <a:noFill/>
              </a:ln>
              <a:solidFill>
                <a:srgbClr val="00B050"/>
              </a:solidFill>
              <a:effectLst/>
              <a:uLnTx/>
              <a:uFillTx/>
              <a:latin typeface="Arial" panose="020B0604020202020204" pitchFamily="34" charset="0"/>
              <a:ea typeface="+mn-ea"/>
              <a:cs typeface="+mn-cs"/>
            </a:endParaRPr>
          </a:p>
        </p:txBody>
      </p:sp>
      <p:sp>
        <p:nvSpPr>
          <p:cNvPr id="9" name="TextBox 8"/>
          <p:cNvSpPr txBox="1"/>
          <p:nvPr/>
        </p:nvSpPr>
        <p:spPr>
          <a:xfrm>
            <a:off x="2713642" y="1480472"/>
            <a:ext cx="66895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Thảo luận và chia sẻ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ý tưởng</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làm</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chong chóng</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2713642" y="435275"/>
            <a:ext cx="6802243"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ĐỀ XUẤT Ý TƯỞNG VÀ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CÁCH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16691"/>
          <a:stretch/>
        </p:blipFill>
        <p:spPr>
          <a:xfrm>
            <a:off x="598983" y="4882936"/>
            <a:ext cx="1460010" cy="1262683"/>
          </a:xfrm>
          <a:prstGeom prst="rect">
            <a:avLst/>
          </a:prstGeom>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b="13907"/>
          <a:stretch/>
        </p:blipFill>
        <p:spPr>
          <a:xfrm>
            <a:off x="3154347" y="4533395"/>
            <a:ext cx="1966522" cy="1928169"/>
          </a:xfrm>
          <a:prstGeom prst="rect">
            <a:avLst/>
          </a:prstGeom>
        </p:spPr>
      </p:pic>
      <p:grpSp>
        <p:nvGrpSpPr>
          <p:cNvPr id="3" name="Group 2"/>
          <p:cNvGrpSpPr/>
          <p:nvPr/>
        </p:nvGrpSpPr>
        <p:grpSpPr>
          <a:xfrm>
            <a:off x="7433650" y="2079650"/>
            <a:ext cx="4432100" cy="3555898"/>
            <a:chOff x="7449908" y="1853621"/>
            <a:chExt cx="4432100" cy="3555898"/>
          </a:xfrm>
        </p:grpSpPr>
        <p:pic>
          <p:nvPicPr>
            <p:cNvPr id="3078" name="Picture 6">
              <a:extLst>
                <a:ext uri="{FF2B5EF4-FFF2-40B4-BE49-F238E27FC236}">
                  <a16:creationId xmlns:a16="http://schemas.microsoft.com/office/drawing/2014/main" id="{9E4A72B8-FE22-3E60-E321-D22CC75C52C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845" t="6393" r="13602"/>
            <a:stretch/>
          </p:blipFill>
          <p:spPr bwMode="auto">
            <a:xfrm>
              <a:off x="7449908" y="2066021"/>
              <a:ext cx="4432100" cy="3343498"/>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8697433" y="1853621"/>
              <a:ext cx="818452" cy="563526"/>
            </a:xfrm>
            <a:prstGeom prst="roundRect">
              <a:avLst>
                <a:gd name="adj" fmla="val 43082"/>
              </a:avLst>
            </a:prstGeom>
            <a:solidFill>
              <a:srgbClr val="E8EF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3102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7"/>
                                        </p:tgtEl>
                                        <p:attrNameLst>
                                          <p:attrName>style.visibility</p:attrName>
                                        </p:attrNameLst>
                                      </p:cBhvr>
                                      <p:to>
                                        <p:strVal val="visible"/>
                                      </p:to>
                                    </p:set>
                                    <p:animEffect transition="in" filter="fade">
                                      <p:cBhvr>
                                        <p:cTn id="22" dur="500"/>
                                        <p:tgtEl>
                                          <p:spTgt spid="117"/>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8" presetClass="emph" presetSubtype="0" repeatCount="indefinite" fill="hold" nodeType="withEffect">
                                  <p:stCondLst>
                                    <p:cond delay="0"/>
                                  </p:stCondLst>
                                  <p:childTnLst>
                                    <p:animRot by="21600000">
                                      <p:cBhvr>
                                        <p:cTn id="35" dur="2000" fill="hold"/>
                                        <p:tgtEl>
                                          <p:spTgt spid="12"/>
                                        </p:tgtEl>
                                        <p:attrNameLst>
                                          <p:attrName>r</p:attrName>
                                        </p:attrNameLst>
                                      </p:cBhvr>
                                    </p:animRot>
                                  </p:childTnLst>
                                </p:cTn>
                              </p:par>
                              <p:par>
                                <p:cTn id="36" presetID="8" presetClass="emph" presetSubtype="0" repeatCount="indefinite" fill="hold" nodeType="withEffect">
                                  <p:stCondLst>
                                    <p:cond delay="0"/>
                                  </p:stCondLst>
                                  <p:childTnLst>
                                    <p:animRot by="21600000">
                                      <p:cBhvr>
                                        <p:cTn id="37"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4"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469204" y="1424283"/>
            <a:ext cx="90547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L</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ựa chọn ý tưởng</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và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đề xuất</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cách</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làm</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0" name="Picture 1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801940" y="237419"/>
            <a:ext cx="7054441"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panose="02000000000000000000" pitchFamily="2" charset="0"/>
              </a:rPr>
              <a:t>ĐỀ XUẤT Ý TƯỞNG VÀ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panose="02000000000000000000" pitchFamily="2" charset="0"/>
              </a:rPr>
              <a:t>CÁCH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panose="02000000000000000000" pitchFamily="2" charset="0"/>
            </a:endParaRPr>
          </a:p>
        </p:txBody>
      </p:sp>
      <p:sp>
        <p:nvSpPr>
          <p:cNvPr id="2" name="TextBox 1">
            <a:extLst>
              <a:ext uri="{FF2B5EF4-FFF2-40B4-BE49-F238E27FC236}">
                <a16:creationId xmlns:a16="http://schemas.microsoft.com/office/drawing/2014/main" id="{A671C69B-2739-BF09-93BC-2FF51EE98EBF}"/>
              </a:ext>
            </a:extLst>
          </p:cNvPr>
          <p:cNvSpPr txBox="1"/>
          <p:nvPr/>
        </p:nvSpPr>
        <p:spPr>
          <a:xfrm>
            <a:off x="1082345" y="5429704"/>
            <a:ext cx="42060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4098" name="Picture 2">
            <a:extLst>
              <a:ext uri="{FF2B5EF4-FFF2-40B4-BE49-F238E27FC236}">
                <a16:creationId xmlns:a16="http://schemas.microsoft.com/office/drawing/2014/main" id="{2E716632-9CF5-475C-A5F7-65516C6D6E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8834" y="2041993"/>
            <a:ext cx="4061053" cy="228662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5">
            <a:duotone>
              <a:prstClr val="black"/>
              <a:srgbClr val="00B050">
                <a:tint val="45000"/>
                <a:satMod val="400000"/>
              </a:srgbClr>
            </a:duotone>
            <a:extLst>
              <a:ext uri="{28A0092B-C50C-407E-A947-70E740481C1C}">
                <a14:useLocalDpi xmlns:a14="http://schemas.microsoft.com/office/drawing/2010/main" val="0"/>
              </a:ext>
            </a:extLst>
          </a:blip>
          <a:srcRect b="13907"/>
          <a:stretch/>
        </p:blipFill>
        <p:spPr>
          <a:xfrm>
            <a:off x="9269894" y="1403805"/>
            <a:ext cx="1966522" cy="1928169"/>
          </a:xfrm>
          <a:prstGeom prst="rect">
            <a:avLst/>
          </a:prstGeom>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b="13907"/>
          <a:stretch/>
        </p:blipFill>
        <p:spPr>
          <a:xfrm>
            <a:off x="711508" y="2400453"/>
            <a:ext cx="1966522" cy="1928169"/>
          </a:xfrm>
          <a:prstGeom prst="rect">
            <a:avLst/>
          </a:prstGeom>
        </p:spPr>
      </p:pic>
      <p:pic>
        <p:nvPicPr>
          <p:cNvPr id="12" name="Picture 11"/>
          <p:cNvPicPr>
            <a:picLocks noChangeAspect="1"/>
          </p:cNvPicPr>
          <p:nvPr/>
        </p:nvPicPr>
        <p:blipFill rotWithShape="1">
          <a:blip r:embed="rId5">
            <a:duotone>
              <a:prstClr val="black"/>
              <a:schemeClr val="accent1">
                <a:lumMod val="75000"/>
                <a:tint val="45000"/>
                <a:satMod val="400000"/>
              </a:schemeClr>
            </a:duotone>
            <a:extLst>
              <a:ext uri="{28A0092B-C50C-407E-A947-70E740481C1C}">
                <a14:useLocalDpi xmlns:a14="http://schemas.microsoft.com/office/drawing/2010/main" val="0"/>
              </a:ext>
            </a:extLst>
          </a:blip>
          <a:srcRect b="13907"/>
          <a:stretch/>
        </p:blipFill>
        <p:spPr>
          <a:xfrm>
            <a:off x="4707097" y="4696451"/>
            <a:ext cx="1966522" cy="1928169"/>
          </a:xfrm>
          <a:prstGeom prst="rect">
            <a:avLst/>
          </a:prstGeom>
        </p:spPr>
      </p:pic>
      <p:pic>
        <p:nvPicPr>
          <p:cNvPr id="13" name="Picture 12"/>
          <p:cNvPicPr>
            <a:picLocks noChangeAspect="1"/>
          </p:cNvPicPr>
          <p:nvPr/>
        </p:nvPicPr>
        <p:blipFill rotWithShape="1">
          <a:blip r:embed="rId5">
            <a:duotone>
              <a:prstClr val="black"/>
              <a:srgbClr val="FFFF00">
                <a:tint val="45000"/>
                <a:satMod val="400000"/>
              </a:srgbClr>
            </a:duotone>
            <a:extLst>
              <a:ext uri="{28A0092B-C50C-407E-A947-70E740481C1C}">
                <a14:useLocalDpi xmlns:a14="http://schemas.microsoft.com/office/drawing/2010/main" val="0"/>
              </a:ext>
            </a:extLst>
          </a:blip>
          <a:srcRect b="13907"/>
          <a:stretch/>
        </p:blipFill>
        <p:spPr>
          <a:xfrm>
            <a:off x="1779273" y="4393316"/>
            <a:ext cx="1966522" cy="1928169"/>
          </a:xfrm>
          <a:prstGeom prst="rect">
            <a:avLst/>
          </a:prstGeom>
        </p:spPr>
      </p:pic>
      <p:pic>
        <p:nvPicPr>
          <p:cNvPr id="14" name="Picture 13"/>
          <p:cNvPicPr>
            <a:picLocks noChangeAspect="1"/>
          </p:cNvPicPr>
          <p:nvPr/>
        </p:nvPicPr>
        <p:blipFill rotWithShape="1">
          <a:blip r:embed="rId6">
            <a:duotone>
              <a:prstClr val="black"/>
              <a:srgbClr val="7030A0">
                <a:tint val="45000"/>
                <a:satMod val="400000"/>
              </a:srgbClr>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b="13907"/>
          <a:stretch/>
        </p:blipFill>
        <p:spPr>
          <a:xfrm>
            <a:off x="8286633" y="3505548"/>
            <a:ext cx="1966522" cy="1928169"/>
          </a:xfrm>
          <a:prstGeom prst="rect">
            <a:avLst/>
          </a:prstGeom>
        </p:spPr>
      </p:pic>
    </p:spTree>
    <p:extLst>
      <p:ext uri="{BB962C8B-B14F-4D97-AF65-F5344CB8AC3E}">
        <p14:creationId xmlns:p14="http://schemas.microsoft.com/office/powerpoint/2010/main" val="17671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8" presetClass="emph" presetSubtype="0" repeatCount="indefinite" fill="hold" nodeType="withEffect">
                                  <p:stCondLst>
                                    <p:cond delay="0"/>
                                  </p:stCondLst>
                                  <p:childTnLst>
                                    <p:animRot by="21600000">
                                      <p:cBhvr>
                                        <p:cTn id="15" dur="2000" fill="hold"/>
                                        <p:tgtEl>
                                          <p:spTgt spid="10"/>
                                        </p:tgtEl>
                                        <p:attrNameLst>
                                          <p:attrName>r</p:attrName>
                                        </p:attrNameLst>
                                      </p:cBhvr>
                                    </p:animRo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8" presetClass="emph" presetSubtype="0" repeatCount="indefinite" fill="hold" nodeType="withEffect">
                                  <p:stCondLst>
                                    <p:cond delay="0"/>
                                  </p:stCondLst>
                                  <p:childTnLst>
                                    <p:animRot by="21600000">
                                      <p:cBhvr>
                                        <p:cTn id="20" dur="2000" fill="hold"/>
                                        <p:tgtEl>
                                          <p:spTgt spid="11"/>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8" presetClass="emph" presetSubtype="0" repeatCount="indefinite" fill="hold" nodeType="withEffect">
                                  <p:stCondLst>
                                    <p:cond delay="0"/>
                                  </p:stCondLst>
                                  <p:childTnLst>
                                    <p:animRot by="21600000">
                                      <p:cBhvr>
                                        <p:cTn id="25" dur="2000" fill="hold"/>
                                        <p:tgtEl>
                                          <p:spTgt spid="12"/>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8" presetClass="emph" presetSubtype="0" repeatCount="indefinite" fill="hold" nodeType="withEffect">
                                  <p:stCondLst>
                                    <p:cond delay="0"/>
                                  </p:stCondLst>
                                  <p:childTnLst>
                                    <p:animRot by="21600000">
                                      <p:cBhvr>
                                        <p:cTn id="30" dur="2000" fill="hold"/>
                                        <p:tgtEl>
                                          <p:spTgt spid="13"/>
                                        </p:tgtEl>
                                        <p:attrNameLst>
                                          <p:attrName>r</p:attrName>
                                        </p:attrNameLst>
                                      </p:cBhvr>
                                    </p:animRo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8" presetClass="emph" presetSubtype="0" repeatCount="indefinite" fill="hold" nodeType="withEffect">
                                  <p:stCondLst>
                                    <p:cond delay="0"/>
                                  </p:stCondLst>
                                  <p:childTnLst>
                                    <p:animRot by="21600000">
                                      <p:cBhvr>
                                        <p:cTn id="35" dur="2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467293"/>
            <a:ext cx="10280476" cy="5100886"/>
          </a:xfrm>
          <a:prstGeom prst="roundRect">
            <a:avLst/>
          </a:prstGeom>
          <a:solidFill>
            <a:srgbClr val="F7F7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158378" y="1737335"/>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6002683" y="1570912"/>
            <a:ext cx="4885057" cy="489364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1. Nhóm sử dụng vật liệu gì để làm chong chóng?</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2. Mô tả các bước làm chong chóng</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4" name="Picture 3"/>
          <p:cNvPicPr>
            <a:picLocks noChangeAspect="1"/>
          </p:cNvPicPr>
          <p:nvPr/>
        </p:nvPicPr>
        <p:blipFill>
          <a:blip r:embed="rId4"/>
          <a:stretch>
            <a:fillRect/>
          </a:stretch>
        </p:blipFill>
        <p:spPr>
          <a:xfrm>
            <a:off x="2062489" y="2718296"/>
            <a:ext cx="2137372" cy="2806120"/>
          </a:xfrm>
          <a:prstGeom prst="rect">
            <a:avLst/>
          </a:prstGeom>
        </p:spPr>
      </p:pic>
    </p:spTree>
    <p:extLst>
      <p:ext uri="{BB962C8B-B14F-4D97-AF65-F5344CB8AC3E}">
        <p14:creationId xmlns:p14="http://schemas.microsoft.com/office/powerpoint/2010/main" val="81882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4044019" y="1410894"/>
            <a:ext cx="5034021"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Lựa</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chọn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dụng</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cụ</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và</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6" name="TextBox 25"/>
          <p:cNvSpPr txBox="1"/>
          <p:nvPr/>
        </p:nvSpPr>
        <p:spPr>
          <a:xfrm>
            <a:off x="3464324" y="569275"/>
            <a:ext cx="64602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 name="TextBox 1">
            <a:extLst>
              <a:ext uri="{FF2B5EF4-FFF2-40B4-BE49-F238E27FC236}">
                <a16:creationId xmlns:a16="http://schemas.microsoft.com/office/drawing/2014/main" id="{0FAEFCE1-959C-BE44-9E87-D0583BEF9FEB}"/>
              </a:ext>
            </a:extLst>
          </p:cNvPr>
          <p:cNvSpPr txBox="1"/>
          <p:nvPr/>
        </p:nvSpPr>
        <p:spPr>
          <a:xfrm>
            <a:off x="2720187" y="1962771"/>
            <a:ext cx="751896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Que tre, giấy bìa, bút màu, bút chì, băng dính hai mặt, đinh ghim,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kéo, keo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dán </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5122" name="Picture 2">
            <a:extLst>
              <a:ext uri="{FF2B5EF4-FFF2-40B4-BE49-F238E27FC236}">
                <a16:creationId xmlns:a16="http://schemas.microsoft.com/office/drawing/2014/main" id="{FA3B48B2-4789-5843-9CDD-50C8469957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4345" y="3493463"/>
            <a:ext cx="2424635" cy="181218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F1276827-0CA7-D3F3-506A-89CDEB51E6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3242" y="3197891"/>
            <a:ext cx="3359631" cy="223975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AC067C21-B070-04A6-4E16-7D3AE91AD3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49199" y="2793768"/>
            <a:ext cx="3048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19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756469" y="1683178"/>
            <a:ext cx="1031202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a:t>
            </a:r>
            <a:r>
              <a:rPr kumimoji="0" lang="en-US" sz="2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đồ chơi chong chóng theo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cách</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của</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em</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hoặc</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nhóm</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8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em</a:t>
            </a:r>
            <a:endPar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6" name="TextBox 25"/>
          <p:cNvSpPr txBox="1"/>
          <p:nvPr/>
        </p:nvSpPr>
        <p:spPr>
          <a:xfrm>
            <a:off x="3113450" y="606480"/>
            <a:ext cx="64602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8196" name="Picture 4">
            <a:extLst>
              <a:ext uri="{FF2B5EF4-FFF2-40B4-BE49-F238E27FC236}">
                <a16:creationId xmlns:a16="http://schemas.microsoft.com/office/drawing/2014/main" id="{8BA83F55-20F1-3C23-C468-02589FC8C33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6250" b="99167" l="22500" r="69453">
                        <a14:foregroundMark x1="53672" y1="27083" x2="62578" y2="31528"/>
                      </a14:backgroundRemoval>
                    </a14:imgEffect>
                  </a14:imgLayer>
                </a14:imgProps>
              </a:ext>
              <a:ext uri="{28A0092B-C50C-407E-A947-70E740481C1C}">
                <a14:useLocalDpi xmlns:a14="http://schemas.microsoft.com/office/drawing/2010/main" val="0"/>
              </a:ext>
            </a:extLst>
          </a:blip>
          <a:srcRect l="20315" t="-522" r="29166"/>
          <a:stretch/>
        </p:blipFill>
        <p:spPr bwMode="auto">
          <a:xfrm>
            <a:off x="7615624" y="2331092"/>
            <a:ext cx="2530550" cy="283232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6">
            <a:duotone>
              <a:prstClr val="black"/>
              <a:srgbClr val="00B050">
                <a:tint val="45000"/>
                <a:satMod val="400000"/>
              </a:srgbClr>
            </a:duotone>
            <a:extLst>
              <a:ext uri="{28A0092B-C50C-407E-A947-70E740481C1C}">
                <a14:useLocalDpi xmlns:a14="http://schemas.microsoft.com/office/drawing/2010/main" val="0"/>
              </a:ext>
            </a:extLst>
          </a:blip>
          <a:srcRect b="13907"/>
          <a:stretch/>
        </p:blipFill>
        <p:spPr>
          <a:xfrm>
            <a:off x="521577" y="3662671"/>
            <a:ext cx="1966522" cy="1928169"/>
          </a:xfrm>
          <a:prstGeom prst="rect">
            <a:avLst/>
          </a:prstGeom>
        </p:spPr>
      </p:pic>
      <p:grpSp>
        <p:nvGrpSpPr>
          <p:cNvPr id="3" name="Group 2"/>
          <p:cNvGrpSpPr/>
          <p:nvPr/>
        </p:nvGrpSpPr>
        <p:grpSpPr>
          <a:xfrm>
            <a:off x="3828306" y="2853484"/>
            <a:ext cx="2791721" cy="2470430"/>
            <a:chOff x="3551859" y="2619567"/>
            <a:chExt cx="2791721" cy="2470430"/>
          </a:xfrm>
        </p:grpSpPr>
        <p:pic>
          <p:nvPicPr>
            <p:cNvPr id="7" name="Picture 2">
              <a:extLst>
                <a:ext uri="{FF2B5EF4-FFF2-40B4-BE49-F238E27FC236}">
                  <a16:creationId xmlns:a16="http://schemas.microsoft.com/office/drawing/2014/main" id="{2E716632-9CF5-475C-A5F7-65516C6D6EA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61" t="3255" r="36917" b="-3255"/>
            <a:stretch/>
          </p:blipFill>
          <p:spPr bwMode="auto">
            <a:xfrm>
              <a:off x="3551859" y="2803368"/>
              <a:ext cx="2551230" cy="228662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812731" y="2619567"/>
              <a:ext cx="530849" cy="1084521"/>
            </a:xfrm>
            <a:prstGeom prst="rect">
              <a:avLst/>
            </a:prstGeom>
            <a:solidFill>
              <a:srgbClr val="E8EF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9976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wipe(down)">
                                      <p:cBhvr>
                                        <p:cTn id="20"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2551476" y="3167526"/>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4841457" y="1719206"/>
            <a:ext cx="359016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Tạo một tờ giấy vuông</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6" name="Oval 20"/>
          <p:cNvSpPr/>
          <p:nvPr/>
        </p:nvSpPr>
        <p:spPr>
          <a:xfrm>
            <a:off x="3296875" y="1285397"/>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1</a:t>
            </a:r>
          </a:p>
        </p:txBody>
      </p:sp>
      <p:pic>
        <p:nvPicPr>
          <p:cNvPr id="10" name="Picture 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869579" y="267459"/>
            <a:ext cx="71207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1949" t="7276" r="19566" b="8943"/>
          <a:stretch/>
        </p:blipFill>
        <p:spPr>
          <a:xfrm>
            <a:off x="4518838" y="2418232"/>
            <a:ext cx="3362032" cy="334303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76835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2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06587" y="733175"/>
            <a:ext cx="4693120" cy="584775"/>
          </a:xfrm>
          <a:prstGeom prst="rect">
            <a:avLst/>
          </a:prstGeom>
          <a:noFill/>
        </p:spPr>
        <p:txBody>
          <a:bodyPr wrap="square" rtlCol="0">
            <a:spAutoFit/>
          </a:bodyPr>
          <a:lstStyle/>
          <a:p>
            <a:pPr lvl="0" algn="ctr">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TRÒ</a:t>
            </a:r>
            <a:r>
              <a:rPr kumimoji="0" lang="en-US" altLang="zh-CN" sz="3200" b="1" i="0" u="none" strike="noStrike" kern="1200" cap="none" spc="0" normalizeH="0" noProof="0">
                <a:ln>
                  <a:noFill/>
                </a:ln>
                <a:solidFill>
                  <a:schemeClr val="bg1"/>
                </a:solidFill>
                <a:effectLst/>
                <a:uLnTx/>
                <a:uFillTx/>
                <a:latin typeface="Roboto Black" panose="02000000000000000000" pitchFamily="2" charset="0"/>
                <a:ea typeface="Roboto Black" panose="02000000000000000000" pitchFamily="2" charset="0"/>
              </a:rPr>
              <a:t> CHƠI </a:t>
            </a:r>
            <a:r>
              <a:rPr lang="en-US" altLang="zh-CN" sz="3200" b="1">
                <a:solidFill>
                  <a:schemeClr val="bg1"/>
                </a:solidFill>
                <a:latin typeface="Roboto Black" panose="02000000000000000000" pitchFamily="2" charset="0"/>
                <a:ea typeface="Roboto Black" panose="02000000000000000000" pitchFamily="2" charset="0"/>
              </a:rPr>
              <a:t>NẾU THÌ</a:t>
            </a: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sp>
        <p:nvSpPr>
          <p:cNvPr id="7" name="TextBox 6"/>
          <p:cNvSpPr txBox="1"/>
          <p:nvPr/>
        </p:nvSpPr>
        <p:spPr>
          <a:xfrm>
            <a:off x="3646966" y="1447376"/>
            <a:ext cx="2006181" cy="461665"/>
          </a:xfrm>
          <a:prstGeom prst="rect">
            <a:avLst/>
          </a:prstGeom>
          <a:noFill/>
        </p:spPr>
        <p:txBody>
          <a:bodyPr wrap="square" rtlCol="0">
            <a:spAutoFit/>
          </a:bodyPr>
          <a:lstStyle/>
          <a:p>
            <a:pPr lvl="0" algn="just">
              <a:defRPr/>
            </a:pPr>
            <a:r>
              <a:rPr lang="vi-VN" sz="2400" b="1">
                <a:solidFill>
                  <a:schemeClr val="bg1"/>
                </a:solidFill>
                <a:latin typeface="Roboto" panose="02000000000000000000" pitchFamily="2" charset="0"/>
                <a:ea typeface="Roboto" panose="02000000000000000000" pitchFamily="2" charset="0"/>
              </a:rPr>
              <a:t>Cách chơi:</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endParaRPr>
          </a:p>
        </p:txBody>
      </p:sp>
      <p:sp>
        <p:nvSpPr>
          <p:cNvPr id="8" name="TextBox 7"/>
          <p:cNvSpPr txBox="1"/>
          <p:nvPr/>
        </p:nvSpPr>
        <p:spPr>
          <a:xfrm>
            <a:off x="450299" y="2213257"/>
            <a:ext cx="4908398" cy="830997"/>
          </a:xfrm>
          <a:prstGeom prst="rect">
            <a:avLst/>
          </a:prstGeom>
          <a:noFill/>
        </p:spPr>
        <p:txBody>
          <a:bodyPr wrap="square" rtlCol="0">
            <a:spAutoFit/>
          </a:bodyPr>
          <a:lstStyle/>
          <a:p>
            <a:pPr lvl="0" algn="just">
              <a:defRPr/>
            </a:pPr>
            <a:r>
              <a:rPr lang="vi-VN" sz="2400">
                <a:solidFill>
                  <a:schemeClr val="bg1"/>
                </a:solidFill>
                <a:latin typeface="Roboto" panose="02000000000000000000" pitchFamily="2" charset="0"/>
                <a:ea typeface="Roboto" panose="02000000000000000000" pitchFamily="2" charset="0"/>
              </a:rPr>
              <a:t>Chia hai đội nam, nữ. Mỗi bạn có một mảnh giấy nhỏ và bút </a:t>
            </a:r>
          </a:p>
        </p:txBody>
      </p:sp>
      <p:sp>
        <p:nvSpPr>
          <p:cNvPr id="10" name="TextBox 9"/>
          <p:cNvSpPr txBox="1"/>
          <p:nvPr/>
        </p:nvSpPr>
        <p:spPr>
          <a:xfrm>
            <a:off x="450299" y="3303105"/>
            <a:ext cx="4908398" cy="1200329"/>
          </a:xfrm>
          <a:prstGeom prst="rect">
            <a:avLst/>
          </a:prstGeom>
          <a:noFill/>
        </p:spPr>
        <p:txBody>
          <a:bodyPr wrap="square" rtlCol="0">
            <a:spAutoFit/>
          </a:bodyPr>
          <a:lstStyle/>
          <a:p>
            <a:pPr lvl="0" algn="just">
              <a:defRPr/>
            </a:pPr>
            <a:r>
              <a:rPr lang="vi-VN" sz="2400">
                <a:solidFill>
                  <a:schemeClr val="bg1"/>
                </a:solidFill>
                <a:latin typeface="Roboto" panose="02000000000000000000" pitchFamily="2" charset="0"/>
                <a:ea typeface="Roboto" panose="02000000000000000000" pitchFamily="2" charset="0"/>
              </a:rPr>
              <a:t>Quy định cho bên Nam ghi vào giấy bắt đầu bằng chữ “Nếu” , còn bên nữ bằt đầu bằng chữ “Thì”. </a:t>
            </a:r>
          </a:p>
        </p:txBody>
      </p:sp>
      <p:sp>
        <p:nvSpPr>
          <p:cNvPr id="11" name="TextBox 10"/>
          <p:cNvSpPr txBox="1"/>
          <p:nvPr/>
        </p:nvSpPr>
        <p:spPr>
          <a:xfrm>
            <a:off x="450299" y="4840327"/>
            <a:ext cx="4908398" cy="1569660"/>
          </a:xfrm>
          <a:prstGeom prst="rect">
            <a:avLst/>
          </a:prstGeom>
          <a:noFill/>
        </p:spPr>
        <p:txBody>
          <a:bodyPr wrap="square" rtlCol="0">
            <a:spAutoFit/>
          </a:bodyPr>
          <a:lstStyle/>
          <a:p>
            <a:pPr lvl="0" algn="just">
              <a:defRPr/>
            </a:pPr>
            <a:r>
              <a:rPr lang="vi-VN" sz="2400">
                <a:solidFill>
                  <a:schemeClr val="bg1"/>
                </a:solidFill>
                <a:latin typeface="Roboto" panose="02000000000000000000" pitchFamily="2" charset="0"/>
                <a:ea typeface="Roboto" panose="02000000000000000000" pitchFamily="2" charset="0"/>
              </a:rPr>
              <a:t>Sau 3 phút lần lượt mời 1 bạn Nam lên đọc câu của mình sau đó mời bạn Nữ tiếp tục đọc câu của mình…</a:t>
            </a:r>
          </a:p>
        </p:txBody>
      </p:sp>
      <p:sp>
        <p:nvSpPr>
          <p:cNvPr id="2" name="Rectangle 1"/>
          <p:cNvSpPr/>
          <p:nvPr/>
        </p:nvSpPr>
        <p:spPr>
          <a:xfrm>
            <a:off x="6370852" y="1502069"/>
            <a:ext cx="5491539" cy="5233206"/>
          </a:xfrm>
          <a:prstGeom prst="rect">
            <a:avLst/>
          </a:prstGeom>
          <a:solidFill>
            <a:srgbClr val="FF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8155126" y="2672474"/>
            <a:ext cx="3591855" cy="461665"/>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Nếu tôi có cánh...</a:t>
            </a:r>
          </a:p>
        </p:txBody>
      </p:sp>
      <p:sp>
        <p:nvSpPr>
          <p:cNvPr id="13" name="TextBox 12"/>
          <p:cNvSpPr txBox="1"/>
          <p:nvPr/>
        </p:nvSpPr>
        <p:spPr>
          <a:xfrm>
            <a:off x="7262989" y="5351864"/>
            <a:ext cx="3357995" cy="461665"/>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 Thì tôi sẽ bay lượn</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23906" y="4181459"/>
            <a:ext cx="1905000" cy="1952625"/>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4789" y="1638630"/>
            <a:ext cx="1676400" cy="2095500"/>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3169637" y="120232"/>
            <a:ext cx="4931552" cy="584775"/>
          </a:xfrm>
          <a:prstGeom prst="rect">
            <a:avLst/>
          </a:prstGeom>
          <a:noFill/>
        </p:spPr>
        <p:txBody>
          <a:bodyPr wrap="square" rtlCol="0">
            <a:spAutoFit/>
          </a:bodyPr>
          <a:lstStyle/>
          <a:p>
            <a:pPr lvl="0" algn="ctr">
              <a:defRPr/>
            </a:pPr>
            <a:r>
              <a:rPr lang="en-US" altLang="zh-CN" sz="3200" b="1">
                <a:solidFill>
                  <a:schemeClr val="bg1"/>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34156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7"/>
                                        </p:tgtEl>
                                        <p:attrNameLst>
                                          <p:attrName>style.visibility</p:attrName>
                                        </p:attrNameLst>
                                      </p:cBhvr>
                                      <p:to>
                                        <p:strVal val="visible"/>
                                      </p:to>
                                    </p:set>
                                    <p:animEffect transition="in" filter="fade">
                                      <p:cBhvr>
                                        <p:cTn id="10" dur="500"/>
                                        <p:tgtEl>
                                          <p:spTgt spid="11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ppt_x"/>
                                          </p:val>
                                        </p:tav>
                                        <p:tav tm="100000">
                                          <p:val>
                                            <p:strVal val="#ppt_x"/>
                                          </p:val>
                                        </p:tav>
                                      </p:tavLst>
                                    </p:anim>
                                    <p:anim calcmode="lin" valueType="num">
                                      <p:cBhvr additive="base">
                                        <p:cTn id="41" dur="500" fill="hold"/>
                                        <p:tgtEl>
                                          <p:spTgt spid="2"/>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par>
                                <p:cTn id="53" presetID="22" presetClass="entr" presetSubtype="2"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right)">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8" grpId="0"/>
      <p:bldP spid="10" grpId="0"/>
      <p:bldP spid="11" grpId="0"/>
      <p:bldP spid="2" grpId="0" animBg="1"/>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3413051" y="1722629"/>
            <a:ext cx="5430296"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Gấp tờ giấy theo đường kẻ từ góc này sang góc khác, sau đó mở ra</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2" name="Picture 11">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5" name="Oval 20"/>
          <p:cNvSpPr/>
          <p:nvPr/>
        </p:nvSpPr>
        <p:spPr>
          <a:xfrm>
            <a:off x="2281653" y="1638428"/>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p>
        </p:txBody>
      </p:sp>
      <p:sp>
        <p:nvSpPr>
          <p:cNvPr id="9" name="TextBox 8"/>
          <p:cNvSpPr txBox="1"/>
          <p:nvPr/>
        </p:nvSpPr>
        <p:spPr>
          <a:xfrm>
            <a:off x="3010280" y="483640"/>
            <a:ext cx="669413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0104" t="7150" r="12789" b="7421"/>
          <a:stretch/>
        </p:blipFill>
        <p:spPr>
          <a:xfrm>
            <a:off x="4315597" y="2883048"/>
            <a:ext cx="3245171" cy="326257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0647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4" presetClass="entr" presetSubtype="32"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ox(out)">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3045350" y="1898741"/>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3</a:t>
            </a:r>
          </a:p>
        </p:txBody>
      </p:sp>
      <p:sp>
        <p:nvSpPr>
          <p:cNvPr id="7" name="TextBox 6"/>
          <p:cNvSpPr txBox="1"/>
          <p:nvPr/>
        </p:nvSpPr>
        <p:spPr>
          <a:xfrm>
            <a:off x="3278459" y="461580"/>
            <a:ext cx="704757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2" name="TextBox 1">
            <a:extLst>
              <a:ext uri="{FF2B5EF4-FFF2-40B4-BE49-F238E27FC236}">
                <a16:creationId xmlns:a16="http://schemas.microsoft.com/office/drawing/2014/main" id="{473F98B6-6C1F-E392-73DF-45B0A0105BA7}"/>
              </a:ext>
            </a:extLst>
          </p:cNvPr>
          <p:cNvSpPr txBox="1"/>
          <p:nvPr/>
        </p:nvSpPr>
        <p:spPr>
          <a:xfrm>
            <a:off x="1025911" y="3429000"/>
            <a:ext cx="507008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Sử dụng bút chì đánh dấu vị trí cách trung tâm khoảng 2-3 cm như hình</a:t>
            </a:r>
            <a:endParaRPr kumimoji="0" lang="vi-V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1105" t="8659" r="14274" b="8242"/>
          <a:stretch/>
        </p:blipFill>
        <p:spPr>
          <a:xfrm>
            <a:off x="6230677" y="1893423"/>
            <a:ext cx="3923414" cy="3902149"/>
          </a:xfrm>
          <a:prstGeom prst="rect">
            <a:avLst/>
          </a:prstGeom>
          <a:effectLst>
            <a:outerShdw blurRad="63500" sx="102000" sy="102000" algn="ctr" rotWithShape="0">
              <a:prstClr val="black">
                <a:alpha val="40000"/>
              </a:prstClr>
            </a:outerShdw>
          </a:effectLst>
        </p:spPr>
      </p:pic>
      <p:sp>
        <p:nvSpPr>
          <p:cNvPr id="5" name="Oval 4"/>
          <p:cNvSpPr/>
          <p:nvPr/>
        </p:nvSpPr>
        <p:spPr>
          <a:xfrm>
            <a:off x="7389628" y="2973395"/>
            <a:ext cx="489097" cy="489097"/>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591108" y="2973395"/>
            <a:ext cx="489097" cy="489097"/>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8591108" y="4192480"/>
            <a:ext cx="489097" cy="489097"/>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336468" y="4206832"/>
            <a:ext cx="489097" cy="489097"/>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251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6" presetClass="emph" presetSubtype="0" repeatCount="indefinite" fill="hold" grpId="1" nodeType="withEffect">
                                  <p:stCondLst>
                                    <p:cond delay="0"/>
                                  </p:stCondLst>
                                  <p:childTnLst>
                                    <p:animEffect transition="out" filter="fade">
                                      <p:cBhvr>
                                        <p:cTn id="12" dur="1000" tmFilter="0, 0; .2, .5; .8, .5; 1, 0"/>
                                        <p:tgtEl>
                                          <p:spTgt spid="5"/>
                                        </p:tgtEl>
                                      </p:cBhvr>
                                    </p:animEffect>
                                    <p:animScale>
                                      <p:cBhvr>
                                        <p:cTn id="13" dur="500" autoRev="1" fill="hold"/>
                                        <p:tgtEl>
                                          <p:spTgt spid="5"/>
                                        </p:tgtEl>
                                      </p:cBhvr>
                                      <p:by x="105000" y="105000"/>
                                    </p:animScale>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26" presetClass="emph" presetSubtype="0" repeatCount="indefinite" fill="hold" grpId="1" nodeType="withEffect">
                                  <p:stCondLst>
                                    <p:cond delay="0"/>
                                  </p:stCondLst>
                                  <p:childTnLst>
                                    <p:animEffect transition="out" filter="fade">
                                      <p:cBhvr>
                                        <p:cTn id="18" dur="1000" tmFilter="0, 0; .2, .5; .8, .5; 1, 0"/>
                                        <p:tgtEl>
                                          <p:spTgt spid="9"/>
                                        </p:tgtEl>
                                      </p:cBhvr>
                                    </p:animEffect>
                                    <p:animScale>
                                      <p:cBhvr>
                                        <p:cTn id="19" dur="500" autoRev="1" fill="hold"/>
                                        <p:tgtEl>
                                          <p:spTgt spid="9"/>
                                        </p:tgtEl>
                                      </p:cBhvr>
                                      <p:by x="105000" y="105000"/>
                                    </p:animScale>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26" presetClass="emph" presetSubtype="0" repeatCount="indefinite" fill="hold" grpId="1" nodeType="withEffect">
                                  <p:stCondLst>
                                    <p:cond delay="0"/>
                                  </p:stCondLst>
                                  <p:childTnLst>
                                    <p:animEffect transition="out" filter="fade">
                                      <p:cBhvr>
                                        <p:cTn id="24" dur="1000" tmFilter="0, 0; .2, .5; .8, .5; 1, 0"/>
                                        <p:tgtEl>
                                          <p:spTgt spid="11"/>
                                        </p:tgtEl>
                                      </p:cBhvr>
                                    </p:animEffect>
                                    <p:animScale>
                                      <p:cBhvr>
                                        <p:cTn id="25" dur="500" autoRev="1" fill="hold"/>
                                        <p:tgtEl>
                                          <p:spTgt spid="11"/>
                                        </p:tgtEl>
                                      </p:cBhvr>
                                      <p:by x="105000" y="105000"/>
                                    </p:animScale>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26" presetClass="emph" presetSubtype="0" repeatCount="indefinite" fill="hold" grpId="1" nodeType="withEffect">
                                  <p:stCondLst>
                                    <p:cond delay="0"/>
                                  </p:stCondLst>
                                  <p:childTnLst>
                                    <p:animEffect transition="out" filter="fade">
                                      <p:cBhvr>
                                        <p:cTn id="30" dur="1000" tmFilter="0, 0; .2, .5; .8, .5; 1, 0"/>
                                        <p:tgtEl>
                                          <p:spTgt spid="12"/>
                                        </p:tgtEl>
                                      </p:cBhvr>
                                    </p:animEffect>
                                    <p:animScale>
                                      <p:cBhvr>
                                        <p:cTn id="31" dur="50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animBg="1"/>
      <p:bldP spid="5" grpId="1" animBg="1"/>
      <p:bldP spid="9" grpId="0" animBg="1"/>
      <p:bldP spid="9" grpId="1" animBg="1"/>
      <p:bldP spid="11" grpId="0" animBg="1"/>
      <p:bldP spid="11" grpId="1" animBg="1"/>
      <p:bldP spid="12" grpId="0" animBg="1"/>
      <p:bldP spid="1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247475" y="237419"/>
            <a:ext cx="59090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733701" y="1725903"/>
            <a:ext cx="7027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3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Oval 20">
            <a:extLst>
              <a:ext uri="{FF2B5EF4-FFF2-40B4-BE49-F238E27FC236}">
                <a16:creationId xmlns:a16="http://schemas.microsoft.com/office/drawing/2014/main" id="{E2438942-1C2A-C619-FD8E-B006EFA3C53C}"/>
              </a:ext>
            </a:extLst>
          </p:cNvPr>
          <p:cNvSpPr/>
          <p:nvPr/>
        </p:nvSpPr>
        <p:spPr>
          <a:xfrm>
            <a:off x="7474043" y="1741936"/>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4</a:t>
            </a:r>
          </a:p>
        </p:txBody>
      </p:sp>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2" y="1661694"/>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C92FCA0B-A2CE-98A2-55ED-B3DDDA626831}"/>
              </a:ext>
            </a:extLst>
          </p:cNvPr>
          <p:cNvSpPr txBox="1"/>
          <p:nvPr/>
        </p:nvSpPr>
        <p:spPr>
          <a:xfrm>
            <a:off x="733701" y="4102733"/>
            <a:ext cx="3793694" cy="15645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Rectangle 1">
            <a:extLst>
              <a:ext uri="{FF2B5EF4-FFF2-40B4-BE49-F238E27FC236}">
                <a16:creationId xmlns:a16="http://schemas.microsoft.com/office/drawing/2014/main" id="{44453364-EF7A-8DFB-5895-92E4E806FDDC}"/>
              </a:ext>
            </a:extLst>
          </p:cNvPr>
          <p:cNvSpPr>
            <a:spLocks noChangeArrowheads="1"/>
          </p:cNvSpPr>
          <p:nvPr/>
        </p:nvSpPr>
        <p:spPr bwMode="auto">
          <a:xfrm>
            <a:off x="4900613" y="36591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4495" y="1844440"/>
            <a:ext cx="4525636" cy="4516586"/>
          </a:xfrm>
          <a:prstGeom prst="rect">
            <a:avLst/>
          </a:prstGeom>
        </p:spPr>
      </p:pic>
      <p:sp>
        <p:nvSpPr>
          <p:cNvPr id="14" name="TextBox 13">
            <a:extLst>
              <a:ext uri="{FF2B5EF4-FFF2-40B4-BE49-F238E27FC236}">
                <a16:creationId xmlns:a16="http://schemas.microsoft.com/office/drawing/2014/main" id="{473F98B6-6C1F-E392-73DF-45B0A0105BA7}"/>
              </a:ext>
            </a:extLst>
          </p:cNvPr>
          <p:cNvSpPr txBox="1"/>
          <p:nvPr/>
        </p:nvSpPr>
        <p:spPr>
          <a:xfrm>
            <a:off x="5943600" y="3300487"/>
            <a:ext cx="3757303" cy="1200329"/>
          </a:xfrm>
          <a:prstGeom prst="rect">
            <a:avLst/>
          </a:prstGeom>
          <a:noFill/>
        </p:spPr>
        <p:txBody>
          <a:bodyPr wrap="square" rtlCol="0">
            <a:spAutoFit/>
          </a:bodyPr>
          <a:lstStyle/>
          <a:p>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Cắt dọc theo đường gấp.</a:t>
            </a:r>
            <a:br>
              <a:rPr lang="vi-VN" sz="2400">
                <a:solidFill>
                  <a:srgbClr val="002060"/>
                </a:solidFill>
                <a:latin typeface="Roboto" panose="02000000000000000000" pitchFamily="2" charset="0"/>
                <a:ea typeface="Roboto" panose="02000000000000000000" pitchFamily="2" charset="0"/>
                <a:cs typeface="Roboto" panose="02000000000000000000" pitchFamily="2" charset="0"/>
              </a:rPr>
            </a:b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Dừng lại ở </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vị trí</a:t>
            </a: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 đánh dấu bằng bút chì</a:t>
            </a:r>
            <a:endParaRPr lang="vi-VN" sz="3600">
              <a:solidFill>
                <a:srgbClr val="002060"/>
              </a:solidFill>
              <a:latin typeface="Roboto" panose="02000000000000000000" pitchFamily="2" charset="0"/>
              <a:ea typeface="Roboto" panose="02000000000000000000" pitchFamily="2" charset="0"/>
              <a:cs typeface="Roboto" panose="02000000000000000000" pitchFamily="2" charset="0"/>
            </a:endParaRPr>
          </a:p>
        </p:txBody>
      </p:sp>
      <p:sp>
        <p:nvSpPr>
          <p:cNvPr id="15" name="Oval 14"/>
          <p:cNvSpPr/>
          <p:nvPr/>
        </p:nvSpPr>
        <p:spPr>
          <a:xfrm>
            <a:off x="3414463" y="3659188"/>
            <a:ext cx="489097" cy="489097"/>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152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6" presetClass="emph" presetSubtype="0" repeatCount="indefinite" fill="hold" grpId="1" nodeType="withEffect">
                                  <p:stCondLst>
                                    <p:cond delay="0"/>
                                  </p:stCondLst>
                                  <p:childTnLst>
                                    <p:animEffect transition="out" filter="fade">
                                      <p:cBhvr>
                                        <p:cTn id="20" dur="1000" tmFilter="0, 0; .2, .5; .8, .5; 1, 0"/>
                                        <p:tgtEl>
                                          <p:spTgt spid="15"/>
                                        </p:tgtEl>
                                      </p:cBhvr>
                                    </p:animEffect>
                                    <p:animScale>
                                      <p:cBhvr>
                                        <p:cTn id="21"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P spid="15" grpId="0" animBg="1"/>
      <p:bldP spid="1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247475" y="237419"/>
            <a:ext cx="59090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733701" y="1725903"/>
            <a:ext cx="7027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3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Oval 20">
            <a:extLst>
              <a:ext uri="{FF2B5EF4-FFF2-40B4-BE49-F238E27FC236}">
                <a16:creationId xmlns:a16="http://schemas.microsoft.com/office/drawing/2014/main" id="{E2438942-1C2A-C619-FD8E-B006EFA3C53C}"/>
              </a:ext>
            </a:extLst>
          </p:cNvPr>
          <p:cNvSpPr/>
          <p:nvPr/>
        </p:nvSpPr>
        <p:spPr>
          <a:xfrm>
            <a:off x="7997941" y="2385813"/>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5</a:t>
            </a:r>
          </a:p>
        </p:txBody>
      </p:sp>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2" y="1661694"/>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Rectangle 1">
            <a:extLst>
              <a:ext uri="{FF2B5EF4-FFF2-40B4-BE49-F238E27FC236}">
                <a16:creationId xmlns:a16="http://schemas.microsoft.com/office/drawing/2014/main" id="{9F1F0DFD-7B78-F32D-9A88-53D916FC2E22}"/>
              </a:ext>
            </a:extLst>
          </p:cNvPr>
          <p:cNvSpPr>
            <a:spLocks noChangeArrowheads="1"/>
          </p:cNvSpPr>
          <p:nvPr/>
        </p:nvSpPr>
        <p:spPr bwMode="auto">
          <a:xfrm>
            <a:off x="4743450" y="36591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9728" y="1661694"/>
            <a:ext cx="4685714" cy="4057143"/>
          </a:xfrm>
          <a:prstGeom prst="rect">
            <a:avLst/>
          </a:prstGeom>
        </p:spPr>
      </p:pic>
      <p:sp>
        <p:nvSpPr>
          <p:cNvPr id="13" name="TextBox 12">
            <a:extLst>
              <a:ext uri="{FF2B5EF4-FFF2-40B4-BE49-F238E27FC236}">
                <a16:creationId xmlns:a16="http://schemas.microsoft.com/office/drawing/2014/main" id="{473F98B6-6C1F-E392-73DF-45B0A0105BA7}"/>
              </a:ext>
            </a:extLst>
          </p:cNvPr>
          <p:cNvSpPr txBox="1"/>
          <p:nvPr/>
        </p:nvSpPr>
        <p:spPr>
          <a:xfrm>
            <a:off x="6393384" y="3668025"/>
            <a:ext cx="3757303" cy="830997"/>
          </a:xfrm>
          <a:prstGeom prst="rect">
            <a:avLst/>
          </a:prstGeom>
          <a:noFill/>
        </p:spPr>
        <p:txBody>
          <a:bodyPr wrap="square" rtlCol="0">
            <a:spAutoFit/>
          </a:bodyPr>
          <a:lstStyle/>
          <a:p>
            <a:pPr algn="ct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Dán các góc giấy vào vị trí trung tâm</a:t>
            </a:r>
            <a:endParaRPr lang="vi-VN" sz="3600">
              <a:solidFill>
                <a:srgbClr val="002060"/>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014894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247475" y="237419"/>
            <a:ext cx="59090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Oval 20">
            <a:extLst>
              <a:ext uri="{FF2B5EF4-FFF2-40B4-BE49-F238E27FC236}">
                <a16:creationId xmlns:a16="http://schemas.microsoft.com/office/drawing/2014/main" id="{E2438942-1C2A-C619-FD8E-B006EFA3C53C}"/>
              </a:ext>
            </a:extLst>
          </p:cNvPr>
          <p:cNvSpPr/>
          <p:nvPr/>
        </p:nvSpPr>
        <p:spPr>
          <a:xfrm>
            <a:off x="6940401" y="2308025"/>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6</a:t>
            </a:r>
          </a:p>
        </p:txBody>
      </p:sp>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2" y="1661694"/>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79706228-3788-D853-F83B-4109A5D80ED0}"/>
              </a:ext>
            </a:extLst>
          </p:cNvPr>
          <p:cNvSpPr txBox="1"/>
          <p:nvPr/>
        </p:nvSpPr>
        <p:spPr>
          <a:xfrm>
            <a:off x="6106160" y="3812232"/>
            <a:ext cx="436988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Tạo trục chong chóng tại vị trí trung tâm (dùng đinh ghim)</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8328" y="2209800"/>
            <a:ext cx="3610052" cy="2903597"/>
          </a:xfrm>
          <a:prstGeom prst="rect">
            <a:avLst/>
          </a:prstGeom>
        </p:spPr>
      </p:pic>
    </p:spTree>
    <p:extLst>
      <p:ext uri="{BB962C8B-B14F-4D97-AF65-F5344CB8AC3E}">
        <p14:creationId xmlns:p14="http://schemas.microsoft.com/office/powerpoint/2010/main" val="129034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3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fltVal val="0"/>
                                          </p:val>
                                        </p:tav>
                                        <p:tav tm="100000">
                                          <p:val>
                                            <p:strVal val="#ppt_h"/>
                                          </p:val>
                                        </p:tav>
                                      </p:tavLst>
                                    </p:anim>
                                    <p:anim calcmode="lin" valueType="num">
                                      <p:cBhvr>
                                        <p:cTn id="12" dur="1000" fill="hold"/>
                                        <p:tgtEl>
                                          <p:spTgt spid="4"/>
                                        </p:tgtEl>
                                        <p:attrNameLst>
                                          <p:attrName>style.rotation</p:attrName>
                                        </p:attrNameLst>
                                      </p:cBhvr>
                                      <p:tavLst>
                                        <p:tav tm="0">
                                          <p:val>
                                            <p:fltVal val="90"/>
                                          </p:val>
                                        </p:tav>
                                        <p:tav tm="100000">
                                          <p:val>
                                            <p:fltVal val="0"/>
                                          </p:val>
                                        </p:tav>
                                      </p:tavLst>
                                    </p:anim>
                                    <p:animEffect transition="in" filter="fade">
                                      <p:cBhvr>
                                        <p:cTn id="13" dur="10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247475" y="237419"/>
            <a:ext cx="59090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733701" y="1725903"/>
            <a:ext cx="7027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3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Oval 20">
            <a:extLst>
              <a:ext uri="{FF2B5EF4-FFF2-40B4-BE49-F238E27FC236}">
                <a16:creationId xmlns:a16="http://schemas.microsoft.com/office/drawing/2014/main" id="{E2438942-1C2A-C619-FD8E-B006EFA3C53C}"/>
              </a:ext>
            </a:extLst>
          </p:cNvPr>
          <p:cNvSpPr/>
          <p:nvPr/>
        </p:nvSpPr>
        <p:spPr>
          <a:xfrm>
            <a:off x="2281652" y="2209800"/>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7</a:t>
            </a:r>
          </a:p>
        </p:txBody>
      </p:sp>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2" y="1661694"/>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ACE682B5-E4EA-5E49-26F0-664F03DCE432}"/>
              </a:ext>
            </a:extLst>
          </p:cNvPr>
          <p:cNvSpPr txBox="1"/>
          <p:nvPr/>
        </p:nvSpPr>
        <p:spPr>
          <a:xfrm>
            <a:off x="1360062" y="3581400"/>
            <a:ext cx="458353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Dùng tay xoay chong chóng</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để đảm bảo chong chóng</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quay dễ dàng. </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813" y="1551211"/>
            <a:ext cx="5609524" cy="3942857"/>
          </a:xfrm>
          <a:prstGeom prst="rect">
            <a:avLst/>
          </a:prstGeom>
        </p:spPr>
      </p:pic>
    </p:spTree>
    <p:extLst>
      <p:ext uri="{BB962C8B-B14F-4D97-AF65-F5344CB8AC3E}">
        <p14:creationId xmlns:p14="http://schemas.microsoft.com/office/powerpoint/2010/main" val="103423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247475" y="237419"/>
            <a:ext cx="59090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Oval 20">
            <a:extLst>
              <a:ext uri="{FF2B5EF4-FFF2-40B4-BE49-F238E27FC236}">
                <a16:creationId xmlns:a16="http://schemas.microsoft.com/office/drawing/2014/main" id="{E2438942-1C2A-C619-FD8E-B006EFA3C53C}"/>
              </a:ext>
            </a:extLst>
          </p:cNvPr>
          <p:cNvSpPr/>
          <p:nvPr/>
        </p:nvSpPr>
        <p:spPr>
          <a:xfrm>
            <a:off x="2825193" y="2610198"/>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8</a:t>
            </a:r>
          </a:p>
        </p:txBody>
      </p:sp>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2" y="1661694"/>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D4C61596-2E83-E7CF-1CB6-1F3D81E7B758}"/>
              </a:ext>
            </a:extLst>
          </p:cNvPr>
          <p:cNvSpPr txBox="1"/>
          <p:nvPr/>
        </p:nvSpPr>
        <p:spPr>
          <a:xfrm>
            <a:off x="1690849" y="4142702"/>
            <a:ext cx="45006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Gắn đinh ghim lên đầu</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cán dài tạo tay cầm</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chong chóng.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4050" y="1373365"/>
            <a:ext cx="4353675" cy="4622974"/>
          </a:xfrm>
          <a:prstGeom prst="rect">
            <a:avLst/>
          </a:prstGeom>
        </p:spPr>
      </p:pic>
    </p:spTree>
    <p:extLst>
      <p:ext uri="{BB962C8B-B14F-4D97-AF65-F5344CB8AC3E}">
        <p14:creationId xmlns:p14="http://schemas.microsoft.com/office/powerpoint/2010/main" val="215034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887456" y="398648"/>
            <a:ext cx="992262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TÍNH TOÁN CHI PHÍ LÀM ĐỒ CHƠI CHONG CHÓNG</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208"/>
            <a:ext cx="2246550" cy="1550366"/>
          </a:xfrm>
          <a:prstGeom prst="rect">
            <a:avLst/>
          </a:prstGeom>
        </p:spPr>
      </p:pic>
      <p:sp>
        <p:nvSpPr>
          <p:cNvPr id="8" name="TextBox 7"/>
          <p:cNvSpPr txBox="1"/>
          <p:nvPr/>
        </p:nvSpPr>
        <p:spPr>
          <a:xfrm>
            <a:off x="733701" y="1725903"/>
            <a:ext cx="70275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3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2" y="1661694"/>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D4C61596-2E83-E7CF-1CB6-1F3D81E7B758}"/>
              </a:ext>
            </a:extLst>
          </p:cNvPr>
          <p:cNvSpPr txBox="1"/>
          <p:nvPr/>
        </p:nvSpPr>
        <p:spPr>
          <a:xfrm>
            <a:off x="3829604" y="1383035"/>
            <a:ext cx="528417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Em cùng bạn tính chi phí làm đồ chơi chong chóng theo gợi ý dưới đây</a:t>
            </a:r>
          </a:p>
        </p:txBody>
      </p:sp>
      <p:pic>
        <p:nvPicPr>
          <p:cNvPr id="2" name="Picture 1"/>
          <p:cNvPicPr>
            <a:picLocks noChangeAspect="1"/>
          </p:cNvPicPr>
          <p:nvPr/>
        </p:nvPicPr>
        <p:blipFill>
          <a:blip r:embed="rId4"/>
          <a:stretch>
            <a:fillRect/>
          </a:stretch>
        </p:blipFill>
        <p:spPr>
          <a:xfrm>
            <a:off x="435699" y="2434057"/>
            <a:ext cx="11015802" cy="3373441"/>
          </a:xfrm>
          <a:prstGeom prst="rect">
            <a:avLst/>
          </a:prstGeom>
          <a:effectLst>
            <a:softEdge rad="127000"/>
          </a:effectLst>
        </p:spPr>
      </p:pic>
    </p:spTree>
    <p:extLst>
      <p:ext uri="{BB962C8B-B14F-4D97-AF65-F5344CB8AC3E}">
        <p14:creationId xmlns:p14="http://schemas.microsoft.com/office/powerpoint/2010/main" val="201686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14" presetClass="entr" presetSubtype="5"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967023" y="301631"/>
            <a:ext cx="837474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CÙNG BẠN CHƠI ĐỒ CHƠI CHONG CHÓNG</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1653" y="1187192"/>
            <a:ext cx="7419975" cy="5057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5129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60AC30-C3F1-4FA4-8E90-980BE81E3D33}"/>
              </a:ext>
            </a:extLst>
          </p:cNvPr>
          <p:cNvPicPr>
            <a:picLocks noChangeAspect="1"/>
          </p:cNvPicPr>
          <p:nvPr/>
        </p:nvPicPr>
        <p:blipFill>
          <a:blip r:embed="rId3"/>
          <a:stretch>
            <a:fillRect/>
          </a:stretch>
        </p:blipFill>
        <p:spPr>
          <a:xfrm>
            <a:off x="2246550" y="1766184"/>
            <a:ext cx="8372475" cy="4343400"/>
          </a:xfrm>
          <a:prstGeom prst="rect">
            <a:avLst/>
          </a:prstGeom>
          <a:effectLst>
            <a:outerShdw blurRad="63500" sx="102000" sy="102000" algn="ctr" rotWithShape="0">
              <a:prstClr val="black">
                <a:alpha val="40000"/>
              </a:prstClr>
            </a:outerShdw>
          </a:effectLst>
        </p:spPr>
      </p:pic>
      <p:sp>
        <p:nvSpPr>
          <p:cNvPr id="3" name="TextBox 2"/>
          <p:cNvSpPr txBox="1"/>
          <p:nvPr/>
        </p:nvSpPr>
        <p:spPr>
          <a:xfrm>
            <a:off x="4131488" y="190408"/>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ĐÁNH GIÁ SẢN PHẨM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8" name="Picture 17">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sp>
        <p:nvSpPr>
          <p:cNvPr id="6" name="TextBox 5">
            <a:extLst>
              <a:ext uri="{FF2B5EF4-FFF2-40B4-BE49-F238E27FC236}">
                <a16:creationId xmlns:a16="http://schemas.microsoft.com/office/drawing/2014/main" id="{7E106497-2B4A-C877-8E5B-23D52FC4DFA7}"/>
              </a:ext>
            </a:extLst>
          </p:cNvPr>
          <p:cNvSpPr txBox="1"/>
          <p:nvPr/>
        </p:nvSpPr>
        <p:spPr>
          <a:xfrm>
            <a:off x="4131488" y="1196610"/>
            <a:ext cx="574245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a:t>
            </a:r>
            <a:r>
              <a:rPr kumimoji="0" lang="de-DE"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hình dán</a:t>
            </a:r>
            <a:endParaRPr kumimoji="0" lang="en-US"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18B396BF-ED65-4C71-9254-3F9648CF4CF7}"/>
              </a:ext>
            </a:extLst>
          </p:cNvPr>
          <p:cNvPicPr>
            <a:picLocks noChangeAspect="1"/>
          </p:cNvPicPr>
          <p:nvPr/>
        </p:nvPicPr>
        <p:blipFill rotWithShape="1">
          <a:blip r:embed="rId5"/>
          <a:srcRect l="6827" t="7035" r="5654" b="3542"/>
          <a:stretch/>
        </p:blipFill>
        <p:spPr>
          <a:xfrm>
            <a:off x="6706821" y="3896887"/>
            <a:ext cx="868595" cy="868595"/>
          </a:xfrm>
          <a:prstGeom prst="ellipse">
            <a:avLst/>
          </a:prstGeom>
        </p:spPr>
      </p:pic>
      <p:pic>
        <p:nvPicPr>
          <p:cNvPr id="9" name="Picture 8">
            <a:extLst>
              <a:ext uri="{FF2B5EF4-FFF2-40B4-BE49-F238E27FC236}">
                <a16:creationId xmlns:a16="http://schemas.microsoft.com/office/drawing/2014/main" id="{7B7C0EAF-61B2-7F5F-09F5-0B41C4CC7852}"/>
              </a:ext>
            </a:extLst>
          </p:cNvPr>
          <p:cNvPicPr>
            <a:picLocks noChangeAspect="1"/>
          </p:cNvPicPr>
          <p:nvPr/>
        </p:nvPicPr>
        <p:blipFill rotWithShape="1">
          <a:blip r:embed="rId6"/>
          <a:srcRect l="9571" t="6413" r="10420" b="6660"/>
          <a:stretch/>
        </p:blipFill>
        <p:spPr>
          <a:xfrm>
            <a:off x="7955463" y="4758374"/>
            <a:ext cx="848933" cy="848933"/>
          </a:xfrm>
          <a:prstGeom prst="ellipse">
            <a:avLst/>
          </a:prstGeom>
        </p:spPr>
      </p:pic>
      <p:pic>
        <p:nvPicPr>
          <p:cNvPr id="10" name="Picture 9">
            <a:extLst>
              <a:ext uri="{FF2B5EF4-FFF2-40B4-BE49-F238E27FC236}">
                <a16:creationId xmlns:a16="http://schemas.microsoft.com/office/drawing/2014/main" id="{0E277320-3936-53F0-9B9F-7633E3649FA4}"/>
              </a:ext>
            </a:extLst>
          </p:cNvPr>
          <p:cNvPicPr>
            <a:picLocks noChangeAspect="1"/>
          </p:cNvPicPr>
          <p:nvPr/>
        </p:nvPicPr>
        <p:blipFill rotWithShape="1">
          <a:blip r:embed="rId7"/>
          <a:srcRect l="5642" t="6399" r="6278" b="6897"/>
          <a:stretch/>
        </p:blipFill>
        <p:spPr>
          <a:xfrm>
            <a:off x="9272312" y="4765482"/>
            <a:ext cx="878797" cy="878797"/>
          </a:xfrm>
          <a:prstGeom prst="ellipse">
            <a:avLst/>
          </a:prstGeom>
        </p:spPr>
      </p:pic>
      <p:sp>
        <p:nvSpPr>
          <p:cNvPr id="24" name="TextBox 23">
            <a:extLst>
              <a:ext uri="{FF2B5EF4-FFF2-40B4-BE49-F238E27FC236}">
                <a16:creationId xmlns:a16="http://schemas.microsoft.com/office/drawing/2014/main" id="{7301DE9A-646F-43B8-85D5-FE604EBD41EC}"/>
              </a:ext>
            </a:extLst>
          </p:cNvPr>
          <p:cNvSpPr txBox="1"/>
          <p:nvPr/>
        </p:nvSpPr>
        <p:spPr>
          <a:xfrm>
            <a:off x="3034493" y="4887888"/>
            <a:ext cx="367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Bền, đẹp, sử dụng được lâu dài</a:t>
            </a:r>
            <a:endParaRPr kumimoji="0" lang="vi-VN" sz="2000" b="0" i="0" u="none" strike="noStrike" kern="1200" cap="none" spc="0" normalizeH="0" baseline="0" noProof="0" dirty="0">
              <a:ln>
                <a:noFill/>
              </a:ln>
              <a:solidFill>
                <a:srgbClr val="002060"/>
              </a:solidFill>
              <a:effectLst/>
              <a:uLnTx/>
              <a:uFillTx/>
              <a:latin typeface="Arial" panose="020B0604020202020204" pitchFamily="34" charset="0"/>
            </a:endParaRPr>
          </a:p>
        </p:txBody>
      </p:sp>
      <p:sp>
        <p:nvSpPr>
          <p:cNvPr id="25" name="TextBox 24">
            <a:extLst>
              <a:ext uri="{FF2B5EF4-FFF2-40B4-BE49-F238E27FC236}">
                <a16:creationId xmlns:a16="http://schemas.microsoft.com/office/drawing/2014/main" id="{3BA4C325-73FF-8115-7C2C-BD149C7DE07F}"/>
              </a:ext>
            </a:extLst>
          </p:cNvPr>
          <p:cNvSpPr txBox="1"/>
          <p:nvPr/>
        </p:nvSpPr>
        <p:spPr>
          <a:xfrm>
            <a:off x="3076187" y="3973404"/>
            <a:ext cx="309069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Pts val="2800"/>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Khi có gió cánh quay đều</a:t>
            </a:r>
          </a:p>
        </p:txBody>
      </p:sp>
    </p:spTree>
    <p:extLst>
      <p:ext uri="{BB962C8B-B14F-4D97-AF65-F5344CB8AC3E}">
        <p14:creationId xmlns:p14="http://schemas.microsoft.com/office/powerpoint/2010/main" val="252690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par>
                                <p:cTn id="14" presetID="6"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ircle(in)">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12" name="TextBox 11">
            <a:extLst>
              <a:ext uri="{FF2B5EF4-FFF2-40B4-BE49-F238E27FC236}">
                <a16:creationId xmlns:a16="http://schemas.microsoft.com/office/drawing/2014/main" id="{37A1DD84-D651-C9D7-1D3D-549FE6D4D8FF}"/>
              </a:ext>
            </a:extLst>
          </p:cNvPr>
          <p:cNvSpPr txBox="1"/>
          <p:nvPr/>
        </p:nvSpPr>
        <p:spPr>
          <a:xfrm>
            <a:off x="258328" y="2731612"/>
            <a:ext cx="8740758" cy="1323439"/>
          </a:xfrm>
          <a:prstGeom prst="rect">
            <a:avLst/>
          </a:prstGeom>
          <a:noFill/>
        </p:spPr>
        <p:txBody>
          <a:bodyPr wrap="square" rtlCol="0">
            <a:spAutoFit/>
          </a:bodyPr>
          <a:lstStyle/>
          <a:p>
            <a:pPr lvl="0" algn="ctr">
              <a:defRPr/>
            </a:pPr>
            <a:r>
              <a:rPr lang="en-US" altLang="zh-CN" sz="4000" b="1" noProof="0">
                <a:solidFill>
                  <a:schemeClr val="bg1"/>
                </a:solidFill>
                <a:latin typeface="Roboto" panose="02000000000000000000" pitchFamily="2" charset="0"/>
                <a:ea typeface="Roboto" panose="02000000000000000000" pitchFamily="2" charset="0"/>
              </a:rPr>
              <a:t>CHÚNG TA BẮT ĐẦU </a:t>
            </a:r>
          </a:p>
          <a:p>
            <a:pPr lvl="0" algn="ctr">
              <a:defRPr/>
            </a:pPr>
            <a:r>
              <a:rPr lang="en-US" altLang="zh-CN" sz="4000" b="1" noProof="0">
                <a:solidFill>
                  <a:schemeClr val="bg1"/>
                </a:solidFill>
                <a:latin typeface="Roboto" panose="02000000000000000000" pitchFamily="2" charset="0"/>
                <a:ea typeface="Roboto" panose="02000000000000000000" pitchFamily="2" charset="0"/>
              </a:rPr>
              <a:t>VÀO BÀI HỌC</a:t>
            </a:r>
            <a:endParaRPr kumimoji="0" lang="en-US" altLang="zh-CN" sz="40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1187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1449651" y="1416789"/>
            <a:ext cx="9201819" cy="4952839"/>
          </a:xfrm>
          <a:prstGeom prst="roundRect">
            <a:avLst/>
          </a:prstGeom>
          <a:noFill/>
          <a:ln w="28575">
            <a:solidFill>
              <a:srgbClr val="956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23212"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0951" y="1451587"/>
            <a:ext cx="2246550" cy="1550366"/>
          </a:xfrm>
          <a:prstGeom prst="rect">
            <a:avLst/>
          </a:prstGeom>
        </p:spPr>
      </p:pic>
    </p:spTree>
    <p:extLst>
      <p:ext uri="{BB962C8B-B14F-4D97-AF65-F5344CB8AC3E}">
        <p14:creationId xmlns:p14="http://schemas.microsoft.com/office/powerpoint/2010/main" val="1549012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2.59259E-6 L 1.04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224788" y="445501"/>
            <a:ext cx="2566608"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ĐỐ BẠN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grpSp>
        <p:nvGrpSpPr>
          <p:cNvPr id="5" name="Group 4"/>
          <p:cNvGrpSpPr/>
          <p:nvPr/>
        </p:nvGrpSpPr>
        <p:grpSpPr>
          <a:xfrm>
            <a:off x="767188" y="1607630"/>
            <a:ext cx="4889332" cy="3965530"/>
            <a:chOff x="3276472" y="1138097"/>
            <a:chExt cx="3651434" cy="2593927"/>
          </a:xfrm>
        </p:grpSpPr>
        <p:sp>
          <p:nvSpPr>
            <p:cNvPr id="28" name="Freeform 27"/>
            <p:cNvSpPr/>
            <p:nvPr/>
          </p:nvSpPr>
          <p:spPr>
            <a:xfrm>
              <a:off x="3387320" y="1244427"/>
              <a:ext cx="3429738" cy="2366695"/>
            </a:xfrm>
            <a:custGeom>
              <a:avLst/>
              <a:gdLst>
                <a:gd name="connsiteX0" fmla="*/ 1929839 w 3429738"/>
                <a:gd name="connsiteY0" fmla="*/ 0 h 2366695"/>
                <a:gd name="connsiteX1" fmla="*/ 2439576 w 3429738"/>
                <a:gd name="connsiteY1" fmla="*/ 227287 h 2366695"/>
                <a:gd name="connsiteX2" fmla="*/ 2453155 w 3429738"/>
                <a:gd name="connsiteY2" fmla="*/ 256713 h 2366695"/>
                <a:gd name="connsiteX3" fmla="*/ 2482527 w 3429738"/>
                <a:gd name="connsiteY3" fmla="*/ 245356 h 2366695"/>
                <a:gd name="connsiteX4" fmla="*/ 3121238 w 3429738"/>
                <a:gd name="connsiteY4" fmla="*/ 436612 h 2366695"/>
                <a:gd name="connsiteX5" fmla="*/ 3092743 w 3429738"/>
                <a:gd name="connsiteY5" fmla="*/ 663341 h 2366695"/>
                <a:gd name="connsiteX6" fmla="*/ 3047809 w 3429738"/>
                <a:gd name="connsiteY6" fmla="*/ 731098 h 2366695"/>
                <a:gd name="connsiteX7" fmla="*/ 3082301 w 3429738"/>
                <a:gd name="connsiteY7" fmla="*/ 733879 h 2366695"/>
                <a:gd name="connsiteX8" fmla="*/ 3415859 w 3429738"/>
                <a:gd name="connsiteY8" fmla="*/ 985440 h 2366695"/>
                <a:gd name="connsiteX9" fmla="*/ 3205019 w 3429738"/>
                <a:gd name="connsiteY9" fmla="*/ 1445623 h 2366695"/>
                <a:gd name="connsiteX10" fmla="*/ 3148270 w 3429738"/>
                <a:gd name="connsiteY10" fmla="*/ 1478633 h 2366695"/>
                <a:gd name="connsiteX11" fmla="*/ 3184434 w 3429738"/>
                <a:gd name="connsiteY11" fmla="*/ 1569279 h 2366695"/>
                <a:gd name="connsiteX12" fmla="*/ 3137893 w 3429738"/>
                <a:gd name="connsiteY12" fmla="*/ 1936561 h 2366695"/>
                <a:gd name="connsiteX13" fmla="*/ 2617728 w 3429738"/>
                <a:gd name="connsiteY13" fmla="*/ 2114721 h 2366695"/>
                <a:gd name="connsiteX14" fmla="*/ 2579453 w 3429738"/>
                <a:gd name="connsiteY14" fmla="*/ 2102004 h 2366695"/>
                <a:gd name="connsiteX15" fmla="*/ 2544419 w 3429738"/>
                <a:gd name="connsiteY15" fmla="*/ 2172514 h 2366695"/>
                <a:gd name="connsiteX16" fmla="*/ 1823778 w 3429738"/>
                <a:gd name="connsiteY16" fmla="*/ 2263802 h 2366695"/>
                <a:gd name="connsiteX17" fmla="*/ 1782988 w 3429738"/>
                <a:gd name="connsiteY17" fmla="*/ 2231842 h 2366695"/>
                <a:gd name="connsiteX18" fmla="*/ 1716103 w 3429738"/>
                <a:gd name="connsiteY18" fmla="*/ 2283017 h 2366695"/>
                <a:gd name="connsiteX19" fmla="*/ 1126506 w 3429738"/>
                <a:gd name="connsiteY19" fmla="*/ 2253315 h 2366695"/>
                <a:gd name="connsiteX20" fmla="*/ 1038610 w 3429738"/>
                <a:gd name="connsiteY20" fmla="*/ 2184013 h 2366695"/>
                <a:gd name="connsiteX21" fmla="*/ 987710 w 3429738"/>
                <a:gd name="connsiteY21" fmla="*/ 2126526 h 2366695"/>
                <a:gd name="connsiteX22" fmla="*/ 925417 w 3429738"/>
                <a:gd name="connsiteY22" fmla="*/ 2173500 h 2366695"/>
                <a:gd name="connsiteX23" fmla="*/ 292356 w 3429738"/>
                <a:gd name="connsiteY23" fmla="*/ 2135517 h 2366695"/>
                <a:gd name="connsiteX24" fmla="*/ 74072 w 3429738"/>
                <a:gd name="connsiteY24" fmla="*/ 1377309 h 2366695"/>
                <a:gd name="connsiteX25" fmla="*/ 268817 w 3429738"/>
                <a:gd name="connsiteY25" fmla="*/ 1211254 h 2366695"/>
                <a:gd name="connsiteX26" fmla="*/ 293361 w 3429738"/>
                <a:gd name="connsiteY26" fmla="*/ 1201872 h 2366695"/>
                <a:gd name="connsiteX27" fmla="*/ 265456 w 3429738"/>
                <a:gd name="connsiteY27" fmla="*/ 1171881 h 2366695"/>
                <a:gd name="connsiteX28" fmla="*/ 200951 w 3429738"/>
                <a:gd name="connsiteY28" fmla="*/ 984620 h 2366695"/>
                <a:gd name="connsiteX29" fmla="*/ 265456 w 3429738"/>
                <a:gd name="connsiteY29" fmla="*/ 797360 h 2366695"/>
                <a:gd name="connsiteX30" fmla="*/ 292350 w 3429738"/>
                <a:gd name="connsiteY30" fmla="*/ 768455 h 2366695"/>
                <a:gd name="connsiteX31" fmla="*/ 261071 w 3429738"/>
                <a:gd name="connsiteY31" fmla="*/ 734838 h 2366695"/>
                <a:gd name="connsiteX32" fmla="*/ 196566 w 3429738"/>
                <a:gd name="connsiteY32" fmla="*/ 547577 h 2366695"/>
                <a:gd name="connsiteX33" fmla="*/ 574264 w 3429738"/>
                <a:gd name="connsiteY33" fmla="*/ 212651 h 2366695"/>
                <a:gd name="connsiteX34" fmla="*/ 721281 w 3429738"/>
                <a:gd name="connsiteY34" fmla="*/ 238971 h 2366695"/>
                <a:gd name="connsiteX35" fmla="*/ 777931 w 3429738"/>
                <a:gd name="connsiteY35" fmla="*/ 266238 h 2366695"/>
                <a:gd name="connsiteX36" fmla="*/ 804952 w 3429738"/>
                <a:gd name="connsiteY36" fmla="*/ 222094 h 2366695"/>
                <a:gd name="connsiteX37" fmla="*/ 1118145 w 3429738"/>
                <a:gd name="connsiteY37" fmla="*/ 74428 h 2366695"/>
                <a:gd name="connsiteX38" fmla="*/ 1385218 w 3429738"/>
                <a:gd name="connsiteY38" fmla="*/ 172525 h 2366695"/>
                <a:gd name="connsiteX39" fmla="*/ 1427565 w 3429738"/>
                <a:gd name="connsiteY39" fmla="*/ 218038 h 2366695"/>
                <a:gd name="connsiteX40" fmla="*/ 1471108 w 3429738"/>
                <a:gd name="connsiteY40" fmla="*/ 164073 h 2366695"/>
                <a:gd name="connsiteX41" fmla="*/ 1929839 w 3429738"/>
                <a:gd name="connsiteY41" fmla="*/ 0 h 236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29738" h="2366695">
                  <a:moveTo>
                    <a:pt x="1929839" y="0"/>
                  </a:moveTo>
                  <a:cubicBezTo>
                    <a:pt x="2158987" y="0"/>
                    <a:pt x="2355594" y="93720"/>
                    <a:pt x="2439576" y="227287"/>
                  </a:cubicBezTo>
                  <a:lnTo>
                    <a:pt x="2453155" y="256713"/>
                  </a:lnTo>
                  <a:lnTo>
                    <a:pt x="2482527" y="245356"/>
                  </a:lnTo>
                  <a:cubicBezTo>
                    <a:pt x="2774301" y="154710"/>
                    <a:pt x="3060261" y="240339"/>
                    <a:pt x="3121238" y="436612"/>
                  </a:cubicBezTo>
                  <a:cubicBezTo>
                    <a:pt x="3144104" y="510214"/>
                    <a:pt x="3132085" y="588925"/>
                    <a:pt x="3092743" y="663341"/>
                  </a:cubicBezTo>
                  <a:lnTo>
                    <a:pt x="3047809" y="731098"/>
                  </a:lnTo>
                  <a:lnTo>
                    <a:pt x="3082301" y="733879"/>
                  </a:lnTo>
                  <a:cubicBezTo>
                    <a:pt x="3244640" y="760421"/>
                    <a:pt x="3373968" y="850600"/>
                    <a:pt x="3415859" y="985440"/>
                  </a:cubicBezTo>
                  <a:cubicBezTo>
                    <a:pt x="3466128" y="1147247"/>
                    <a:pt x="3376212" y="1327412"/>
                    <a:pt x="3205019" y="1445623"/>
                  </a:cubicBezTo>
                  <a:lnTo>
                    <a:pt x="3148270" y="1478633"/>
                  </a:lnTo>
                  <a:lnTo>
                    <a:pt x="3184434" y="1569279"/>
                  </a:lnTo>
                  <a:cubicBezTo>
                    <a:pt x="3221608" y="1695366"/>
                    <a:pt x="3209031" y="1827755"/>
                    <a:pt x="3137893" y="1936561"/>
                  </a:cubicBezTo>
                  <a:cubicBezTo>
                    <a:pt x="3031187" y="2099769"/>
                    <a:pt x="2823024" y="2163561"/>
                    <a:pt x="2617728" y="2114721"/>
                  </a:cubicBezTo>
                  <a:lnTo>
                    <a:pt x="2579453" y="2102004"/>
                  </a:lnTo>
                  <a:lnTo>
                    <a:pt x="2544419" y="2172514"/>
                  </a:lnTo>
                  <a:cubicBezTo>
                    <a:pt x="2402144" y="2390125"/>
                    <a:pt x="2079502" y="2430995"/>
                    <a:pt x="1823778" y="2263802"/>
                  </a:cubicBezTo>
                  <a:lnTo>
                    <a:pt x="1782988" y="2231842"/>
                  </a:lnTo>
                  <a:lnTo>
                    <a:pt x="1716103" y="2283017"/>
                  </a:lnTo>
                  <a:cubicBezTo>
                    <a:pt x="1550050" y="2383528"/>
                    <a:pt x="1318299" y="2378711"/>
                    <a:pt x="1126506" y="2253315"/>
                  </a:cubicBezTo>
                  <a:cubicBezTo>
                    <a:pt x="1094541" y="2232416"/>
                    <a:pt x="1065198" y="2209157"/>
                    <a:pt x="1038610" y="2184013"/>
                  </a:cubicBezTo>
                  <a:lnTo>
                    <a:pt x="987710" y="2126526"/>
                  </a:lnTo>
                  <a:lnTo>
                    <a:pt x="925417" y="2173500"/>
                  </a:lnTo>
                  <a:cubicBezTo>
                    <a:pt x="748302" y="2278612"/>
                    <a:pt x="499542" y="2270976"/>
                    <a:pt x="292356" y="2135517"/>
                  </a:cubicBezTo>
                  <a:cubicBezTo>
                    <a:pt x="16108" y="1954904"/>
                    <a:pt x="-81621" y="1615443"/>
                    <a:pt x="74072" y="1377309"/>
                  </a:cubicBezTo>
                  <a:cubicBezTo>
                    <a:pt x="122726" y="1302892"/>
                    <a:pt x="190371" y="1247177"/>
                    <a:pt x="268817" y="1211254"/>
                  </a:cubicBezTo>
                  <a:lnTo>
                    <a:pt x="293361" y="1201872"/>
                  </a:lnTo>
                  <a:lnTo>
                    <a:pt x="265456" y="1171881"/>
                  </a:lnTo>
                  <a:cubicBezTo>
                    <a:pt x="224731" y="1118426"/>
                    <a:pt x="200951" y="1053986"/>
                    <a:pt x="200951" y="984620"/>
                  </a:cubicBezTo>
                  <a:cubicBezTo>
                    <a:pt x="200951" y="915255"/>
                    <a:pt x="224731" y="850814"/>
                    <a:pt x="265456" y="797360"/>
                  </a:cubicBezTo>
                  <a:lnTo>
                    <a:pt x="292350" y="768455"/>
                  </a:lnTo>
                  <a:lnTo>
                    <a:pt x="261071" y="734838"/>
                  </a:lnTo>
                  <a:cubicBezTo>
                    <a:pt x="220346" y="681383"/>
                    <a:pt x="196566" y="616943"/>
                    <a:pt x="196566" y="547577"/>
                  </a:cubicBezTo>
                  <a:cubicBezTo>
                    <a:pt x="196566" y="362602"/>
                    <a:pt x="365667" y="212651"/>
                    <a:pt x="574264" y="212651"/>
                  </a:cubicBezTo>
                  <a:cubicBezTo>
                    <a:pt x="626413" y="212651"/>
                    <a:pt x="676094" y="222023"/>
                    <a:pt x="721281" y="238971"/>
                  </a:cubicBezTo>
                  <a:lnTo>
                    <a:pt x="777931" y="266238"/>
                  </a:lnTo>
                  <a:lnTo>
                    <a:pt x="804952" y="222094"/>
                  </a:lnTo>
                  <a:cubicBezTo>
                    <a:pt x="872827" y="133002"/>
                    <a:pt x="987772" y="74428"/>
                    <a:pt x="1118145" y="74428"/>
                  </a:cubicBezTo>
                  <a:cubicBezTo>
                    <a:pt x="1222444" y="74428"/>
                    <a:pt x="1316868" y="111916"/>
                    <a:pt x="1385218" y="172525"/>
                  </a:cubicBezTo>
                  <a:lnTo>
                    <a:pt x="1427565" y="218038"/>
                  </a:lnTo>
                  <a:lnTo>
                    <a:pt x="1471108" y="164073"/>
                  </a:lnTo>
                  <a:cubicBezTo>
                    <a:pt x="1570524" y="65083"/>
                    <a:pt x="1738883" y="0"/>
                    <a:pt x="1929839" y="0"/>
                  </a:cubicBezTo>
                  <a:close/>
                </a:path>
              </a:pathLst>
            </a:custGeom>
            <a:solidFill>
              <a:srgbClr val="C8E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3276472" y="1138097"/>
              <a:ext cx="3651434" cy="2593927"/>
            </a:xfrm>
            <a:custGeom>
              <a:avLst/>
              <a:gdLst>
                <a:gd name="connsiteX0" fmla="*/ 1929839 w 3429738"/>
                <a:gd name="connsiteY0" fmla="*/ 0 h 2366695"/>
                <a:gd name="connsiteX1" fmla="*/ 2439576 w 3429738"/>
                <a:gd name="connsiteY1" fmla="*/ 227287 h 2366695"/>
                <a:gd name="connsiteX2" fmla="*/ 2453155 w 3429738"/>
                <a:gd name="connsiteY2" fmla="*/ 256713 h 2366695"/>
                <a:gd name="connsiteX3" fmla="*/ 2482527 w 3429738"/>
                <a:gd name="connsiteY3" fmla="*/ 245356 h 2366695"/>
                <a:gd name="connsiteX4" fmla="*/ 3121238 w 3429738"/>
                <a:gd name="connsiteY4" fmla="*/ 436612 h 2366695"/>
                <a:gd name="connsiteX5" fmla="*/ 3092743 w 3429738"/>
                <a:gd name="connsiteY5" fmla="*/ 663341 h 2366695"/>
                <a:gd name="connsiteX6" fmla="*/ 3047809 w 3429738"/>
                <a:gd name="connsiteY6" fmla="*/ 731098 h 2366695"/>
                <a:gd name="connsiteX7" fmla="*/ 3082301 w 3429738"/>
                <a:gd name="connsiteY7" fmla="*/ 733879 h 2366695"/>
                <a:gd name="connsiteX8" fmla="*/ 3415859 w 3429738"/>
                <a:gd name="connsiteY8" fmla="*/ 985440 h 2366695"/>
                <a:gd name="connsiteX9" fmla="*/ 3205019 w 3429738"/>
                <a:gd name="connsiteY9" fmla="*/ 1445623 h 2366695"/>
                <a:gd name="connsiteX10" fmla="*/ 3148270 w 3429738"/>
                <a:gd name="connsiteY10" fmla="*/ 1478633 h 2366695"/>
                <a:gd name="connsiteX11" fmla="*/ 3184434 w 3429738"/>
                <a:gd name="connsiteY11" fmla="*/ 1569279 h 2366695"/>
                <a:gd name="connsiteX12" fmla="*/ 3137893 w 3429738"/>
                <a:gd name="connsiteY12" fmla="*/ 1936561 h 2366695"/>
                <a:gd name="connsiteX13" fmla="*/ 2617728 w 3429738"/>
                <a:gd name="connsiteY13" fmla="*/ 2114721 h 2366695"/>
                <a:gd name="connsiteX14" fmla="*/ 2579453 w 3429738"/>
                <a:gd name="connsiteY14" fmla="*/ 2102004 h 2366695"/>
                <a:gd name="connsiteX15" fmla="*/ 2544419 w 3429738"/>
                <a:gd name="connsiteY15" fmla="*/ 2172514 h 2366695"/>
                <a:gd name="connsiteX16" fmla="*/ 1823778 w 3429738"/>
                <a:gd name="connsiteY16" fmla="*/ 2263802 h 2366695"/>
                <a:gd name="connsiteX17" fmla="*/ 1782988 w 3429738"/>
                <a:gd name="connsiteY17" fmla="*/ 2231842 h 2366695"/>
                <a:gd name="connsiteX18" fmla="*/ 1716103 w 3429738"/>
                <a:gd name="connsiteY18" fmla="*/ 2283017 h 2366695"/>
                <a:gd name="connsiteX19" fmla="*/ 1126506 w 3429738"/>
                <a:gd name="connsiteY19" fmla="*/ 2253315 h 2366695"/>
                <a:gd name="connsiteX20" fmla="*/ 1038610 w 3429738"/>
                <a:gd name="connsiteY20" fmla="*/ 2184013 h 2366695"/>
                <a:gd name="connsiteX21" fmla="*/ 987710 w 3429738"/>
                <a:gd name="connsiteY21" fmla="*/ 2126526 h 2366695"/>
                <a:gd name="connsiteX22" fmla="*/ 925417 w 3429738"/>
                <a:gd name="connsiteY22" fmla="*/ 2173500 h 2366695"/>
                <a:gd name="connsiteX23" fmla="*/ 292356 w 3429738"/>
                <a:gd name="connsiteY23" fmla="*/ 2135517 h 2366695"/>
                <a:gd name="connsiteX24" fmla="*/ 74072 w 3429738"/>
                <a:gd name="connsiteY24" fmla="*/ 1377309 h 2366695"/>
                <a:gd name="connsiteX25" fmla="*/ 268817 w 3429738"/>
                <a:gd name="connsiteY25" fmla="*/ 1211254 h 2366695"/>
                <a:gd name="connsiteX26" fmla="*/ 293361 w 3429738"/>
                <a:gd name="connsiteY26" fmla="*/ 1201872 h 2366695"/>
                <a:gd name="connsiteX27" fmla="*/ 265456 w 3429738"/>
                <a:gd name="connsiteY27" fmla="*/ 1171881 h 2366695"/>
                <a:gd name="connsiteX28" fmla="*/ 200951 w 3429738"/>
                <a:gd name="connsiteY28" fmla="*/ 984620 h 2366695"/>
                <a:gd name="connsiteX29" fmla="*/ 265456 w 3429738"/>
                <a:gd name="connsiteY29" fmla="*/ 797360 h 2366695"/>
                <a:gd name="connsiteX30" fmla="*/ 292350 w 3429738"/>
                <a:gd name="connsiteY30" fmla="*/ 768455 h 2366695"/>
                <a:gd name="connsiteX31" fmla="*/ 261071 w 3429738"/>
                <a:gd name="connsiteY31" fmla="*/ 734838 h 2366695"/>
                <a:gd name="connsiteX32" fmla="*/ 196566 w 3429738"/>
                <a:gd name="connsiteY32" fmla="*/ 547577 h 2366695"/>
                <a:gd name="connsiteX33" fmla="*/ 574264 w 3429738"/>
                <a:gd name="connsiteY33" fmla="*/ 212651 h 2366695"/>
                <a:gd name="connsiteX34" fmla="*/ 721281 w 3429738"/>
                <a:gd name="connsiteY34" fmla="*/ 238971 h 2366695"/>
                <a:gd name="connsiteX35" fmla="*/ 777931 w 3429738"/>
                <a:gd name="connsiteY35" fmla="*/ 266238 h 2366695"/>
                <a:gd name="connsiteX36" fmla="*/ 804952 w 3429738"/>
                <a:gd name="connsiteY36" fmla="*/ 222094 h 2366695"/>
                <a:gd name="connsiteX37" fmla="*/ 1118145 w 3429738"/>
                <a:gd name="connsiteY37" fmla="*/ 74428 h 2366695"/>
                <a:gd name="connsiteX38" fmla="*/ 1385218 w 3429738"/>
                <a:gd name="connsiteY38" fmla="*/ 172525 h 2366695"/>
                <a:gd name="connsiteX39" fmla="*/ 1427565 w 3429738"/>
                <a:gd name="connsiteY39" fmla="*/ 218038 h 2366695"/>
                <a:gd name="connsiteX40" fmla="*/ 1471108 w 3429738"/>
                <a:gd name="connsiteY40" fmla="*/ 164073 h 2366695"/>
                <a:gd name="connsiteX41" fmla="*/ 1929839 w 3429738"/>
                <a:gd name="connsiteY41" fmla="*/ 0 h 236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29738" h="2366695">
                  <a:moveTo>
                    <a:pt x="1929839" y="0"/>
                  </a:moveTo>
                  <a:cubicBezTo>
                    <a:pt x="2158987" y="0"/>
                    <a:pt x="2355594" y="93720"/>
                    <a:pt x="2439576" y="227287"/>
                  </a:cubicBezTo>
                  <a:lnTo>
                    <a:pt x="2453155" y="256713"/>
                  </a:lnTo>
                  <a:lnTo>
                    <a:pt x="2482527" y="245356"/>
                  </a:lnTo>
                  <a:cubicBezTo>
                    <a:pt x="2774301" y="154710"/>
                    <a:pt x="3060261" y="240339"/>
                    <a:pt x="3121238" y="436612"/>
                  </a:cubicBezTo>
                  <a:cubicBezTo>
                    <a:pt x="3144104" y="510214"/>
                    <a:pt x="3132085" y="588925"/>
                    <a:pt x="3092743" y="663341"/>
                  </a:cubicBezTo>
                  <a:lnTo>
                    <a:pt x="3047809" y="731098"/>
                  </a:lnTo>
                  <a:lnTo>
                    <a:pt x="3082301" y="733879"/>
                  </a:lnTo>
                  <a:cubicBezTo>
                    <a:pt x="3244640" y="760421"/>
                    <a:pt x="3373968" y="850600"/>
                    <a:pt x="3415859" y="985440"/>
                  </a:cubicBezTo>
                  <a:cubicBezTo>
                    <a:pt x="3466128" y="1147247"/>
                    <a:pt x="3376212" y="1327412"/>
                    <a:pt x="3205019" y="1445623"/>
                  </a:cubicBezTo>
                  <a:lnTo>
                    <a:pt x="3148270" y="1478633"/>
                  </a:lnTo>
                  <a:lnTo>
                    <a:pt x="3184434" y="1569279"/>
                  </a:lnTo>
                  <a:cubicBezTo>
                    <a:pt x="3221608" y="1695366"/>
                    <a:pt x="3209031" y="1827755"/>
                    <a:pt x="3137893" y="1936561"/>
                  </a:cubicBezTo>
                  <a:cubicBezTo>
                    <a:pt x="3031187" y="2099769"/>
                    <a:pt x="2823024" y="2163561"/>
                    <a:pt x="2617728" y="2114721"/>
                  </a:cubicBezTo>
                  <a:lnTo>
                    <a:pt x="2579453" y="2102004"/>
                  </a:lnTo>
                  <a:lnTo>
                    <a:pt x="2544419" y="2172514"/>
                  </a:lnTo>
                  <a:cubicBezTo>
                    <a:pt x="2402144" y="2390125"/>
                    <a:pt x="2079502" y="2430995"/>
                    <a:pt x="1823778" y="2263802"/>
                  </a:cubicBezTo>
                  <a:lnTo>
                    <a:pt x="1782988" y="2231842"/>
                  </a:lnTo>
                  <a:lnTo>
                    <a:pt x="1716103" y="2283017"/>
                  </a:lnTo>
                  <a:cubicBezTo>
                    <a:pt x="1550050" y="2383528"/>
                    <a:pt x="1318299" y="2378711"/>
                    <a:pt x="1126506" y="2253315"/>
                  </a:cubicBezTo>
                  <a:cubicBezTo>
                    <a:pt x="1094541" y="2232416"/>
                    <a:pt x="1065198" y="2209157"/>
                    <a:pt x="1038610" y="2184013"/>
                  </a:cubicBezTo>
                  <a:lnTo>
                    <a:pt x="987710" y="2126526"/>
                  </a:lnTo>
                  <a:lnTo>
                    <a:pt x="925417" y="2173500"/>
                  </a:lnTo>
                  <a:cubicBezTo>
                    <a:pt x="748302" y="2278612"/>
                    <a:pt x="499542" y="2270976"/>
                    <a:pt x="292356" y="2135517"/>
                  </a:cubicBezTo>
                  <a:cubicBezTo>
                    <a:pt x="16108" y="1954904"/>
                    <a:pt x="-81621" y="1615443"/>
                    <a:pt x="74072" y="1377309"/>
                  </a:cubicBezTo>
                  <a:cubicBezTo>
                    <a:pt x="122726" y="1302892"/>
                    <a:pt x="190371" y="1247177"/>
                    <a:pt x="268817" y="1211254"/>
                  </a:cubicBezTo>
                  <a:lnTo>
                    <a:pt x="293361" y="1201872"/>
                  </a:lnTo>
                  <a:lnTo>
                    <a:pt x="265456" y="1171881"/>
                  </a:lnTo>
                  <a:cubicBezTo>
                    <a:pt x="224731" y="1118426"/>
                    <a:pt x="200951" y="1053986"/>
                    <a:pt x="200951" y="984620"/>
                  </a:cubicBezTo>
                  <a:cubicBezTo>
                    <a:pt x="200951" y="915255"/>
                    <a:pt x="224731" y="850814"/>
                    <a:pt x="265456" y="797360"/>
                  </a:cubicBezTo>
                  <a:lnTo>
                    <a:pt x="292350" y="768455"/>
                  </a:lnTo>
                  <a:lnTo>
                    <a:pt x="261071" y="734838"/>
                  </a:lnTo>
                  <a:cubicBezTo>
                    <a:pt x="220346" y="681383"/>
                    <a:pt x="196566" y="616943"/>
                    <a:pt x="196566" y="547577"/>
                  </a:cubicBezTo>
                  <a:cubicBezTo>
                    <a:pt x="196566" y="362602"/>
                    <a:pt x="365667" y="212651"/>
                    <a:pt x="574264" y="212651"/>
                  </a:cubicBezTo>
                  <a:cubicBezTo>
                    <a:pt x="626413" y="212651"/>
                    <a:pt x="676094" y="222023"/>
                    <a:pt x="721281" y="238971"/>
                  </a:cubicBezTo>
                  <a:lnTo>
                    <a:pt x="777931" y="266238"/>
                  </a:lnTo>
                  <a:lnTo>
                    <a:pt x="804952" y="222094"/>
                  </a:lnTo>
                  <a:cubicBezTo>
                    <a:pt x="872827" y="133002"/>
                    <a:pt x="987772" y="74428"/>
                    <a:pt x="1118145" y="74428"/>
                  </a:cubicBezTo>
                  <a:cubicBezTo>
                    <a:pt x="1222444" y="74428"/>
                    <a:pt x="1316868" y="111916"/>
                    <a:pt x="1385218" y="172525"/>
                  </a:cubicBezTo>
                  <a:lnTo>
                    <a:pt x="1427565" y="218038"/>
                  </a:lnTo>
                  <a:lnTo>
                    <a:pt x="1471108" y="164073"/>
                  </a:lnTo>
                  <a:cubicBezTo>
                    <a:pt x="1570524" y="65083"/>
                    <a:pt x="1738883" y="0"/>
                    <a:pt x="1929839" y="0"/>
                  </a:cubicBezTo>
                  <a:close/>
                </a:path>
              </a:pathLst>
            </a:cu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1548465" y="2555539"/>
            <a:ext cx="3688283" cy="1800493"/>
          </a:xfrm>
          <a:prstGeom prst="rect">
            <a:avLst/>
          </a:prstGeom>
          <a:noFill/>
        </p:spPr>
        <p:txBody>
          <a:bodyPr wrap="square" rtlCol="0">
            <a:spAutoFit/>
          </a:bodyPr>
          <a:lstStyle/>
          <a:p>
            <a:pPr lvl="0" algn="just">
              <a:spcBef>
                <a:spcPts val="600"/>
              </a:spcBef>
              <a:defRPr/>
            </a:pPr>
            <a:r>
              <a:rPr lang="vi-VN" sz="2400">
                <a:solidFill>
                  <a:srgbClr val="002060"/>
                </a:solidFill>
                <a:latin typeface="Roboto" panose="02000000000000000000" pitchFamily="2" charset="0"/>
                <a:ea typeface="Roboto" panose="02000000000000000000" pitchFamily="2" charset="0"/>
              </a:rPr>
              <a:t>Bốn cánh nở đẹp</a:t>
            </a:r>
          </a:p>
          <a:p>
            <a:pPr lvl="0" algn="just">
              <a:spcBef>
                <a:spcPts val="600"/>
              </a:spcBef>
              <a:defRPr/>
            </a:pPr>
            <a:r>
              <a:rPr lang="vi-VN" sz="2400">
                <a:solidFill>
                  <a:srgbClr val="002060"/>
                </a:solidFill>
                <a:latin typeface="Roboto" panose="02000000000000000000" pitchFamily="2" charset="0"/>
                <a:ea typeface="Roboto" panose="02000000000000000000" pitchFamily="2" charset="0"/>
              </a:rPr>
              <a:t>Chẳng khác đoá hoa</a:t>
            </a:r>
          </a:p>
          <a:p>
            <a:pPr lvl="0" algn="just">
              <a:spcBef>
                <a:spcPts val="600"/>
              </a:spcBef>
              <a:defRPr/>
            </a:pPr>
            <a:r>
              <a:rPr lang="vi-VN" sz="2400">
                <a:solidFill>
                  <a:srgbClr val="002060"/>
                </a:solidFill>
                <a:latin typeface="Roboto" panose="02000000000000000000" pitchFamily="2" charset="0"/>
                <a:ea typeface="Roboto" panose="02000000000000000000" pitchFamily="2" charset="0"/>
              </a:rPr>
              <a:t>Gió mát thổi qua</a:t>
            </a:r>
          </a:p>
          <a:p>
            <a:pPr lvl="0" algn="just">
              <a:spcBef>
                <a:spcPts val="600"/>
              </a:spcBef>
              <a:defRPr/>
            </a:pPr>
            <a:r>
              <a:rPr lang="vi-VN" sz="2400">
                <a:solidFill>
                  <a:srgbClr val="002060"/>
                </a:solidFill>
                <a:latin typeface="Roboto" panose="02000000000000000000" pitchFamily="2" charset="0"/>
                <a:ea typeface="Roboto" panose="02000000000000000000" pitchFamily="2" charset="0"/>
              </a:rPr>
              <a:t>Xoay tròn hết cánh</a:t>
            </a:r>
          </a:p>
        </p:txBody>
      </p:sp>
      <p:sp>
        <p:nvSpPr>
          <p:cNvPr id="31" name="TextBox 30"/>
          <p:cNvSpPr txBox="1"/>
          <p:nvPr/>
        </p:nvSpPr>
        <p:spPr>
          <a:xfrm>
            <a:off x="3211853" y="4478378"/>
            <a:ext cx="1822056" cy="461665"/>
          </a:xfrm>
          <a:prstGeom prst="rect">
            <a:avLst/>
          </a:prstGeom>
          <a:noFill/>
        </p:spPr>
        <p:txBody>
          <a:bodyPr wrap="square" rtlCol="0">
            <a:spAutoFit/>
          </a:bodyPr>
          <a:lstStyle/>
          <a:p>
            <a:pPr lvl="0" algn="just">
              <a:defRPr/>
            </a:pPr>
            <a:r>
              <a:rPr lang="vi-VN" sz="2400" b="1" i="1">
                <a:solidFill>
                  <a:srgbClr val="7030A0"/>
                </a:solidFill>
                <a:latin typeface="Roboto" panose="02000000000000000000" pitchFamily="2" charset="0"/>
                <a:ea typeface="Roboto" panose="02000000000000000000" pitchFamily="2" charset="0"/>
              </a:rPr>
              <a:t>Là cái gì?</a:t>
            </a:r>
          </a:p>
        </p:txBody>
      </p:sp>
      <p:sp>
        <p:nvSpPr>
          <p:cNvPr id="32" name="TextBox 31">
            <a:extLst>
              <a:ext uri="{FF2B5EF4-FFF2-40B4-BE49-F238E27FC236}">
                <a16:creationId xmlns:a16="http://schemas.microsoft.com/office/drawing/2014/main" id="{5B1500B4-2A13-B105-884B-9C3A22343CC6}"/>
              </a:ext>
            </a:extLst>
          </p:cNvPr>
          <p:cNvSpPr txBox="1"/>
          <p:nvPr/>
        </p:nvSpPr>
        <p:spPr>
          <a:xfrm>
            <a:off x="6071617" y="5605745"/>
            <a:ext cx="1509396" cy="510778"/>
          </a:xfrm>
          <a:prstGeom prst="roundRect">
            <a:avLst/>
          </a:prstGeom>
          <a:solidFill>
            <a:srgbClr val="FFF9F3"/>
          </a:solidFill>
          <a:ln>
            <a:noFill/>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400">
                <a:solidFill>
                  <a:srgbClr val="7030A0"/>
                </a:solidFill>
                <a:latin typeface="Roboto Black" panose="02000000000000000000" pitchFamily="2" charset="0"/>
                <a:ea typeface="Roboto Black" panose="02000000000000000000" pitchFamily="2" charset="0"/>
              </a:rPr>
              <a:t>ĐÁP ÁN</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a:stretch>
            <a:fillRect/>
          </a:stretch>
        </p:blipFill>
        <p:spPr>
          <a:xfrm>
            <a:off x="8143563" y="2523640"/>
            <a:ext cx="2344084" cy="2354643"/>
          </a:xfrm>
          <a:prstGeom prst="ellipse">
            <a:avLst/>
          </a:prstGeom>
          <a:ln w="19050">
            <a:solidFill>
              <a:schemeClr val="bg1"/>
            </a:solidFill>
          </a:ln>
        </p:spPr>
      </p:pic>
    </p:spTree>
    <p:extLst>
      <p:ext uri="{BB962C8B-B14F-4D97-AF65-F5344CB8AC3E}">
        <p14:creationId xmlns:p14="http://schemas.microsoft.com/office/powerpoint/2010/main" val="129958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1000"/>
                                        <p:tgtEl>
                                          <p:spTgt spid="30"/>
                                        </p:tgtEl>
                                      </p:cBhvr>
                                    </p:animEffect>
                                    <p:anim calcmode="lin" valueType="num">
                                      <p:cBhvr>
                                        <p:cTn id="11" dur="1000" fill="hold"/>
                                        <p:tgtEl>
                                          <p:spTgt spid="30"/>
                                        </p:tgtEl>
                                        <p:attrNameLst>
                                          <p:attrName>ppt_x</p:attrName>
                                        </p:attrNameLst>
                                      </p:cBhvr>
                                      <p:tavLst>
                                        <p:tav tm="0">
                                          <p:val>
                                            <p:strVal val="#ppt_x"/>
                                          </p:val>
                                        </p:tav>
                                        <p:tav tm="100000">
                                          <p:val>
                                            <p:strVal val="#ppt_x"/>
                                          </p:val>
                                        </p:tav>
                                      </p:tavLst>
                                    </p:anim>
                                    <p:anim calcmode="lin" valueType="num">
                                      <p:cBhvr>
                                        <p:cTn id="12" dur="1000" fill="hold"/>
                                        <p:tgtEl>
                                          <p:spTgt spid="3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1000" fill="hold"/>
                                        <p:tgtEl>
                                          <p:spTgt spid="3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500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32"/>
                    </p:tgtEl>
                  </p:cond>
                </p:stCondLst>
                <p:endSync evt="end" delay="0">
                  <p:rtn val="all"/>
                </p:endSync>
                <p:childTnLst>
                  <p:par>
                    <p:cTn id="25" fill="hold">
                      <p:stCondLst>
                        <p:cond delay="0"/>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nextCondLst>
                <p:cond evt="onClick" delay="0">
                  <p:tgtEl>
                    <p:spTgt spid="32"/>
                  </p:tgtEl>
                </p:cond>
              </p:nextCondLst>
            </p:seq>
          </p:childTnLst>
        </p:cTn>
      </p:par>
    </p:tnLst>
    <p:bldLst>
      <p:bldP spid="117" grpId="0"/>
      <p:bldP spid="30" grpId="0"/>
      <p:bldP spid="31"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677140" y="460965"/>
            <a:ext cx="7740503"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KHÁM PHÁ ĐỒ CHƠI CHONG CHÓNG</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8301765" y="3272603"/>
            <a:ext cx="2115878" cy="830997"/>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Quan sát và cho biết</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nvGrpSpPr>
          <p:cNvPr id="5" name="Group 4"/>
          <p:cNvGrpSpPr/>
          <p:nvPr/>
        </p:nvGrpSpPr>
        <p:grpSpPr>
          <a:xfrm>
            <a:off x="634178" y="1638442"/>
            <a:ext cx="4607674" cy="4639251"/>
            <a:chOff x="1173009" y="1638443"/>
            <a:chExt cx="4607674" cy="4639251"/>
          </a:xfrm>
        </p:grpSpPr>
        <p:sp>
          <p:nvSpPr>
            <p:cNvPr id="3" name="Oval 2"/>
            <p:cNvSpPr/>
            <p:nvPr/>
          </p:nvSpPr>
          <p:spPr>
            <a:xfrm>
              <a:off x="1173009" y="1638443"/>
              <a:ext cx="4607674" cy="46392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4">
              <a:extLst>
                <a:ext uri="{BEBA8EAE-BF5A-486C-A8C5-ECC9F3942E4B}">
                  <a14:imgProps xmlns:a14="http://schemas.microsoft.com/office/drawing/2010/main">
                    <a14:imgLayer r:embed="rId5">
                      <a14:imgEffect>
                        <a14:backgroundRemoval t="10656" b="97746" l="7196" r="94045"/>
                      </a14:imgEffect>
                    </a14:imgLayer>
                  </a14:imgProps>
                </a:ext>
                <a:ext uri="{28A0092B-C50C-407E-A947-70E740481C1C}">
                  <a14:useLocalDpi xmlns:a14="http://schemas.microsoft.com/office/drawing/2010/main" val="0"/>
                </a:ext>
              </a:extLst>
            </a:blip>
            <a:srcRect l="7502" t="8375" r="6060" b="2991"/>
            <a:stretch/>
          </p:blipFill>
          <p:spPr>
            <a:xfrm>
              <a:off x="1920282" y="2170868"/>
              <a:ext cx="3113128" cy="3865466"/>
            </a:xfrm>
            <a:prstGeom prst="rect">
              <a:avLst/>
            </a:prstGeom>
          </p:spPr>
        </p:pic>
      </p:grpSp>
      <p:sp>
        <p:nvSpPr>
          <p:cNvPr id="10" name="TextBox 9"/>
          <p:cNvSpPr txBox="1"/>
          <p:nvPr/>
        </p:nvSpPr>
        <p:spPr>
          <a:xfrm>
            <a:off x="5282558" y="2072274"/>
            <a:ext cx="3040911" cy="1200329"/>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Tên các bộ phận chính của đồ chơi chong chóng</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5009768" y="4608495"/>
            <a:ext cx="3609083" cy="1569660"/>
          </a:xfrm>
          <a:prstGeom prst="rect">
            <a:avLst/>
          </a:prstGeom>
          <a:noFill/>
        </p:spPr>
        <p:txBody>
          <a:bodyPr wrap="square" rtlCol="0">
            <a:spAutoFit/>
          </a:bodyPr>
          <a:lstStyle/>
          <a:p>
            <a:pPr lvl="0" algn="ctr">
              <a:defRPr/>
            </a:pPr>
            <a:r>
              <a:rPr lang="vi-VN" sz="2400">
                <a:solidFill>
                  <a:srgbClr val="FFFF00"/>
                </a:solidFill>
                <a:latin typeface="Open Sans" panose="020B0606030504020204" pitchFamily="34" charset="0"/>
              </a:rPr>
              <a:t>Bộ phận chính của đồ chơi chong chóng là: cánh chong chóng, thân và trục chong chóng</a:t>
            </a:r>
            <a:endParaRPr kumimoji="0" lang="en-US" altLang="zh-CN" sz="2400" b="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2822975" y="1716856"/>
            <a:ext cx="1341967" cy="1200329"/>
          </a:xfrm>
          <a:prstGeom prst="rect">
            <a:avLst/>
          </a:prstGeom>
          <a:noFill/>
        </p:spPr>
        <p:txBody>
          <a:bodyPr wrap="square" rtlCol="0">
            <a:spAutoFit/>
          </a:bodyPr>
          <a:lstStyle/>
          <a:p>
            <a:pPr lvl="0" algn="ctr">
              <a:defRPr/>
            </a:pPr>
            <a:r>
              <a:rPr lang="vi-VN" altLang="zh-CN" sz="2400" noProof="0">
                <a:solidFill>
                  <a:srgbClr val="002060"/>
                </a:solidFill>
                <a:latin typeface="Roboto" panose="02000000000000000000" pitchFamily="2" charset="0"/>
                <a:ea typeface="Roboto" panose="02000000000000000000" pitchFamily="2" charset="0"/>
              </a:rPr>
              <a:t>Cánh</a:t>
            </a:r>
          </a:p>
          <a:p>
            <a:pPr lvl="0" algn="ctr">
              <a:defRPr/>
            </a:pPr>
            <a:r>
              <a:rPr kumimoji="0" lang="vi-VN" altLang="zh-CN" sz="2400" b="0" i="0" u="none" strike="noStrike" kern="1200" cap="none" spc="0" normalizeH="0" baseline="0">
                <a:ln>
                  <a:noFill/>
                </a:ln>
                <a:solidFill>
                  <a:srgbClr val="002060"/>
                </a:solidFill>
                <a:effectLst/>
                <a:uLnTx/>
                <a:uFillTx/>
                <a:latin typeface="Roboto" panose="02000000000000000000" pitchFamily="2" charset="0"/>
                <a:ea typeface="Roboto" panose="02000000000000000000" pitchFamily="2" charset="0"/>
              </a:rPr>
              <a:t>Chong chóng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3384932" y="5162493"/>
            <a:ext cx="1341967" cy="461665"/>
          </a:xfrm>
          <a:prstGeom prst="rect">
            <a:avLst/>
          </a:prstGeom>
          <a:noFill/>
        </p:spPr>
        <p:txBody>
          <a:bodyPr wrap="square" rtlCol="0">
            <a:spAutoFit/>
          </a:bodyPr>
          <a:lstStyle/>
          <a:p>
            <a:pPr lvl="0" algn="ctr">
              <a:defRPr/>
            </a:pPr>
            <a:r>
              <a:rPr lang="vi-VN" altLang="zh-CN" sz="2400" noProof="0">
                <a:solidFill>
                  <a:srgbClr val="002060"/>
                </a:solidFill>
                <a:latin typeface="Roboto" panose="02000000000000000000" pitchFamily="2" charset="0"/>
                <a:ea typeface="Roboto" panose="02000000000000000000" pitchFamily="2" charset="0"/>
              </a:rPr>
              <a:t>Thân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1013581" y="2677142"/>
            <a:ext cx="994870" cy="461665"/>
          </a:xfrm>
          <a:prstGeom prst="rect">
            <a:avLst/>
          </a:prstGeom>
          <a:noFill/>
        </p:spPr>
        <p:txBody>
          <a:bodyPr wrap="square" rtlCol="0">
            <a:spAutoFit/>
          </a:bodyPr>
          <a:lstStyle/>
          <a:p>
            <a:pPr lvl="0" algn="ctr">
              <a:defRPr/>
            </a:pPr>
            <a:r>
              <a:rPr lang="vi-VN" altLang="zh-CN" sz="2400" noProof="0">
                <a:solidFill>
                  <a:srgbClr val="002060"/>
                </a:solidFill>
                <a:latin typeface="Roboto" panose="02000000000000000000" pitchFamily="2" charset="0"/>
                <a:ea typeface="Roboto" panose="02000000000000000000" pitchFamily="2" charset="0"/>
              </a:rPr>
              <a:t>Trục</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 name="Down Arrow 3"/>
          <p:cNvSpPr/>
          <p:nvPr/>
        </p:nvSpPr>
        <p:spPr>
          <a:xfrm rot="3003917">
            <a:off x="4135558" y="2658377"/>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rot="4806657">
            <a:off x="2856481" y="5239549"/>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rot="17576543">
            <a:off x="2023427" y="2925706"/>
            <a:ext cx="536276" cy="1176959"/>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407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10" grpId="0"/>
      <p:bldP spid="12" grpId="0"/>
      <p:bldP spid="13" grpId="0"/>
      <p:bldP spid="14" grpId="0"/>
      <p:bldP spid="15" grpId="0"/>
      <p:bldP spid="4"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412512" y="2360699"/>
            <a:ext cx="7779488" cy="3803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218305" y="1899445"/>
            <a:ext cx="4607674" cy="46392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22" y="2561568"/>
            <a:ext cx="3471442" cy="3603762"/>
          </a:xfrm>
          <a:prstGeom prst="rect">
            <a:avLst/>
          </a:prstGeom>
        </p:spPr>
      </p:pic>
      <p:sp>
        <p:nvSpPr>
          <p:cNvPr id="117" name="TextBox 116"/>
          <p:cNvSpPr txBox="1"/>
          <p:nvPr/>
        </p:nvSpPr>
        <p:spPr>
          <a:xfrm>
            <a:off x="2677140" y="460965"/>
            <a:ext cx="7740503"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KHÁM PHÁ ĐỒ CHƠI CHONG CHÓNG</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0" name="TextBox 9"/>
          <p:cNvSpPr txBox="1"/>
          <p:nvPr/>
        </p:nvSpPr>
        <p:spPr>
          <a:xfrm>
            <a:off x="4679556" y="1182667"/>
            <a:ext cx="3852441" cy="830997"/>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Mô tả mối liên hệ giữa các bộ phận của chong chóng</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5883527" y="2844661"/>
            <a:ext cx="5368972" cy="1200329"/>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Thân ch</a:t>
            </a:r>
            <a:r>
              <a:rPr lang="en-US" altLang="zh-CN" sz="2400">
                <a:solidFill>
                  <a:srgbClr val="002060"/>
                </a:solidFill>
                <a:latin typeface="Roboto" panose="02000000000000000000" pitchFamily="2" charset="0"/>
                <a:ea typeface="Roboto" panose="02000000000000000000" pitchFamily="2" charset="0"/>
              </a:rPr>
              <a:t>o</a:t>
            </a:r>
            <a:r>
              <a:rPr lang="vi-VN" altLang="zh-CN" sz="2400" noProof="0">
                <a:solidFill>
                  <a:srgbClr val="002060"/>
                </a:solidFill>
                <a:latin typeface="Roboto" panose="02000000000000000000" pitchFamily="2" charset="0"/>
                <a:ea typeface="Roboto" panose="02000000000000000000" pitchFamily="2" charset="0"/>
              </a:rPr>
              <a:t>ng chóng </a:t>
            </a:r>
            <a:r>
              <a:rPr lang="en-US" altLang="zh-CN" sz="2400" noProof="0">
                <a:solidFill>
                  <a:srgbClr val="002060"/>
                </a:solidFill>
                <a:latin typeface="Roboto" panose="02000000000000000000" pitchFamily="2" charset="0"/>
                <a:ea typeface="Roboto" panose="02000000000000000000" pitchFamily="2" charset="0"/>
              </a:rPr>
              <a:t>dùng </a:t>
            </a:r>
            <a:r>
              <a:rPr lang="vi-VN" altLang="zh-CN" sz="2400" noProof="0">
                <a:solidFill>
                  <a:srgbClr val="002060"/>
                </a:solidFill>
                <a:latin typeface="Roboto" panose="02000000000000000000" pitchFamily="2" charset="0"/>
                <a:ea typeface="Roboto" panose="02000000000000000000" pitchFamily="2" charset="0"/>
              </a:rPr>
              <a:t>để cầm hoặc cắm chong chóng vào </a:t>
            </a:r>
            <a:r>
              <a:rPr lang="en-US" altLang="zh-CN" sz="2400" noProof="0">
                <a:solidFill>
                  <a:srgbClr val="002060"/>
                </a:solidFill>
                <a:latin typeface="Roboto" panose="02000000000000000000" pitchFamily="2" charset="0"/>
                <a:ea typeface="Roboto" panose="02000000000000000000" pitchFamily="2" charset="0"/>
              </a:rPr>
              <a:t>vị trí</a:t>
            </a:r>
            <a:r>
              <a:rPr lang="vi-VN" altLang="zh-CN" sz="2400" noProof="0">
                <a:solidFill>
                  <a:srgbClr val="002060"/>
                </a:solidFill>
                <a:latin typeface="Roboto" panose="02000000000000000000" pitchFamily="2" charset="0"/>
                <a:ea typeface="Roboto" panose="02000000000000000000" pitchFamily="2" charset="0"/>
              </a:rPr>
              <a:t> cố định </a:t>
            </a:r>
            <a:r>
              <a:rPr lang="en-US" altLang="zh-CN" sz="2400" noProof="0">
                <a:solidFill>
                  <a:srgbClr val="002060"/>
                </a:solidFill>
                <a:latin typeface="Roboto" panose="02000000000000000000" pitchFamily="2" charset="0"/>
                <a:ea typeface="Roboto" panose="02000000000000000000" pitchFamily="2" charset="0"/>
              </a:rPr>
              <a:t>giúp</a:t>
            </a:r>
            <a:r>
              <a:rPr lang="vi-VN" altLang="zh-CN" sz="2400" noProof="0">
                <a:solidFill>
                  <a:srgbClr val="002060"/>
                </a:solidFill>
                <a:latin typeface="Roboto" panose="02000000000000000000" pitchFamily="2" charset="0"/>
                <a:ea typeface="Roboto" panose="02000000000000000000" pitchFamily="2" charset="0"/>
              </a:rPr>
              <a:t> chong chóng đứng được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 name="Down Arrow 3"/>
          <p:cNvSpPr/>
          <p:nvPr/>
        </p:nvSpPr>
        <p:spPr>
          <a:xfrm rot="16200000">
            <a:off x="5083187" y="4727330"/>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16" name="Down Arrow 15"/>
          <p:cNvSpPr/>
          <p:nvPr/>
        </p:nvSpPr>
        <p:spPr>
          <a:xfrm rot="16200000">
            <a:off x="5083187" y="2691903"/>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17" name="Down Arrow 16"/>
          <p:cNvSpPr/>
          <p:nvPr/>
        </p:nvSpPr>
        <p:spPr>
          <a:xfrm rot="16200000">
            <a:off x="5055845" y="3793540"/>
            <a:ext cx="536276" cy="81366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18" name="TextBox 17"/>
          <p:cNvSpPr txBox="1"/>
          <p:nvPr/>
        </p:nvSpPr>
        <p:spPr>
          <a:xfrm>
            <a:off x="5913160" y="4044990"/>
            <a:ext cx="5208497" cy="830997"/>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Trục giúp cố định cánh chong chóng vào thân chóng chóng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p:cNvSpPr txBox="1"/>
          <p:nvPr/>
        </p:nvSpPr>
        <p:spPr>
          <a:xfrm>
            <a:off x="5942338" y="4875987"/>
            <a:ext cx="5179319" cy="830997"/>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Cánh chong chóng </a:t>
            </a:r>
            <a:r>
              <a:rPr lang="en-US" altLang="zh-CN" sz="2400">
                <a:solidFill>
                  <a:srgbClr val="002060"/>
                </a:solidFill>
                <a:latin typeface="Roboto" panose="02000000000000000000" pitchFamily="2" charset="0"/>
                <a:ea typeface="Roboto" panose="02000000000000000000" pitchFamily="2" charset="0"/>
              </a:rPr>
              <a:t>gồm có 4 cánh đối xứng nhau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20957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4" grpId="0" animBg="1"/>
      <p:bldP spid="16" grpId="0" animBg="1"/>
      <p:bldP spid="17" grpId="0" animBg="1"/>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677140" y="460965"/>
            <a:ext cx="7740503"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KHÁM PHÁ ĐỒ CHƠI CHONG CHÓNG</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0" name="TextBox 9"/>
          <p:cNvSpPr txBox="1"/>
          <p:nvPr/>
        </p:nvSpPr>
        <p:spPr>
          <a:xfrm>
            <a:off x="780899" y="1961350"/>
            <a:ext cx="4560125" cy="830997"/>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Quan sát hình bên và giải thích tại sao chong chóng quay?</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1042700" y="3353551"/>
            <a:ext cx="4036521" cy="830997"/>
          </a:xfrm>
          <a:prstGeom prst="rect">
            <a:avLst/>
          </a:prstGeom>
          <a:noFill/>
        </p:spPr>
        <p:txBody>
          <a:bodyPr wrap="square" rtlCol="0">
            <a:spAutoFit/>
          </a:bodyPr>
          <a:lstStyle/>
          <a:p>
            <a:pPr lvl="0">
              <a:defRPr/>
            </a:pPr>
            <a:r>
              <a:rPr lang="en-US" altLang="zh-CN" sz="2400">
                <a:solidFill>
                  <a:srgbClr val="FFFF00"/>
                </a:solidFill>
                <a:latin typeface="Roboto" panose="02000000000000000000" pitchFamily="2" charset="0"/>
                <a:ea typeface="Roboto" panose="02000000000000000000" pitchFamily="2" charset="0"/>
              </a:rPr>
              <a:t>Bạn chạy tạo ra gió làm cho chong chóng quay</a:t>
            </a:r>
            <a:endParaRPr lang="vi-VN" altLang="zh-CN" sz="2400">
              <a:solidFill>
                <a:srgbClr val="FFFF00"/>
              </a:solidFill>
              <a:latin typeface="Roboto" panose="02000000000000000000" pitchFamily="2" charset="0"/>
              <a:ea typeface="Roboto" panose="02000000000000000000" pitchFamily="2" charset="0"/>
            </a:endParaRPr>
          </a:p>
        </p:txBody>
      </p:sp>
      <p:sp>
        <p:nvSpPr>
          <p:cNvPr id="16" name="Down Arrow 15"/>
          <p:cNvSpPr/>
          <p:nvPr/>
        </p:nvSpPr>
        <p:spPr>
          <a:xfrm rot="16200000">
            <a:off x="5654394" y="3536921"/>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0291" y="1957481"/>
            <a:ext cx="4863376" cy="4602480"/>
          </a:xfrm>
          <a:prstGeom prst="rect">
            <a:avLst/>
          </a:prstGeom>
          <a:effectLst>
            <a:softEdge rad="63500"/>
          </a:effectLst>
        </p:spPr>
      </p:pic>
    </p:spTree>
    <p:extLst>
      <p:ext uri="{BB962C8B-B14F-4D97-AF65-F5344CB8AC3E}">
        <p14:creationId xmlns:p14="http://schemas.microsoft.com/office/powerpoint/2010/main" val="277039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14" grpId="0"/>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692585" y="227522"/>
            <a:ext cx="7740503"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KHÁM PHÁ ĐỒ CHƠI CHONG CHÓNG</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0" name="TextBox 9"/>
          <p:cNvSpPr txBox="1"/>
          <p:nvPr/>
        </p:nvSpPr>
        <p:spPr>
          <a:xfrm>
            <a:off x="1136373" y="2039400"/>
            <a:ext cx="5426463"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C</a:t>
            </a:r>
            <a:r>
              <a:rPr lang="vi-VN" sz="2400">
                <a:solidFill>
                  <a:schemeClr val="bg1"/>
                </a:solidFill>
                <a:latin typeface="Roboto" panose="02000000000000000000" pitchFamily="2" charset="0"/>
                <a:ea typeface="Roboto" panose="02000000000000000000" pitchFamily="2" charset="0"/>
              </a:rPr>
              <a:t>hong chóng nào sẽ quay nhanh hơn</a:t>
            </a:r>
            <a:r>
              <a:rPr lang="en-US" sz="2400">
                <a:solidFill>
                  <a:schemeClr val="bg1"/>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1392264" y="4743077"/>
            <a:ext cx="4593265" cy="461665"/>
          </a:xfrm>
          <a:prstGeom prst="rect">
            <a:avLst/>
          </a:prstGeom>
          <a:noFill/>
        </p:spPr>
        <p:txBody>
          <a:bodyPr wrap="square" rtlCol="0">
            <a:spAutoFit/>
          </a:bodyPr>
          <a:lstStyle/>
          <a:p>
            <a:pPr lvl="0">
              <a:defRPr/>
            </a:pPr>
            <a:r>
              <a:rPr lang="en-US" altLang="zh-CN" sz="2400" noProof="0">
                <a:solidFill>
                  <a:srgbClr val="FFFF00"/>
                </a:solidFill>
                <a:latin typeface="Roboto" panose="02000000000000000000" pitchFamily="2" charset="0"/>
                <a:ea typeface="Roboto" panose="02000000000000000000" pitchFamily="2" charset="0"/>
              </a:rPr>
              <a:t>Vì cánh chong chóng số 2 cứng</a:t>
            </a:r>
          </a:p>
        </p:txBody>
      </p:sp>
      <p:sp>
        <p:nvSpPr>
          <p:cNvPr id="16" name="Down Arrow 15"/>
          <p:cNvSpPr/>
          <p:nvPr/>
        </p:nvSpPr>
        <p:spPr>
          <a:xfrm rot="16200000">
            <a:off x="6850761" y="5093392"/>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242808" y="2964400"/>
            <a:ext cx="4892178" cy="461665"/>
          </a:xfrm>
          <a:prstGeom prst="rect">
            <a:avLst/>
          </a:prstGeom>
          <a:noFill/>
        </p:spPr>
        <p:txBody>
          <a:bodyPr wrap="square" rtlCol="0">
            <a:spAutoFit/>
          </a:bodyPr>
          <a:lstStyle/>
          <a:p>
            <a:pPr lvl="0" algn="ctr">
              <a:defRPr/>
            </a:pPr>
            <a:r>
              <a:rPr lang="en-US" altLang="zh-CN" sz="2400" noProof="0">
                <a:solidFill>
                  <a:srgbClr val="FFFF00"/>
                </a:solidFill>
                <a:latin typeface="Roboto" panose="02000000000000000000" pitchFamily="2" charset="0"/>
                <a:ea typeface="Roboto" panose="02000000000000000000" pitchFamily="2" charset="0"/>
              </a:rPr>
              <a:t>C</a:t>
            </a:r>
            <a:r>
              <a:rPr lang="vi-VN" altLang="zh-CN" sz="2400" noProof="0">
                <a:solidFill>
                  <a:srgbClr val="FFFF00"/>
                </a:solidFill>
                <a:latin typeface="Roboto" panose="02000000000000000000" pitchFamily="2" charset="0"/>
                <a:ea typeface="Roboto" panose="02000000000000000000" pitchFamily="2" charset="0"/>
              </a:rPr>
              <a:t>hong chóng </a:t>
            </a:r>
            <a:r>
              <a:rPr lang="en-US" altLang="zh-CN" sz="2400" noProof="0">
                <a:solidFill>
                  <a:srgbClr val="FFFF00"/>
                </a:solidFill>
                <a:latin typeface="Roboto" panose="02000000000000000000" pitchFamily="2" charset="0"/>
                <a:ea typeface="Roboto" panose="02000000000000000000" pitchFamily="2" charset="0"/>
              </a:rPr>
              <a:t>số 2 quay nhanh hơn</a:t>
            </a:r>
            <a:endParaRPr kumimoji="0" lang="en-US" altLang="zh-CN" sz="2400" b="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7951" y="3801097"/>
            <a:ext cx="3323955" cy="3059527"/>
          </a:xfrm>
          <a:prstGeom prst="roundRect">
            <a:avLst>
              <a:gd name="adj" fmla="val 22021"/>
            </a:avLst>
          </a:prstGeom>
        </p:spPr>
      </p:pic>
      <p:pic>
        <p:nvPicPr>
          <p:cNvPr id="2" name="Picture 1"/>
          <p:cNvPicPr>
            <a:picLocks noChangeAspect="1"/>
          </p:cNvPicPr>
          <p:nvPr/>
        </p:nvPicPr>
        <p:blipFill>
          <a:blip r:embed="rId5"/>
          <a:stretch>
            <a:fillRect/>
          </a:stretch>
        </p:blipFill>
        <p:spPr>
          <a:xfrm>
            <a:off x="8046456" y="728964"/>
            <a:ext cx="3272205" cy="2986203"/>
          </a:xfrm>
          <a:prstGeom prst="roundRect">
            <a:avLst/>
          </a:prstGeom>
        </p:spPr>
      </p:pic>
      <p:sp>
        <p:nvSpPr>
          <p:cNvPr id="20" name="TextBox 19"/>
          <p:cNvSpPr txBox="1"/>
          <p:nvPr/>
        </p:nvSpPr>
        <p:spPr>
          <a:xfrm>
            <a:off x="2596661" y="3758225"/>
            <a:ext cx="1893058"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T</a:t>
            </a:r>
            <a:r>
              <a:rPr lang="vi-VN" sz="2400">
                <a:solidFill>
                  <a:schemeClr val="bg1"/>
                </a:solidFill>
                <a:latin typeface="Roboto" panose="02000000000000000000" pitchFamily="2" charset="0"/>
                <a:ea typeface="Roboto" panose="02000000000000000000" pitchFamily="2" charset="0"/>
              </a:rPr>
              <a:t>ại sao</a:t>
            </a:r>
            <a:r>
              <a:rPr lang="en-US" sz="2400">
                <a:solidFill>
                  <a:schemeClr val="bg1"/>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8065453" y="863260"/>
            <a:ext cx="574158" cy="584775"/>
          </a:xfrm>
          <a:prstGeom prst="rect">
            <a:avLst/>
          </a:prstGeom>
          <a:noFill/>
        </p:spPr>
        <p:txBody>
          <a:bodyPr wrap="square" rtlCol="0">
            <a:spAutoFit/>
          </a:bodyPr>
          <a:lstStyle/>
          <a:p>
            <a:pPr lvl="0" algn="ctr">
              <a:defRPr/>
            </a:pPr>
            <a:r>
              <a:rPr lang="en-US" altLang="zh-CN" sz="3200" b="1">
                <a:solidFill>
                  <a:srgbClr val="00B050"/>
                </a:solidFill>
                <a:latin typeface="Roboto Black" panose="02000000000000000000" pitchFamily="2" charset="0"/>
                <a:ea typeface="Roboto Black" panose="02000000000000000000" pitchFamily="2" charset="0"/>
              </a:rPr>
              <a:t>1</a:t>
            </a:r>
            <a:endParaRPr kumimoji="0" lang="en-US" altLang="zh-CN" sz="32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sp>
        <p:nvSpPr>
          <p:cNvPr id="22" name="TextBox 21"/>
          <p:cNvSpPr txBox="1"/>
          <p:nvPr/>
        </p:nvSpPr>
        <p:spPr>
          <a:xfrm>
            <a:off x="8245145" y="4027899"/>
            <a:ext cx="574158" cy="584775"/>
          </a:xfrm>
          <a:prstGeom prst="rect">
            <a:avLst/>
          </a:prstGeom>
          <a:noFill/>
        </p:spPr>
        <p:txBody>
          <a:bodyPr wrap="square" rtlCol="0">
            <a:spAutoFit/>
          </a:bodyPr>
          <a:lstStyle/>
          <a:p>
            <a:pPr lvl="0" algn="ctr">
              <a:defRPr/>
            </a:pPr>
            <a:r>
              <a:rPr lang="en-US" altLang="zh-CN" sz="3200" b="1">
                <a:solidFill>
                  <a:srgbClr val="00B050"/>
                </a:solidFill>
                <a:latin typeface="Roboto Black" panose="02000000000000000000" pitchFamily="2" charset="0"/>
                <a:ea typeface="Roboto Black" panose="02000000000000000000" pitchFamily="2" charset="0"/>
              </a:rPr>
              <a:t>2</a:t>
            </a:r>
            <a:endParaRPr kumimoji="0" lang="en-US" altLang="zh-CN" sz="32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323788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26" presetClass="emph" presetSubtype="0" repeatCount="3000" fill="hold" grpId="1" nodeType="withEffect">
                                  <p:stCondLst>
                                    <p:cond delay="0"/>
                                  </p:stCondLst>
                                  <p:childTnLst>
                                    <p:animEffect transition="out" filter="fade">
                                      <p:cBhvr>
                                        <p:cTn id="32" dur="1000" tmFilter="0, 0; .2, .5; .8, .5; 1, 0"/>
                                        <p:tgtEl>
                                          <p:spTgt spid="16"/>
                                        </p:tgtEl>
                                      </p:cBhvr>
                                    </p:animEffect>
                                    <p:animScale>
                                      <p:cBhvr>
                                        <p:cTn id="33" dur="500" autoRev="1" fill="hold"/>
                                        <p:tgtEl>
                                          <p:spTgt spid="16"/>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14" grpId="0"/>
      <p:bldP spid="16" grpId="0" animBg="1"/>
      <p:bldP spid="16" grpId="1" animBg="1"/>
      <p:bldP spid="18"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0897"/>
          <a:stretch/>
        </p:blipFill>
        <p:spPr>
          <a:xfrm>
            <a:off x="4380613" y="1895815"/>
            <a:ext cx="3536392" cy="3480343"/>
          </a:xfrm>
          <a:prstGeom prst="round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9931" y="1895815"/>
            <a:ext cx="3554098" cy="3480343"/>
          </a:xfrm>
          <a:prstGeom prst="roundRect">
            <a:avLst/>
          </a:prstGeom>
        </p:spPr>
      </p:pic>
      <p:sp>
        <p:nvSpPr>
          <p:cNvPr id="117" name="TextBox 116"/>
          <p:cNvSpPr txBox="1"/>
          <p:nvPr/>
        </p:nvSpPr>
        <p:spPr>
          <a:xfrm>
            <a:off x="2692585" y="227522"/>
            <a:ext cx="7740503"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KHÁM PHÁ ĐỒ CHƠI CHONG CHÓNG</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0" name="TextBox 9"/>
          <p:cNvSpPr txBox="1"/>
          <p:nvPr/>
        </p:nvSpPr>
        <p:spPr>
          <a:xfrm>
            <a:off x="884164" y="2009834"/>
            <a:ext cx="2999692" cy="830997"/>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C</a:t>
            </a:r>
            <a:r>
              <a:rPr lang="vi-VN" sz="2400">
                <a:solidFill>
                  <a:schemeClr val="bg1"/>
                </a:solidFill>
                <a:latin typeface="Roboto" panose="02000000000000000000" pitchFamily="2" charset="0"/>
                <a:ea typeface="Roboto" panose="02000000000000000000" pitchFamily="2" charset="0"/>
              </a:rPr>
              <a:t>hong chóng nào sẽ quay nhanh hơn</a:t>
            </a:r>
            <a:r>
              <a:rPr lang="en-US" sz="2400">
                <a:solidFill>
                  <a:schemeClr val="bg1"/>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93596" y="4910096"/>
            <a:ext cx="3105908" cy="1200329"/>
          </a:xfrm>
          <a:prstGeom prst="rect">
            <a:avLst/>
          </a:prstGeom>
          <a:noFill/>
        </p:spPr>
        <p:txBody>
          <a:bodyPr wrap="square" rtlCol="0">
            <a:spAutoFit/>
          </a:bodyPr>
          <a:lstStyle/>
          <a:p>
            <a:pPr lvl="0" algn="ctr">
              <a:defRPr/>
            </a:pPr>
            <a:r>
              <a:rPr lang="en-US" altLang="zh-CN" sz="2400" noProof="0">
                <a:solidFill>
                  <a:srgbClr val="FFFF00"/>
                </a:solidFill>
                <a:latin typeface="Roboto" panose="02000000000000000000" pitchFamily="2" charset="0"/>
                <a:ea typeface="Roboto" panose="02000000000000000000" pitchFamily="2" charset="0"/>
              </a:rPr>
              <a:t>Vì cánh chong chóng số 4 cong, hứng được nhiều gió</a:t>
            </a:r>
          </a:p>
        </p:txBody>
      </p:sp>
      <p:sp>
        <p:nvSpPr>
          <p:cNvPr id="16" name="Down Arrow 15"/>
          <p:cNvSpPr/>
          <p:nvPr/>
        </p:nvSpPr>
        <p:spPr>
          <a:xfrm rot="10800000">
            <a:off x="9753903" y="5840142"/>
            <a:ext cx="536276" cy="75897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808074" y="3027569"/>
            <a:ext cx="3105908" cy="830997"/>
          </a:xfrm>
          <a:prstGeom prst="rect">
            <a:avLst/>
          </a:prstGeom>
          <a:noFill/>
        </p:spPr>
        <p:txBody>
          <a:bodyPr wrap="square" rtlCol="0">
            <a:spAutoFit/>
          </a:bodyPr>
          <a:lstStyle/>
          <a:p>
            <a:pPr lvl="0" algn="ctr">
              <a:defRPr/>
            </a:pPr>
            <a:r>
              <a:rPr lang="en-US" altLang="zh-CN" sz="2400" noProof="0">
                <a:solidFill>
                  <a:srgbClr val="FFFF00"/>
                </a:solidFill>
                <a:latin typeface="Roboto" panose="02000000000000000000" pitchFamily="2" charset="0"/>
                <a:ea typeface="Roboto" panose="02000000000000000000" pitchFamily="2" charset="0"/>
              </a:rPr>
              <a:t>C</a:t>
            </a:r>
            <a:r>
              <a:rPr lang="vi-VN" altLang="zh-CN" sz="2400" noProof="0">
                <a:solidFill>
                  <a:srgbClr val="FFFF00"/>
                </a:solidFill>
                <a:latin typeface="Roboto" panose="02000000000000000000" pitchFamily="2" charset="0"/>
                <a:ea typeface="Roboto" panose="02000000000000000000" pitchFamily="2" charset="0"/>
              </a:rPr>
              <a:t>hong chóng </a:t>
            </a:r>
            <a:r>
              <a:rPr lang="en-US" altLang="zh-CN" sz="2400" noProof="0">
                <a:solidFill>
                  <a:srgbClr val="FFFF00"/>
                </a:solidFill>
                <a:latin typeface="Roboto" panose="02000000000000000000" pitchFamily="2" charset="0"/>
                <a:ea typeface="Roboto" panose="02000000000000000000" pitchFamily="2" charset="0"/>
              </a:rPr>
              <a:t>số 4 quay nhanh hơn</a:t>
            </a:r>
            <a:endParaRPr kumimoji="0" lang="en-US" altLang="zh-CN" sz="2400" b="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1414499" y="4124098"/>
            <a:ext cx="1893058"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T</a:t>
            </a:r>
            <a:r>
              <a:rPr lang="vi-VN" sz="2400">
                <a:solidFill>
                  <a:schemeClr val="bg1"/>
                </a:solidFill>
                <a:latin typeface="Roboto" panose="02000000000000000000" pitchFamily="2" charset="0"/>
                <a:ea typeface="Roboto" panose="02000000000000000000" pitchFamily="2" charset="0"/>
              </a:rPr>
              <a:t>ại sao</a:t>
            </a:r>
            <a:r>
              <a:rPr lang="en-US" sz="2400">
                <a:solidFill>
                  <a:schemeClr val="bg1"/>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4503545" y="2085107"/>
            <a:ext cx="574158" cy="584775"/>
          </a:xfrm>
          <a:prstGeom prst="rect">
            <a:avLst/>
          </a:prstGeom>
          <a:noFill/>
        </p:spPr>
        <p:txBody>
          <a:bodyPr wrap="square" rtlCol="0">
            <a:spAutoFit/>
          </a:bodyPr>
          <a:lstStyle/>
          <a:p>
            <a:pPr lvl="0" algn="ctr">
              <a:defRPr/>
            </a:pPr>
            <a:r>
              <a:rPr lang="en-US" altLang="zh-CN" sz="3200" b="1">
                <a:solidFill>
                  <a:srgbClr val="00B050"/>
                </a:solidFill>
                <a:latin typeface="Roboto Black" panose="02000000000000000000" pitchFamily="2" charset="0"/>
                <a:ea typeface="Roboto Black" panose="02000000000000000000" pitchFamily="2" charset="0"/>
              </a:rPr>
              <a:t>3</a:t>
            </a:r>
            <a:endParaRPr kumimoji="0" lang="en-US" altLang="zh-CN" sz="32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sp>
        <p:nvSpPr>
          <p:cNvPr id="22" name="TextBox 21"/>
          <p:cNvSpPr txBox="1"/>
          <p:nvPr/>
        </p:nvSpPr>
        <p:spPr>
          <a:xfrm>
            <a:off x="8467118" y="2044861"/>
            <a:ext cx="574158" cy="584775"/>
          </a:xfrm>
          <a:prstGeom prst="rect">
            <a:avLst/>
          </a:prstGeom>
          <a:noFill/>
        </p:spPr>
        <p:txBody>
          <a:bodyPr wrap="square" rtlCol="0">
            <a:spAutoFit/>
          </a:bodyPr>
          <a:lstStyle/>
          <a:p>
            <a:pPr lvl="0" algn="ctr">
              <a:defRPr/>
            </a:pPr>
            <a:r>
              <a:rPr lang="en-US" altLang="zh-CN" sz="3200" b="1">
                <a:solidFill>
                  <a:srgbClr val="00B050"/>
                </a:solidFill>
                <a:latin typeface="Roboto Black" panose="02000000000000000000" pitchFamily="2" charset="0"/>
                <a:ea typeface="Roboto Black"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424537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26" presetClass="emph" presetSubtype="0" repeatCount="3000" fill="hold" grpId="1" nodeType="withEffect">
                                  <p:stCondLst>
                                    <p:cond delay="0"/>
                                  </p:stCondLst>
                                  <p:childTnLst>
                                    <p:animEffect transition="out" filter="fade">
                                      <p:cBhvr>
                                        <p:cTn id="26" dur="1000" tmFilter="0, 0; .2, .5; .8, .5; 1, 0"/>
                                        <p:tgtEl>
                                          <p:spTgt spid="16"/>
                                        </p:tgtEl>
                                      </p:cBhvr>
                                    </p:animEffect>
                                    <p:animScale>
                                      <p:cBhvr>
                                        <p:cTn id="27" dur="500" autoRev="1" fill="hold"/>
                                        <p:tgtEl>
                                          <p:spTgt spid="16"/>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14" grpId="0"/>
      <p:bldP spid="16" grpId="0" animBg="1"/>
      <p:bldP spid="16" grpId="1" animBg="1"/>
      <p:bldP spid="18" grpId="0"/>
      <p:bldP spid="20" grpId="0"/>
      <p:bldP spid="21" grpId="0"/>
      <p:bldP spid="22" grpId="0"/>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7130</TotalTime>
  <Words>1569</Words>
  <Application>Microsoft Office PowerPoint</Application>
  <PresentationFormat>Widescreen</PresentationFormat>
  <Paragraphs>202</Paragraphs>
  <Slides>30</Slides>
  <Notes>30</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30</vt:i4>
      </vt:variant>
    </vt:vector>
  </HeadingPairs>
  <TitlesOfParts>
    <vt:vector size="41" baseType="lpstr">
      <vt:lpstr>Roboto</vt:lpstr>
      <vt:lpstr>Pangolin</vt:lpstr>
      <vt:lpstr>Calibri</vt:lpstr>
      <vt:lpstr>Roboto Black</vt:lpstr>
      <vt:lpstr>Calibri Light</vt:lpstr>
      <vt:lpstr>Arial</vt:lpstr>
      <vt:lpstr>Times New Roman</vt:lpstr>
      <vt:lpstr>Open Sans</vt:lpstr>
      <vt:lpstr>2_Office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390</cp:revision>
  <dcterms:created xsi:type="dcterms:W3CDTF">2023-04-01T23:44:56Z</dcterms:created>
  <dcterms:modified xsi:type="dcterms:W3CDTF">2023-09-07T15:14:47Z</dcterms:modified>
</cp:coreProperties>
</file>