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13" r:id="rId2"/>
    <p:sldId id="296" r:id="rId3"/>
    <p:sldId id="258" r:id="rId4"/>
    <p:sldId id="310" r:id="rId5"/>
    <p:sldId id="270" r:id="rId6"/>
    <p:sldId id="306" r:id="rId7"/>
    <p:sldId id="304" r:id="rId8"/>
    <p:sldId id="308" r:id="rId9"/>
    <p:sldId id="312" r:id="rId10"/>
    <p:sldId id="28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CCFF"/>
    <a:srgbClr val="CCFFFF"/>
    <a:srgbClr val="99FF33"/>
    <a:srgbClr val="FFFF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5332" autoAdjust="0"/>
  </p:normalViewPr>
  <p:slideViewPr>
    <p:cSldViewPr snapToGrid="0">
      <p:cViewPr>
        <p:scale>
          <a:sx n="100" d="100"/>
          <a:sy n="100" d="100"/>
        </p:scale>
        <p:origin x="-522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A473-2BDC-4691-9B18-DA7ACC441C8A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38487-C24C-4966-9DA1-EB22F3644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88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8487-C24C-4966-9DA1-EB22F364495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73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err="1" smtClean="0"/>
              <a:t>Tên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Đ D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gì</a:t>
            </a:r>
            <a:r>
              <a:rPr lang="en-US" baseline="0" dirty="0" smtClean="0"/>
              <a:t>? (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SV)</a:t>
            </a:r>
          </a:p>
          <a:p>
            <a:pPr>
              <a:buFontTx/>
              <a:buChar char="-"/>
            </a:pP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thêm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SV </a:t>
            </a:r>
            <a:r>
              <a:rPr lang="en-US" baseline="0" dirty="0" err="1" smtClean="0"/>
              <a:t>khác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Đ D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ở </a:t>
            </a:r>
            <a:r>
              <a:rPr lang="en-US" baseline="0" dirty="0" err="1" smtClean="0"/>
              <a:t>góc</a:t>
            </a:r>
            <a:r>
              <a:rPr lang="en-US" baseline="0" dirty="0" smtClean="0"/>
              <a:t> HT? (</a:t>
            </a:r>
            <a:r>
              <a:rPr lang="en-US" baseline="0" dirty="0" err="1" smtClean="0"/>
              <a:t>tẩy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thước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kẻ</a:t>
            </a:r>
            <a:r>
              <a:rPr lang="en-US" baseline="0" dirty="0" smtClean="0"/>
              <a:t>, ...)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8487-C24C-4966-9DA1-EB22F364495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1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Đồ</a:t>
            </a:r>
            <a:r>
              <a:rPr lang="en-US" baseline="0" dirty="0" smtClean="0"/>
              <a:t> vật dùng để làm việc gì, đó chính là công dụng của đồ vật đó. Mỗi vật đều có công dụng riêng.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8487-C24C-4966-9DA1-EB22F364495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... Lên</a:t>
            </a:r>
            <a:r>
              <a:rPr lang="en-US" baseline="0" dirty="0" smtClean="0"/>
              <a:t> giọng ở cuối câu</a:t>
            </a:r>
            <a:br>
              <a:rPr lang="en-US" baseline="0" dirty="0" smtClean="0"/>
            </a:br>
            <a:r>
              <a:rPr lang="en-US" baseline="0" dirty="0" smtClean="0"/>
              <a:t>- ... Xuống giọng ở cuối câu	2hs phân vai đọc lại đoạn thoại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8487-C24C-4966-9DA1-EB22F364495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81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8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7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0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46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41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6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042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3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1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2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C6F32-809B-4A83-821D-D07C0E8E5FD3}" type="datetimeFigureOut">
              <a:rPr lang="en-US" smtClean="0"/>
              <a:pPr/>
              <a:t>10/17/2022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7BC8-A6CA-494E-BB60-552F2E0104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8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5">
            <a:extLst>
              <a:ext uri="{FF2B5EF4-FFF2-40B4-BE49-F238E27FC236}">
                <a16:creationId xmlns:a16="http://schemas.microsoft.com/office/drawing/2014/main" id="{32E29622-6938-4F27-BA2F-8E57C68A0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38" y="-287766"/>
            <a:ext cx="10766099" cy="6704415"/>
          </a:xfrm>
          <a:prstGeom prst="rect">
            <a:avLst/>
          </a:prstGeom>
        </p:spPr>
      </p:pic>
      <p:pic>
        <p:nvPicPr>
          <p:cNvPr id="7" name="图片 39">
            <a:extLst>
              <a:ext uri="{FF2B5EF4-FFF2-40B4-BE49-F238E27FC236}">
                <a16:creationId xmlns:a16="http://schemas.microsoft.com/office/drawing/2014/main" id="{B6A43CE9-BBC5-4E98-BF98-A297DCD67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1860">
            <a:off x="1639556" y="870992"/>
            <a:ext cx="2864392" cy="24237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722568-5BEC-4CC9-9200-292359A25631}"/>
              </a:ext>
            </a:extLst>
          </p:cNvPr>
          <p:cNvSpPr txBox="1"/>
          <p:nvPr/>
        </p:nvSpPr>
        <p:spPr>
          <a:xfrm>
            <a:off x="2376742" y="2727900"/>
            <a:ext cx="76331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Tạm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biệt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hẹn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gặp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lại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con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vào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những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tiết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học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iCiel Crocante" panose="02000000000000000000" pitchFamily="2" charset="0"/>
              </a:rPr>
              <a:t>sau</a:t>
            </a:r>
            <a:r>
              <a:rPr lang="en-US" sz="3200" dirty="0">
                <a:solidFill>
                  <a:srgbClr val="FF0000"/>
                </a:solidFill>
                <a:latin typeface="iCiel Crocante" panose="02000000000000000000" pitchFamily="2" charset="0"/>
              </a:rPr>
              <a:t>!</a:t>
            </a:r>
          </a:p>
        </p:txBody>
      </p:sp>
      <p:pic>
        <p:nvPicPr>
          <p:cNvPr id="12" name="图片 14340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5386" y="4722750"/>
            <a:ext cx="2716388" cy="21275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>
            <a:fillRect/>
          </a:stretch>
        </p:blipFill>
        <p:spPr>
          <a:xfrm rot="19502702">
            <a:off x="584367" y="188539"/>
            <a:ext cx="2088829" cy="3102220"/>
          </a:xfrm>
          <a:prstGeom prst="rect">
            <a:avLst/>
          </a:prstGeom>
        </p:spPr>
      </p:pic>
      <p:pic>
        <p:nvPicPr>
          <p:cNvPr id="14" name="Picture 8" descr="Dơi, chim và họ nhà thú | Mầm Non Đô Thị Sài Đồ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868" y="670935"/>
            <a:ext cx="2823830" cy="14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5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>
            <a:extLst>
              <a:ext uri="{FF2B5EF4-FFF2-40B4-BE49-F238E27FC236}">
                <a16:creationId xmlns:a16="http://schemas.microsoft.com/office/drawing/2014/main" id="{3AD24F28-1415-40B3-A995-3C246C286D7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95271" y="1543107"/>
            <a:ext cx="10611919" cy="7425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defTabSz="1219139">
              <a:lnSpc>
                <a:spcPct val="150000"/>
              </a:lnSpc>
              <a:defRPr/>
            </a:pP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Nói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nêu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đặc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điểm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đồ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vật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ở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lớp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em</a:t>
            </a:r>
            <a:r>
              <a:rPr lang="en-US" altLang="zh-CN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05694" y="3068394"/>
            <a:ext cx="4975761" cy="64628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M:</a:t>
            </a:r>
            <a:r>
              <a:rPr lang="en-US" sz="3600" b="1" dirty="0" smtClean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Cột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cờ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chót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vót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UTM Avo" pitchFamily="18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5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>
            <a:off x="882892" y="46712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68692" y="556418"/>
            <a:ext cx="7391400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err="1" smtClean="0">
                <a:latin typeface="UTM Avo" pitchFamily="18" charset="0"/>
              </a:rPr>
              <a:t>Nói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tên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các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đồ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dùng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có</a:t>
            </a:r>
            <a:r>
              <a:rPr lang="en-US" dirty="0" smtClean="0">
                <a:latin typeface="UTM Avo" pitchFamily="18" charset="0"/>
              </a:rPr>
              <a:t> ở </a:t>
            </a:r>
            <a:r>
              <a:rPr lang="en-US" dirty="0" err="1" smtClean="0">
                <a:latin typeface="UTM Avo" pitchFamily="18" charset="0"/>
              </a:rPr>
              <a:t>góc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học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tập</a:t>
            </a:r>
            <a:r>
              <a:rPr lang="en-US" dirty="0" smtClean="0">
                <a:latin typeface="UTM Avo" pitchFamily="18" charset="0"/>
              </a:rPr>
              <a:t>.</a:t>
            </a:r>
            <a:endParaRPr lang="en-US" dirty="0">
              <a:latin typeface="UTM Avo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7" t="39153" r="25617" b="16303"/>
          <a:stretch/>
        </p:blipFill>
        <p:spPr bwMode="auto">
          <a:xfrm>
            <a:off x="1457025" y="1359878"/>
            <a:ext cx="8876884" cy="474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83" t="20503" r="17317" b="16003"/>
          <a:stretch/>
        </p:blipFill>
        <p:spPr>
          <a:xfrm>
            <a:off x="3226308" y="2140904"/>
            <a:ext cx="598488" cy="584623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 flipV="1">
            <a:off x="1671865" y="1008668"/>
            <a:ext cx="2956696" cy="200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20712361">
            <a:off x="2640581" y="3912561"/>
            <a:ext cx="1700213" cy="369332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UTM Avo" pitchFamily="18" charset="0"/>
              </a:rPr>
              <a:t>Cái đèn bàn</a:t>
            </a:r>
            <a:endParaRPr lang="en-US" b="1" dirty="0">
              <a:latin typeface="UTM Av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39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hac-chuong-tin-nhan-1-tieng-www_nhacchuongvui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>
            <a:off x="882892" y="46712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68692" y="556418"/>
            <a:ext cx="7391400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err="1" smtClean="0">
                <a:latin typeface="UTM Avo" pitchFamily="18" charset="0"/>
              </a:rPr>
              <a:t>Nói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tên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các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đồ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dùng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có</a:t>
            </a:r>
            <a:r>
              <a:rPr lang="en-US" dirty="0" smtClean="0">
                <a:latin typeface="UTM Avo" pitchFamily="18" charset="0"/>
              </a:rPr>
              <a:t> ở </a:t>
            </a:r>
            <a:r>
              <a:rPr lang="en-US" dirty="0" err="1" smtClean="0">
                <a:latin typeface="UTM Avo" pitchFamily="18" charset="0"/>
              </a:rPr>
              <a:t>góc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học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tập</a:t>
            </a:r>
            <a:r>
              <a:rPr lang="en-US" dirty="0" smtClean="0">
                <a:latin typeface="UTM Avo" pitchFamily="18" charset="0"/>
              </a:rPr>
              <a:t>.</a:t>
            </a:r>
            <a:endParaRPr lang="en-US" dirty="0">
              <a:latin typeface="UTM Avo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7" t="39153" r="25617" b="16303"/>
          <a:stretch/>
        </p:blipFill>
        <p:spPr bwMode="auto">
          <a:xfrm>
            <a:off x="1187692" y="1359878"/>
            <a:ext cx="9845069" cy="474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>
          <a:xfrm rot="20851587">
            <a:off x="2753397" y="4017018"/>
            <a:ext cx="1372274" cy="321699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đèn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bàn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 rot="21304156">
            <a:off x="4355716" y="3714588"/>
            <a:ext cx="1083857" cy="337657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ống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bút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 rot="21304156">
            <a:off x="6158088" y="3498545"/>
            <a:ext cx="700940" cy="29768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vở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548265" y="2845253"/>
            <a:ext cx="803209" cy="34965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sách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 rot="161536">
            <a:off x="8169008" y="1898186"/>
            <a:ext cx="1401332" cy="34965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giá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sách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 rot="161536">
            <a:off x="7607498" y="2789058"/>
            <a:ext cx="713152" cy="34965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cốc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47073" y="1522578"/>
            <a:ext cx="1706400" cy="34965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bức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tranh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908092" y="4882887"/>
            <a:ext cx="1250190" cy="34965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cái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bàn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 rot="20787480">
            <a:off x="5278426" y="5255097"/>
            <a:ext cx="1408400" cy="308549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>
                <a:solidFill>
                  <a:srgbClr val="000000"/>
                </a:solidFill>
                <a:latin typeface="UTM Avo" panose="02040603050506020204" pitchFamily="18" charset="0"/>
              </a:rPr>
              <a:t>n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găn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kéo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110874" y="5118821"/>
            <a:ext cx="1217595" cy="320612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cặp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sách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 rot="20581587">
            <a:off x="9773924" y="3769774"/>
            <a:ext cx="1044448" cy="289560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>
                <a:solidFill>
                  <a:srgbClr val="000000"/>
                </a:solidFill>
                <a:latin typeface="UTM Avo" panose="02040603050506020204" pitchFamily="18" charset="0"/>
              </a:rPr>
              <a:t>c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ái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ghế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 rot="21181090">
            <a:off x="3836266" y="2413772"/>
            <a:ext cx="1267100" cy="359589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571" rIns="0" bIns="72571"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bút</a:t>
            </a:r>
            <a:r>
              <a:rPr lang="en-US" b="1" dirty="0" smtClean="0">
                <a:solidFill>
                  <a:srgbClr val="000000"/>
                </a:solidFill>
                <a:latin typeface="UTM Avo" panose="02040603050506020204" pitchFamily="18" charset="0"/>
              </a:rPr>
              <a:t>. </a:t>
            </a:r>
            <a:r>
              <a:rPr lang="en-US" b="1" dirty="0" err="1" smtClean="0">
                <a:solidFill>
                  <a:srgbClr val="000000"/>
                </a:solidFill>
                <a:latin typeface="UTM Avo" panose="02040603050506020204" pitchFamily="18" charset="0"/>
              </a:rPr>
              <a:t>thước</a:t>
            </a:r>
            <a:endParaRPr lang="en-US" b="1" dirty="0">
              <a:solidFill>
                <a:srgbClr val="00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5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025539" y="3485355"/>
            <a:ext cx="1881188" cy="523172"/>
          </a:xfrm>
          <a:prstGeom prst="rect">
            <a:avLst/>
          </a:prstGeom>
          <a:solidFill>
            <a:srgbClr val="FFFF00"/>
          </a:solidFill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smtClean="0">
                <a:solidFill>
                  <a:srgbClr val="C00000"/>
                </a:solidFill>
                <a:latin typeface="UTM Avo" pitchFamily="18" charset="0"/>
              </a:rPr>
              <a:t> bút màu  </a:t>
            </a:r>
            <a:endParaRPr lang="en-US" dirty="0">
              <a:solidFill>
                <a:srgbClr val="C00000"/>
              </a:solidFill>
              <a:latin typeface="UTM Avo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253773" y="1012608"/>
            <a:ext cx="4309320" cy="3676188"/>
            <a:chOff x="7667425" y="1331910"/>
            <a:chExt cx="3760145" cy="3076037"/>
          </a:xfrm>
        </p:grpSpPr>
        <p:grpSp>
          <p:nvGrpSpPr>
            <p:cNvPr id="25" name="组合 7">
              <a:extLst>
                <a:ext uri="{FF2B5EF4-FFF2-40B4-BE49-F238E27FC236}">
                  <a16:creationId xmlns:a16="http://schemas.microsoft.com/office/drawing/2014/main" id="{D48FC3BD-A9F1-47D2-B341-C98311936E98}"/>
                </a:ext>
              </a:extLst>
            </p:cNvPr>
            <p:cNvGrpSpPr/>
            <p:nvPr/>
          </p:nvGrpSpPr>
          <p:grpSpPr>
            <a:xfrm>
              <a:off x="7667425" y="1331910"/>
              <a:ext cx="3760145" cy="3076037"/>
              <a:chOff x="-1549566" y="1228516"/>
              <a:chExt cx="3530664" cy="3330076"/>
            </a:xfrm>
          </p:grpSpPr>
          <p:sp>
            <p:nvSpPr>
              <p:cNvPr id="27" name="矩形: 圆角 6">
                <a:extLst>
                  <a:ext uri="{FF2B5EF4-FFF2-40B4-BE49-F238E27FC236}">
                    <a16:creationId xmlns:a16="http://schemas.microsoft.com/office/drawing/2014/main" id="{8C68671C-FC57-4881-9EDB-A080D7A59EBF}"/>
                  </a:ext>
                </a:extLst>
              </p:cNvPr>
              <p:cNvSpPr/>
              <p:nvPr/>
            </p:nvSpPr>
            <p:spPr>
              <a:xfrm>
                <a:off x="-1549566" y="1588011"/>
                <a:ext cx="3307901" cy="2970581"/>
              </a:xfrm>
              <a:prstGeom prst="roundRect">
                <a:avLst>
                  <a:gd name="adj" fmla="val 7742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115">
                <a:extLst>
                  <a:ext uri="{FF2B5EF4-FFF2-40B4-BE49-F238E27FC236}">
                    <a16:creationId xmlns:a16="http://schemas.microsoft.com/office/drawing/2014/main" id="{0F303170-7D7E-4CCE-940F-834B60086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198" y="1228516"/>
                <a:ext cx="580900" cy="554007"/>
              </a:xfrm>
              <a:prstGeom prst="rect">
                <a:avLst/>
              </a:prstGeom>
            </p:spPr>
          </p:pic>
        </p:grp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3091" y="1868593"/>
              <a:ext cx="3205709" cy="24042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7" name="TextBox 16"/>
          <p:cNvSpPr txBox="1"/>
          <p:nvPr/>
        </p:nvSpPr>
        <p:spPr>
          <a:xfrm>
            <a:off x="3281476" y="3480596"/>
            <a:ext cx="3658965" cy="523172"/>
          </a:xfrm>
          <a:prstGeom prst="rect">
            <a:avLst/>
          </a:prstGeom>
          <a:solidFill>
            <a:srgbClr val="92D050"/>
          </a:solidFill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smtClean="0">
                <a:latin typeface="UTM Avo" pitchFamily="18" charset="0"/>
              </a:rPr>
              <a:t> dùng để vẽ tranh</a:t>
            </a:r>
            <a:endParaRPr lang="en-US" dirty="0">
              <a:latin typeface="UTM Avo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58888" y="4790281"/>
            <a:ext cx="5406804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smtClean="0">
                <a:latin typeface="UTM Avo" pitchFamily="18" charset="0"/>
              </a:rPr>
              <a:t> Bút màu dùng để vẽ tranh.</a:t>
            </a:r>
            <a:endParaRPr lang="en-US" dirty="0">
              <a:latin typeface="UTM Avo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6741" y="2476377"/>
            <a:ext cx="6207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Nó được dùng để làm gì?</a:t>
            </a:r>
            <a:endParaRPr lang="en-US" sz="3200" b="1" dirty="0">
              <a:latin typeface="UTM Avo" pitchFamily="18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268891" y="5237163"/>
            <a:ext cx="136664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50879" y="5237163"/>
            <a:ext cx="266010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688022" y="52708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68891" y="616378"/>
            <a:ext cx="10337101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err="1" smtClean="0">
                <a:latin typeface="UTM Avo" pitchFamily="18" charset="0"/>
              </a:rPr>
              <a:t>Đặt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một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câu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nêu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công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dụng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của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một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đồ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dùng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học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tập</a:t>
            </a:r>
            <a:r>
              <a:rPr lang="en-US" dirty="0" smtClean="0">
                <a:latin typeface="UTM Avo" pitchFamily="18" charset="0"/>
              </a:rPr>
              <a:t>.</a:t>
            </a:r>
            <a:endParaRPr lang="en-US" dirty="0">
              <a:latin typeface="UTM Avo" pitchFamily="18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297622" y="1101056"/>
            <a:ext cx="421252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108653" y="1738202"/>
            <a:ext cx="473293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C0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Đây là</a:t>
            </a:r>
            <a:r>
              <a:rPr lang="en-US" sz="3200" b="1" dirty="0">
                <a:solidFill>
                  <a:srgbClr val="C0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đồ vật nào? 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968878" y="4130130"/>
            <a:ext cx="2544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00CC"/>
                </a:solidFill>
                <a:latin typeface="UTM Avo" pitchFamily="18" charset="0"/>
              </a:rPr>
              <a:t>(công dụng)</a:t>
            </a:r>
            <a:endParaRPr lang="en-US" sz="2000" b="1" i="1" dirty="0">
              <a:solidFill>
                <a:srgbClr val="0000CC"/>
              </a:solidFill>
              <a:latin typeface="UTM Avo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92822" y="4127261"/>
            <a:ext cx="3462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00CC"/>
                </a:solidFill>
                <a:latin typeface="UTM Avo" pitchFamily="18" charset="0"/>
              </a:rPr>
              <a:t>(đồ dùng học tập)</a:t>
            </a:r>
            <a:endParaRPr lang="en-US" sz="2000" b="1" i="1" dirty="0">
              <a:solidFill>
                <a:srgbClr val="0000CC"/>
              </a:solidFill>
              <a:latin typeface="UTM Av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7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  <p:bldP spid="19" grpId="0"/>
      <p:bldP spid="30" grpId="0" animBg="1"/>
      <p:bldP spid="31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703012" y="52708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3881" y="556418"/>
            <a:ext cx="10333492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err="1" smtClean="0">
                <a:latin typeface="UTM Avo" pitchFamily="18" charset="0"/>
              </a:rPr>
              <a:t>Đặt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một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câu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nêu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công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dụng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của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một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đồ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dùng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học</a:t>
            </a:r>
            <a:r>
              <a:rPr lang="en-US" dirty="0" smtClean="0">
                <a:latin typeface="UTM Avo" pitchFamily="18" charset="0"/>
              </a:rPr>
              <a:t> </a:t>
            </a:r>
            <a:r>
              <a:rPr lang="en-US" dirty="0" err="1" smtClean="0">
                <a:latin typeface="UTM Avo" pitchFamily="18" charset="0"/>
              </a:rPr>
              <a:t>tập</a:t>
            </a:r>
            <a:r>
              <a:rPr lang="en-US" dirty="0" smtClean="0">
                <a:latin typeface="UTM Avo" pitchFamily="18" charset="0"/>
              </a:rPr>
              <a:t>.</a:t>
            </a:r>
            <a:endParaRPr lang="en-US" dirty="0">
              <a:latin typeface="UTM Avo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611741"/>
              </p:ext>
            </p:extLst>
          </p:nvPr>
        </p:nvGraphicFramePr>
        <p:xfrm>
          <a:off x="990600" y="1860550"/>
          <a:ext cx="10731708" cy="3530600"/>
        </p:xfrm>
        <a:graphic>
          <a:graphicData uri="http://schemas.openxmlformats.org/drawingml/2006/table">
            <a:tbl>
              <a:tblPr/>
              <a:tblGrid>
                <a:gridCol w="2234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0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68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7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thứ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tự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Từ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Câu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1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bút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màu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Bút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màu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dùng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để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vẽ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tranh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.</a:t>
                      </a:r>
                      <a:endParaRPr lang="en-US" sz="2800" dirty="0">
                        <a:solidFill>
                          <a:srgbClr val="FF000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2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200" dirty="0"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200" dirty="0"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UTM Avo" pitchFamily="18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3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200" dirty="0"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200" dirty="0">
                        <a:latin typeface="UTM Avo" pitchFamily="18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343276" y="3900488"/>
            <a:ext cx="2928937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UTM Avo" pitchFamily="18" charset="0"/>
              </a:rPr>
              <a:t>vở</a:t>
            </a:r>
            <a:endParaRPr lang="en-US" sz="2800" b="1" dirty="0">
              <a:latin typeface="UTM Avo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401290" y="1032090"/>
            <a:ext cx="4073236" cy="118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95863" y="3895725"/>
            <a:ext cx="457676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05177" y="4748213"/>
            <a:ext cx="2952748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UTM Avo" pitchFamily="18" charset="0"/>
              </a:rPr>
              <a:t>bút</a:t>
            </a:r>
            <a:r>
              <a:rPr lang="en-US" sz="2800" b="1" dirty="0" smtClean="0">
                <a:latin typeface="UTM Avo" pitchFamily="18" charset="0"/>
              </a:rPr>
              <a:t> </a:t>
            </a:r>
            <a:r>
              <a:rPr lang="en-US" sz="2800" b="1" dirty="0" err="1" smtClean="0">
                <a:latin typeface="UTM Avo" pitchFamily="18" charset="0"/>
              </a:rPr>
              <a:t>mực</a:t>
            </a:r>
            <a:endParaRPr lang="en-US" sz="2800" b="1" dirty="0">
              <a:latin typeface="UTM Avo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91099" y="4733925"/>
            <a:ext cx="4576762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mực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8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718002" y="52708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801" y="616378"/>
            <a:ext cx="9643945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smtClean="0">
                <a:latin typeface="UTM Avo" pitchFamily="18" charset="0"/>
              </a:rPr>
              <a:t>Chọn dấu chấm hoặc chấm hỏi thay vào ô vuông.</a:t>
            </a:r>
            <a:endParaRPr lang="en-US" dirty="0">
              <a:latin typeface="UTM Avo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849453" y="1390907"/>
            <a:ext cx="9478783" cy="3323938"/>
            <a:chOff x="1528997" y="1256004"/>
            <a:chExt cx="8903887" cy="3323938"/>
          </a:xfrm>
        </p:grpSpPr>
        <p:sp>
          <p:nvSpPr>
            <p:cNvPr id="16" name="TextBox 15"/>
            <p:cNvSpPr txBox="1"/>
            <p:nvPr/>
          </p:nvSpPr>
          <p:spPr>
            <a:xfrm>
              <a:off x="1528997" y="1256004"/>
              <a:ext cx="8903887" cy="3323938"/>
            </a:xfrm>
            <a:prstGeom prst="rect">
              <a:avLst/>
            </a:prstGeom>
            <a:noFill/>
          </p:spPr>
          <p:txBody>
            <a:bodyPr wrap="square" lIns="91391" tIns="45696" rIns="91391" bIns="45696" rtlCol="0">
              <a:spAutoFit/>
            </a:bodyPr>
            <a:lstStyle>
              <a:defPPr>
                <a:defRPr lang="en-US"/>
              </a:defPPr>
              <a:lvl1pPr algn="just">
                <a:defRPr sz="2800" b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ơi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,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một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được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không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	    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muốn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nào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muốn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xóa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hình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vẽ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này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     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sẽ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Cảm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ơn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endParaRPr lang="en-US" dirty="0">
                <a:solidFill>
                  <a:srgbClr val="002060"/>
                </a:solidFill>
                <a:latin typeface="UTM Avo" pitchFamily="18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8891926" y="1446023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715428" y="2062011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6743406" y="2741435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5147409" y="3369434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912864" y="3986776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760836" y="1507077"/>
            <a:ext cx="457200" cy="584775"/>
            <a:chOff x="9242474" y="1916713"/>
            <a:chExt cx="457200" cy="584775"/>
          </a:xfrm>
        </p:grpSpPr>
        <p:sp>
          <p:nvSpPr>
            <p:cNvPr id="22" name="Rounded Rectangle 21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257288" y="1916713"/>
              <a:ext cx="42672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3200" b="1" dirty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70756" y="2133127"/>
            <a:ext cx="486504" cy="584775"/>
            <a:chOff x="9242474" y="1916713"/>
            <a:chExt cx="486504" cy="584775"/>
          </a:xfrm>
        </p:grpSpPr>
        <p:sp>
          <p:nvSpPr>
            <p:cNvPr id="25" name="Rounded Rectangle 24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302258" y="1916713"/>
              <a:ext cx="42672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3200" b="1" dirty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62600" y="2632982"/>
            <a:ext cx="1340501" cy="769441"/>
            <a:chOff x="8359173" y="1821802"/>
            <a:chExt cx="1340501" cy="769441"/>
          </a:xfrm>
        </p:grpSpPr>
        <p:sp>
          <p:nvSpPr>
            <p:cNvPr id="28" name="Rounded Rectangle 27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359173" y="1821802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81437" y="3288265"/>
            <a:ext cx="1176886" cy="769441"/>
            <a:chOff x="8522788" y="1854332"/>
            <a:chExt cx="1176886" cy="769441"/>
          </a:xfrm>
        </p:grpSpPr>
        <p:sp>
          <p:nvSpPr>
            <p:cNvPr id="31" name="Rounded Rectangle 30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522788" y="1854332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483289" y="3883706"/>
            <a:ext cx="457200" cy="769441"/>
            <a:chOff x="9242474" y="1719761"/>
            <a:chExt cx="457200" cy="769441"/>
          </a:xfrm>
        </p:grpSpPr>
        <p:sp>
          <p:nvSpPr>
            <p:cNvPr id="34" name="Rounded Rectangle 33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302258" y="1719761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2051" name="Group 2050"/>
          <p:cNvGrpSpPr/>
          <p:nvPr/>
        </p:nvGrpSpPr>
        <p:grpSpPr>
          <a:xfrm>
            <a:off x="7465658" y="3209135"/>
            <a:ext cx="3981674" cy="1385663"/>
            <a:chOff x="9050733" y="2581421"/>
            <a:chExt cx="2764301" cy="1385663"/>
          </a:xfrm>
        </p:grpSpPr>
        <p:sp>
          <p:nvSpPr>
            <p:cNvPr id="2048" name="Rounded Rectangular Callout 2047"/>
            <p:cNvSpPr/>
            <p:nvPr/>
          </p:nvSpPr>
          <p:spPr>
            <a:xfrm>
              <a:off x="9050733" y="2581421"/>
              <a:ext cx="2764301" cy="1385663"/>
            </a:xfrm>
            <a:prstGeom prst="wedgeRoundRectCallout">
              <a:avLst>
                <a:gd name="adj1" fmla="val -44752"/>
                <a:gd name="adj2" fmla="val 74683"/>
                <a:gd name="adj3" fmla="val 16667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/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9050733" y="2603754"/>
              <a:ext cx="27643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Trong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thoại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này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những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nào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là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hỏi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2400" b="1" dirty="0">
                <a:solidFill>
                  <a:srgbClr val="C0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501925" y="3250587"/>
            <a:ext cx="3981673" cy="1071013"/>
            <a:chOff x="9050733" y="2603754"/>
            <a:chExt cx="2764301" cy="755160"/>
          </a:xfrm>
        </p:grpSpPr>
        <p:sp>
          <p:nvSpPr>
            <p:cNvPr id="49" name="Rounded Rectangular Callout 48"/>
            <p:cNvSpPr/>
            <p:nvPr/>
          </p:nvSpPr>
          <p:spPr>
            <a:xfrm>
              <a:off x="9050733" y="2609557"/>
              <a:ext cx="2764301" cy="749357"/>
            </a:xfrm>
            <a:prstGeom prst="wedgeRoundRectCallout">
              <a:avLst>
                <a:gd name="adj1" fmla="val -44752"/>
                <a:gd name="adj2" fmla="val 74683"/>
                <a:gd name="adj3" fmla="val 16667"/>
              </a:avLst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050733" y="2603754"/>
              <a:ext cx="2764301" cy="585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Cuối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hỏi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dùng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dấu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nào</a:t>
              </a:r>
              <a:r>
                <a:rPr lang="en-US" sz="2400" b="1" dirty="0" smtClean="0">
                  <a:solidFill>
                    <a:srgbClr val="C0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2400" b="1" dirty="0">
                <a:solidFill>
                  <a:srgbClr val="C0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7" name="Picture 2" descr="20210409090849_wm_shs-tieng-viet-2-tap-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65" t="41032" r="7443" b="43097"/>
          <a:stretch/>
        </p:blipFill>
        <p:spPr bwMode="auto">
          <a:xfrm>
            <a:off x="849453" y="5216577"/>
            <a:ext cx="10577499" cy="1374314"/>
          </a:xfrm>
          <a:prstGeom prst="roundRect">
            <a:avLst>
              <a:gd name="adj" fmla="val 4321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Straight Connector 35"/>
          <p:cNvCxnSpPr/>
          <p:nvPr/>
        </p:nvCxnSpPr>
        <p:spPr>
          <a:xfrm>
            <a:off x="2417344" y="1088026"/>
            <a:ext cx="1418386" cy="1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779544" y="1088026"/>
            <a:ext cx="1418386" cy="1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05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00" y="5175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UTM Avo" pitchFamily="18" charset="0"/>
              </a:rPr>
              <a:t>Dấu chấm </a:t>
            </a:r>
            <a:r>
              <a:rPr lang="en-US" sz="4000" b="1" dirty="0" err="1" smtClean="0">
                <a:latin typeface="UTM Avo" pitchFamily="18" charset="0"/>
              </a:rPr>
              <a:t>hỏi</a:t>
            </a:r>
            <a:r>
              <a:rPr lang="en-US" sz="4000" b="1" dirty="0" smtClean="0">
                <a:latin typeface="UTM Avo" pitchFamily="18" charset="0"/>
              </a:rPr>
              <a:t> </a:t>
            </a:r>
            <a:r>
              <a:rPr lang="en-US" sz="4000" b="1" dirty="0" err="1" smtClean="0">
                <a:latin typeface="UTM Avo" pitchFamily="18" charset="0"/>
              </a:rPr>
              <a:t>được</a:t>
            </a:r>
            <a:r>
              <a:rPr lang="en-US" sz="4000" b="1" dirty="0" smtClean="0">
                <a:latin typeface="UTM Avo" pitchFamily="18" charset="0"/>
              </a:rPr>
              <a:t> </a:t>
            </a:r>
            <a:r>
              <a:rPr lang="en-US" sz="4000" b="1" dirty="0" err="1" smtClean="0">
                <a:latin typeface="UTM Avo" pitchFamily="18" charset="0"/>
              </a:rPr>
              <a:t>ghi</a:t>
            </a:r>
            <a:r>
              <a:rPr lang="en-US" sz="4000" b="1" dirty="0" smtClean="0">
                <a:latin typeface="UTM Avo" pitchFamily="18" charset="0"/>
              </a:rPr>
              <a:t> </a:t>
            </a:r>
            <a:r>
              <a:rPr lang="en-US" sz="4000" b="1" dirty="0" smtClean="0">
                <a:latin typeface="UTM Avo" pitchFamily="18" charset="0"/>
              </a:rPr>
              <a:t>ở cuối câu nào?</a:t>
            </a:r>
            <a:endParaRPr lang="en-US" sz="4000" b="1" dirty="0">
              <a:latin typeface="UTM Av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01825"/>
            <a:ext cx="10845800" cy="7032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Khi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đ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ọc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câu có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dấu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chấm</a:t>
            </a:r>
            <a:r>
              <a:rPr lang="en-US" sz="4000" b="1" dirty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hỏi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ta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đọc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thế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nào?</a:t>
            </a:r>
            <a:endParaRPr lang="en-US" sz="4000" b="1" dirty="0">
              <a:solidFill>
                <a:srgbClr val="C00000"/>
              </a:solidFill>
              <a:latin typeface="UTM Avo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7738" y="2678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Dấu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chấm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 </a:t>
            </a:r>
            <a:r>
              <a:rPr lang="en-US" sz="4000" b="1" dirty="0" err="1" smtClean="0">
                <a:latin typeface="UTM Avo" pitchFamily="18" charset="0"/>
                <a:ea typeface="+mj-ea"/>
                <a:cs typeface="+mj-cs"/>
              </a:rPr>
              <a:t>được</a:t>
            </a:r>
            <a:r>
              <a:rPr lang="en-US" sz="4000" b="1" dirty="0" smtClean="0">
                <a:latin typeface="UTM Avo" pitchFamily="18" charset="0"/>
                <a:ea typeface="+mj-ea"/>
                <a:cs typeface="+mj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ghi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itchFamily="18" charset="0"/>
                <a:ea typeface="+mj-ea"/>
                <a:cs typeface="+mj-cs"/>
              </a:rPr>
              <a:t>ở cuối câu nào?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UTM Avo" pitchFamily="18" charset="0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9163" y="4021137"/>
            <a:ext cx="10515600" cy="703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000" b="1" dirty="0" err="1" smtClean="0">
                <a:solidFill>
                  <a:srgbClr val="C00000"/>
                </a:solidFill>
                <a:latin typeface="UTM Avo" pitchFamily="18" charset="0"/>
              </a:rPr>
              <a:t>Khi</a:t>
            </a:r>
            <a:r>
              <a:rPr lang="en-US" sz="4000" b="1" dirty="0" smtClean="0">
                <a:solidFill>
                  <a:srgbClr val="C00000"/>
                </a:solidFill>
                <a:latin typeface="UTM Avo" pitchFamily="18" charset="0"/>
              </a:rPr>
              <a:t> đ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ọc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câu có dấu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chấm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ta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đọc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làm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sao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00" y="4804307"/>
            <a:ext cx="2976080" cy="160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718002" y="527081"/>
            <a:ext cx="609600" cy="60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801" y="616378"/>
            <a:ext cx="9643945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r>
              <a:rPr lang="en-US" dirty="0" smtClean="0">
                <a:latin typeface="UTM Avo" pitchFamily="18" charset="0"/>
              </a:rPr>
              <a:t>Chọn dấu chấm hoặc chấm hỏi thay vào ô vuông.</a:t>
            </a:r>
            <a:endParaRPr lang="en-US" dirty="0">
              <a:latin typeface="UTM Avo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999731" y="1352518"/>
            <a:ext cx="9478783" cy="3323938"/>
            <a:chOff x="1528997" y="1256004"/>
            <a:chExt cx="8903887" cy="3323938"/>
          </a:xfrm>
        </p:grpSpPr>
        <p:sp>
          <p:nvSpPr>
            <p:cNvPr id="16" name="TextBox 15"/>
            <p:cNvSpPr txBox="1"/>
            <p:nvPr/>
          </p:nvSpPr>
          <p:spPr>
            <a:xfrm>
              <a:off x="1528997" y="1256004"/>
              <a:ext cx="8903887" cy="3323938"/>
            </a:xfrm>
            <a:prstGeom prst="rect">
              <a:avLst/>
            </a:prstGeom>
            <a:noFill/>
          </p:spPr>
          <p:txBody>
            <a:bodyPr wrap="square" lIns="91391" tIns="45696" rIns="91391" bIns="45696" rtlCol="0">
              <a:spAutoFit/>
            </a:bodyPr>
            <a:lstStyle>
              <a:defPPr>
                <a:defRPr lang="en-US"/>
              </a:defPPr>
              <a:lvl1pPr algn="just">
                <a:defRPr sz="2800" b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ơi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,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một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được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không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	    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muốn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nào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muốn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xóa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hình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vẽ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này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Tẩy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     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Tớ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sẽ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giúp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endParaRPr lang="en-US" dirty="0" smtClean="0">
                <a:solidFill>
                  <a:srgbClr val="002060"/>
                </a:solidFill>
                <a:latin typeface="UTM Avo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Bút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chì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: -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Cảm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ơn</a:t>
              </a:r>
              <a:r>
                <a:rPr lang="en-US" dirty="0" smtClean="0">
                  <a:solidFill>
                    <a:srgbClr val="002060"/>
                  </a:solidFill>
                  <a:latin typeface="UTM Avo" pitchFamily="18" charset="0"/>
                </a:rPr>
                <a:t> </a:t>
              </a:r>
              <a:r>
                <a:rPr lang="en-US" dirty="0" err="1" smtClean="0">
                  <a:solidFill>
                    <a:srgbClr val="002060"/>
                  </a:solidFill>
                  <a:latin typeface="UTM Avo" pitchFamily="18" charset="0"/>
                </a:rPr>
                <a:t>cậu</a:t>
              </a:r>
              <a:endParaRPr lang="en-US" dirty="0">
                <a:solidFill>
                  <a:srgbClr val="002060"/>
                </a:solidFill>
                <a:latin typeface="UTM Avo" pitchFamily="18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8950622" y="1420594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762181" y="2036182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6783741" y="2684756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5208640" y="3300499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877089" y="3979512"/>
              <a:ext cx="457200" cy="457200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945733" y="1436212"/>
            <a:ext cx="457200" cy="584775"/>
            <a:chOff x="9242474" y="1916713"/>
            <a:chExt cx="457200" cy="584775"/>
          </a:xfrm>
        </p:grpSpPr>
        <p:sp>
          <p:nvSpPr>
            <p:cNvPr id="22" name="Rounded Rectangle 21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257288" y="1916713"/>
              <a:ext cx="42672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3200" b="1" dirty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623757" y="2100808"/>
            <a:ext cx="1149333" cy="584775"/>
            <a:chOff x="8550341" y="1897029"/>
            <a:chExt cx="1149333" cy="584775"/>
          </a:xfrm>
        </p:grpSpPr>
        <p:sp>
          <p:nvSpPr>
            <p:cNvPr id="25" name="Rounded Rectangle 24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550341" y="1897029"/>
              <a:ext cx="42672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  <a:endParaRPr lang="en-US" sz="3200" b="1" dirty="0">
                <a:solidFill>
                  <a:srgbClr val="FF000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691401" y="2570923"/>
            <a:ext cx="1111700" cy="769441"/>
            <a:chOff x="8587974" y="1759743"/>
            <a:chExt cx="1111700" cy="769441"/>
          </a:xfrm>
        </p:grpSpPr>
        <p:sp>
          <p:nvSpPr>
            <p:cNvPr id="28" name="Rounded Rectangle 27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587974" y="1759743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990722" y="3207274"/>
            <a:ext cx="967601" cy="769441"/>
            <a:chOff x="8732073" y="1773341"/>
            <a:chExt cx="967601" cy="769441"/>
          </a:xfrm>
        </p:grpSpPr>
        <p:sp>
          <p:nvSpPr>
            <p:cNvPr id="31" name="Rounded Rectangle 30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732073" y="1773341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61621" y="3864544"/>
            <a:ext cx="825128" cy="769441"/>
            <a:chOff x="8874546" y="1703691"/>
            <a:chExt cx="825128" cy="769441"/>
          </a:xfrm>
        </p:grpSpPr>
        <p:sp>
          <p:nvSpPr>
            <p:cNvPr id="34" name="Rounded Rectangle 33"/>
            <p:cNvSpPr/>
            <p:nvPr/>
          </p:nvSpPr>
          <p:spPr>
            <a:xfrm>
              <a:off x="9242474" y="1997609"/>
              <a:ext cx="457200" cy="45720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74546" y="1703691"/>
              <a:ext cx="36260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FF000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pic>
        <p:nvPicPr>
          <p:cNvPr id="37" name="Picture 2" descr="20210409090849_wm_shs-tieng-viet-2-tap-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65" t="41032" r="7443" b="43097"/>
          <a:stretch/>
        </p:blipFill>
        <p:spPr bwMode="auto">
          <a:xfrm>
            <a:off x="849453" y="5216577"/>
            <a:ext cx="10577499" cy="1374314"/>
          </a:xfrm>
          <a:prstGeom prst="roundRect">
            <a:avLst>
              <a:gd name="adj" fmla="val 4321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9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3113</TotalTime>
  <Words>391</Words>
  <Application>Microsoft Office PowerPoint</Application>
  <PresentationFormat>Widescreen</PresentationFormat>
  <Paragraphs>82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Arial-Rounded</vt:lpstr>
      <vt:lpstr>Calibri</vt:lpstr>
      <vt:lpstr>Calibri Light</vt:lpstr>
      <vt:lpstr>等线</vt:lpstr>
      <vt:lpstr>iCiel Crocante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Dấu chấm hỏi được ghi ở cuối câu nào?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fptshop</cp:lastModifiedBy>
  <cp:revision>348</cp:revision>
  <dcterms:created xsi:type="dcterms:W3CDTF">2021-06-17T09:40:01Z</dcterms:created>
  <dcterms:modified xsi:type="dcterms:W3CDTF">2022-10-16T18:20:40Z</dcterms:modified>
</cp:coreProperties>
</file>