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5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D319B9-D9A8-44F8-A093-0DE4BB61FE55}" type="datetimeFigureOut">
              <a:rPr lang="en-US" smtClean="0"/>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477230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D319B9-D9A8-44F8-A093-0DE4BB61FE55}" type="datetimeFigureOut">
              <a:rPr lang="en-US" smtClean="0"/>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2196590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D319B9-D9A8-44F8-A093-0DE4BB61FE55}" type="datetimeFigureOut">
              <a:rPr lang="en-US" smtClean="0"/>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4616168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and Content">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59612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D319B9-D9A8-44F8-A093-0DE4BB61FE55}" type="datetimeFigureOut">
              <a:rPr lang="en-US" smtClean="0"/>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3372948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CD319B9-D9A8-44F8-A093-0DE4BB61FE55}" type="datetimeFigureOut">
              <a:rPr lang="en-US" smtClean="0"/>
              <a:t>10/20/2021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2544071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D319B9-D9A8-44F8-A093-0DE4BB61FE55}" type="datetimeFigureOut">
              <a:rPr lang="en-US" smtClean="0"/>
              <a:t>10/20/2021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3947801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D319B9-D9A8-44F8-A093-0DE4BB61FE55}" type="datetimeFigureOut">
              <a:rPr lang="en-US" smtClean="0"/>
              <a:t>10/20/2021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247506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D319B9-D9A8-44F8-A093-0DE4BB61FE55}" type="datetimeFigureOut">
              <a:rPr lang="en-US" smtClean="0"/>
              <a:t>10/20/2021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2882432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D319B9-D9A8-44F8-A093-0DE4BB61FE55}" type="datetimeFigureOut">
              <a:rPr lang="en-US" smtClean="0"/>
              <a:t>10/20/2021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3261551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CD319B9-D9A8-44F8-A093-0DE4BB61FE55}" type="datetimeFigureOut">
              <a:rPr lang="en-US" smtClean="0"/>
              <a:t>10/20/2021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25566796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CD319B9-D9A8-44F8-A093-0DE4BB61FE55}" type="datetimeFigureOut">
              <a:rPr lang="en-US" smtClean="0"/>
              <a:t>10/20/2021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D34057-EEAE-4A40-926A-34FA16829ABA}" type="slidenum">
              <a:rPr lang="en-US" smtClean="0"/>
              <a:t>‹#›</a:t>
            </a:fld>
            <a:endParaRPr lang="en-US"/>
          </a:p>
        </p:txBody>
      </p:sp>
    </p:spTree>
    <p:extLst>
      <p:ext uri="{BB962C8B-B14F-4D97-AF65-F5344CB8AC3E}">
        <p14:creationId xmlns:p14="http://schemas.microsoft.com/office/powerpoint/2010/main" val="3552162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D319B9-D9A8-44F8-A093-0DE4BB61FE55}" type="datetimeFigureOut">
              <a:rPr lang="en-US" smtClean="0"/>
              <a:t>10/20/2021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D34057-EEAE-4A40-926A-34FA16829ABA}" type="slidenum">
              <a:rPr lang="en-US" smtClean="0"/>
              <a:t>‹#›</a:t>
            </a:fld>
            <a:endParaRPr lang="en-US"/>
          </a:p>
        </p:txBody>
      </p:sp>
    </p:spTree>
    <p:extLst>
      <p:ext uri="{BB962C8B-B14F-4D97-AF65-F5344CB8AC3E}">
        <p14:creationId xmlns:p14="http://schemas.microsoft.com/office/powerpoint/2010/main" val="1768558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4a"/><Relationship Id="rId2" Type="http://schemas.microsoft.com/office/2007/relationships/media" Target="../media/media1.m4a"/><Relationship Id="rId1" Type="http://schemas.openxmlformats.org/officeDocument/2006/relationships/tags" Target="../tags/tag1.xml"/><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media2.m4a"/><Relationship Id="rId2" Type="http://schemas.microsoft.com/office/2007/relationships/media" Target="../media/media2.m4a"/><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2.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8.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62149" y="770709"/>
            <a:ext cx="10371908" cy="1077218"/>
          </a:xfrm>
          <a:prstGeom prst="rect">
            <a:avLst/>
          </a:prstGeom>
          <a:noFill/>
        </p:spPr>
        <p:txBody>
          <a:bodyPr wrap="square" rtlCol="0">
            <a:spAutoFit/>
          </a:bodyPr>
          <a:lstStyle/>
          <a:p>
            <a:pPr algn="ctr"/>
            <a:r>
              <a:rPr lang="en-US" sz="3200" b="1" dirty="0" smtClean="0">
                <a:latin typeface="Times New Roman" panose="02020603050405020304" pitchFamily="18" charset="0"/>
                <a:cs typeface="Times New Roman" panose="02020603050405020304" pitchFamily="18" charset="0"/>
              </a:rPr>
              <a:t>TOÁN</a:t>
            </a:r>
          </a:p>
          <a:p>
            <a:pPr algn="ctr"/>
            <a:r>
              <a:rPr lang="en-US" sz="3200" b="1" dirty="0" smtClean="0">
                <a:latin typeface="Times New Roman" panose="02020603050405020304" pitchFamily="18" charset="0"/>
                <a:cs typeface="Times New Roman" panose="02020603050405020304" pitchFamily="18" charset="0"/>
              </a:rPr>
              <a:t>LUYỆN TẬP (</a:t>
            </a:r>
            <a:r>
              <a:rPr lang="en-US" sz="3200" b="1" dirty="0" err="1" smtClean="0">
                <a:latin typeface="Times New Roman" panose="02020603050405020304" pitchFamily="18" charset="0"/>
                <a:cs typeface="Times New Roman" panose="02020603050405020304" pitchFamily="18" charset="0"/>
              </a:rPr>
              <a:t>Trang</a:t>
            </a:r>
            <a:r>
              <a:rPr lang="en-US" sz="3200" b="1" dirty="0" smtClean="0">
                <a:latin typeface="Times New Roman" panose="02020603050405020304" pitchFamily="18" charset="0"/>
                <a:cs typeface="Times New Roman" panose="02020603050405020304" pitchFamily="18" charset="0"/>
              </a:rPr>
              <a:t> 77)</a:t>
            </a:r>
            <a:endParaRPr lang="en-US" sz="3200" b="1" dirty="0">
              <a:latin typeface="Times New Roman" panose="02020603050405020304" pitchFamily="18" charset="0"/>
              <a:cs typeface="Times New Roman" panose="02020603050405020304" pitchFamily="18" charset="0"/>
            </a:endParaRPr>
          </a:p>
        </p:txBody>
      </p:sp>
      <p:pic>
        <p:nvPicPr>
          <p:cNvPr id="3" name="Audio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1626353507"/>
      </p:ext>
    </p:extLst>
  </p:cSld>
  <p:clrMapOvr>
    <a:masterClrMapping/>
  </p:clrMapOvr>
  <mc:AlternateContent xmlns:mc="http://schemas.openxmlformats.org/markup-compatibility/2006">
    <mc:Choice xmlns:p14="http://schemas.microsoft.com/office/powerpoint/2010/main" Requires="p14">
      <p:transition spd="slow" p14:dur="2000" advTm="22417"/>
    </mc:Choice>
    <mc:Fallback>
      <p:transition spd="slow" advTm="224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4" fill="hold" display="0">
                  <p:stCondLst>
                    <p:cond delay="indefinite"/>
                  </p:stCondLst>
                  <p:endCondLst>
                    <p:cond evt="onStopAudio" delay="0">
                      <p:tgtEl>
                        <p:sldTgt/>
                      </p:tgtEl>
                    </p:cond>
                  </p:endCondLst>
                </p:cTn>
                <p:tgtEl>
                  <p:spTgt spid="3"/>
                </p:tgtEl>
              </p:cMediaNode>
            </p:audio>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TUAN\Downloads\Luyện tập 1.png">
            <a:extLst>
              <a:ext uri="{FF2B5EF4-FFF2-40B4-BE49-F238E27FC236}">
                <a16:creationId xmlns:a16="http://schemas.microsoft.com/office/drawing/2014/main" id="{439545A9-2DD8-4B85-AB11-A53FA02BA774}"/>
              </a:ext>
            </a:extLst>
          </p:cNvPr>
          <p:cNvPicPr>
            <a:picLocks noChangeAspect="1" noChangeArrowheads="1"/>
          </p:cNvPicPr>
          <p:nvPr/>
        </p:nvPicPr>
        <p:blipFill>
          <a:blip r:embed="rId5" cstate="print"/>
          <a:srcRect/>
          <a:stretch>
            <a:fillRect/>
          </a:stretch>
        </p:blipFill>
        <p:spPr bwMode="auto">
          <a:xfrm>
            <a:off x="730152" y="328812"/>
            <a:ext cx="2237784" cy="863493"/>
          </a:xfrm>
          <a:prstGeom prst="rect">
            <a:avLst/>
          </a:prstGeom>
          <a:noFill/>
        </p:spPr>
      </p:pic>
      <p:sp>
        <p:nvSpPr>
          <p:cNvPr id="6" name="Oval 5">
            <a:extLst>
              <a:ext uri="{FF2B5EF4-FFF2-40B4-BE49-F238E27FC236}">
                <a16:creationId xmlns:a16="http://schemas.microsoft.com/office/drawing/2014/main" id="{CED91646-F433-4E33-9259-5D3151798DE5}"/>
              </a:ext>
            </a:extLst>
          </p:cNvPr>
          <p:cNvSpPr/>
          <p:nvPr/>
        </p:nvSpPr>
        <p:spPr>
          <a:xfrm>
            <a:off x="900793" y="1362440"/>
            <a:ext cx="437322" cy="437322"/>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1</a:t>
            </a:r>
            <a:endParaRPr lang="vi-VN" sz="3200" b="1" dirty="0"/>
          </a:p>
        </p:txBody>
      </p:sp>
      <p:sp>
        <p:nvSpPr>
          <p:cNvPr id="39" name="TextBox 38">
            <a:extLst>
              <a:ext uri="{FF2B5EF4-FFF2-40B4-BE49-F238E27FC236}">
                <a16:creationId xmlns:a16="http://schemas.microsoft.com/office/drawing/2014/main" id="{AF7A1AA6-91B3-4920-84F3-B036A5168571}"/>
              </a:ext>
            </a:extLst>
          </p:cNvPr>
          <p:cNvSpPr txBox="1"/>
          <p:nvPr/>
        </p:nvSpPr>
        <p:spPr>
          <a:xfrm>
            <a:off x="1348025" y="1362440"/>
            <a:ext cx="2372765" cy="461665"/>
          </a:xfrm>
          <a:prstGeom prst="rect">
            <a:avLst/>
          </a:prstGeom>
          <a:noFill/>
        </p:spPr>
        <p:txBody>
          <a:bodyPr wrap="none" rtlCol="0">
            <a:spAutoFit/>
          </a:bodyPr>
          <a:lstStyle/>
          <a:p>
            <a:r>
              <a:rPr lang="vi-VN" sz="2400" dirty="0"/>
              <a:t>Đặt tính rồi tính.</a:t>
            </a:r>
          </a:p>
        </p:txBody>
      </p:sp>
      <p:grpSp>
        <p:nvGrpSpPr>
          <p:cNvPr id="40" name="Group 39">
            <a:extLst>
              <a:ext uri="{FF2B5EF4-FFF2-40B4-BE49-F238E27FC236}">
                <a16:creationId xmlns:a16="http://schemas.microsoft.com/office/drawing/2014/main" id="{DF5AF5A5-7BBA-4D3C-BAC6-AA658E556633}"/>
              </a:ext>
            </a:extLst>
          </p:cNvPr>
          <p:cNvGrpSpPr/>
          <p:nvPr/>
        </p:nvGrpSpPr>
        <p:grpSpPr>
          <a:xfrm>
            <a:off x="2737698" y="2161516"/>
            <a:ext cx="7625667" cy="658838"/>
            <a:chOff x="1824226" y="3918823"/>
            <a:chExt cx="7625667" cy="658838"/>
          </a:xfrm>
        </p:grpSpPr>
        <p:sp>
          <p:nvSpPr>
            <p:cNvPr id="41" name="Rectangle 40">
              <a:extLst>
                <a:ext uri="{FF2B5EF4-FFF2-40B4-BE49-F238E27FC236}">
                  <a16:creationId xmlns:a16="http://schemas.microsoft.com/office/drawing/2014/main" id="{8789BBCF-2213-4EDE-A997-83B160DDCB54}"/>
                </a:ext>
              </a:extLst>
            </p:cNvPr>
            <p:cNvSpPr/>
            <p:nvPr/>
          </p:nvSpPr>
          <p:spPr>
            <a:xfrm>
              <a:off x="1824226" y="3918826"/>
              <a:ext cx="1394934" cy="658835"/>
            </a:xfrm>
            <a:prstGeom prst="rect">
              <a:avLst/>
            </a:prstGeom>
            <a:solidFill>
              <a:schemeClr val="accent6">
                <a:lumMod val="40000"/>
                <a:lumOff val="60000"/>
              </a:schemeClr>
            </a:solidFill>
            <a:effectLst>
              <a:softEdge rad="127000"/>
            </a:effectLst>
          </p:spPr>
          <p:txBody>
            <a:bodyPr wrap="none">
              <a:spAutoFit/>
            </a:bodyPr>
            <a:lstStyle/>
            <a:p>
              <a:pPr>
                <a:lnSpc>
                  <a:spcPct val="150000"/>
                </a:lnSpc>
              </a:pPr>
              <a:r>
                <a:rPr lang="vi-VN" sz="2800" dirty="0"/>
                <a:t>36 + 36</a:t>
              </a:r>
            </a:p>
          </p:txBody>
        </p:sp>
        <p:sp>
          <p:nvSpPr>
            <p:cNvPr id="42" name="Rectangle 41">
              <a:extLst>
                <a:ext uri="{FF2B5EF4-FFF2-40B4-BE49-F238E27FC236}">
                  <a16:creationId xmlns:a16="http://schemas.microsoft.com/office/drawing/2014/main" id="{0A37F6CB-5CD0-4826-B43F-A47C2202D45E}"/>
                </a:ext>
              </a:extLst>
            </p:cNvPr>
            <p:cNvSpPr/>
            <p:nvPr/>
          </p:nvSpPr>
          <p:spPr>
            <a:xfrm>
              <a:off x="3901137" y="3918825"/>
              <a:ext cx="1394934" cy="658835"/>
            </a:xfrm>
            <a:prstGeom prst="rect">
              <a:avLst/>
            </a:prstGeom>
            <a:solidFill>
              <a:schemeClr val="accent6">
                <a:lumMod val="40000"/>
                <a:lumOff val="60000"/>
              </a:schemeClr>
            </a:solidFill>
            <a:effectLst>
              <a:softEdge rad="127000"/>
            </a:effectLst>
          </p:spPr>
          <p:txBody>
            <a:bodyPr wrap="none">
              <a:spAutoFit/>
            </a:bodyPr>
            <a:lstStyle/>
            <a:p>
              <a:pPr>
                <a:lnSpc>
                  <a:spcPct val="150000"/>
                </a:lnSpc>
              </a:pPr>
              <a:r>
                <a:rPr lang="vi-VN" sz="2800" dirty="0"/>
                <a:t>73 + 17</a:t>
              </a:r>
            </a:p>
          </p:txBody>
        </p:sp>
        <p:sp>
          <p:nvSpPr>
            <p:cNvPr id="43" name="Rectangle 42">
              <a:extLst>
                <a:ext uri="{FF2B5EF4-FFF2-40B4-BE49-F238E27FC236}">
                  <a16:creationId xmlns:a16="http://schemas.microsoft.com/office/drawing/2014/main" id="{9B5F0324-63EC-4A49-9446-F1A4B1F7AC3D}"/>
                </a:ext>
              </a:extLst>
            </p:cNvPr>
            <p:cNvSpPr/>
            <p:nvPr/>
          </p:nvSpPr>
          <p:spPr>
            <a:xfrm>
              <a:off x="5978048" y="3918824"/>
              <a:ext cx="1394934" cy="658835"/>
            </a:xfrm>
            <a:prstGeom prst="rect">
              <a:avLst/>
            </a:prstGeom>
            <a:solidFill>
              <a:schemeClr val="accent6">
                <a:lumMod val="40000"/>
                <a:lumOff val="60000"/>
              </a:schemeClr>
            </a:solidFill>
            <a:effectLst>
              <a:softEdge rad="127000"/>
            </a:effectLst>
          </p:spPr>
          <p:txBody>
            <a:bodyPr wrap="none">
              <a:spAutoFit/>
            </a:bodyPr>
            <a:lstStyle/>
            <a:p>
              <a:pPr>
                <a:lnSpc>
                  <a:spcPct val="150000"/>
                </a:lnSpc>
              </a:pPr>
              <a:r>
                <a:rPr lang="vi-VN" sz="2800" dirty="0"/>
                <a:t>28 + 53</a:t>
              </a:r>
            </a:p>
          </p:txBody>
        </p:sp>
        <p:sp>
          <p:nvSpPr>
            <p:cNvPr id="44" name="Rectangle 43">
              <a:extLst>
                <a:ext uri="{FF2B5EF4-FFF2-40B4-BE49-F238E27FC236}">
                  <a16:creationId xmlns:a16="http://schemas.microsoft.com/office/drawing/2014/main" id="{EF3A2684-D00A-4EEB-82D1-0DAFBFFBE45D}"/>
                </a:ext>
              </a:extLst>
            </p:cNvPr>
            <p:cNvSpPr/>
            <p:nvPr/>
          </p:nvSpPr>
          <p:spPr>
            <a:xfrm>
              <a:off x="8054959" y="3918823"/>
              <a:ext cx="1394934" cy="658835"/>
            </a:xfrm>
            <a:prstGeom prst="rect">
              <a:avLst/>
            </a:prstGeom>
            <a:solidFill>
              <a:schemeClr val="accent6">
                <a:lumMod val="40000"/>
                <a:lumOff val="60000"/>
              </a:schemeClr>
            </a:solidFill>
            <a:effectLst>
              <a:softEdge rad="127000"/>
            </a:effectLst>
          </p:spPr>
          <p:txBody>
            <a:bodyPr wrap="none">
              <a:spAutoFit/>
            </a:bodyPr>
            <a:lstStyle/>
            <a:p>
              <a:pPr>
                <a:lnSpc>
                  <a:spcPct val="150000"/>
                </a:lnSpc>
              </a:pPr>
              <a:r>
                <a:rPr lang="vi-VN" sz="2800" dirty="0"/>
                <a:t>25 + 35</a:t>
              </a:r>
            </a:p>
          </p:txBody>
        </p:sp>
      </p:grpSp>
      <p:grpSp>
        <p:nvGrpSpPr>
          <p:cNvPr id="45" name="Group 44">
            <a:extLst>
              <a:ext uri="{FF2B5EF4-FFF2-40B4-BE49-F238E27FC236}">
                <a16:creationId xmlns:a16="http://schemas.microsoft.com/office/drawing/2014/main" id="{E355C139-3577-4525-B9C8-BC5A2AF80050}"/>
              </a:ext>
            </a:extLst>
          </p:cNvPr>
          <p:cNvGrpSpPr/>
          <p:nvPr/>
        </p:nvGrpSpPr>
        <p:grpSpPr>
          <a:xfrm>
            <a:off x="2889497" y="3609497"/>
            <a:ext cx="837249" cy="1312215"/>
            <a:chOff x="1933616" y="4498692"/>
            <a:chExt cx="837249" cy="1312215"/>
          </a:xfrm>
        </p:grpSpPr>
        <p:sp>
          <p:nvSpPr>
            <p:cNvPr id="46" name="TextBox 45">
              <a:extLst>
                <a:ext uri="{FF2B5EF4-FFF2-40B4-BE49-F238E27FC236}">
                  <a16:creationId xmlns:a16="http://schemas.microsoft.com/office/drawing/2014/main" id="{B5683249-F03D-46BA-BF80-C7B7BAB708EB}"/>
                </a:ext>
              </a:extLst>
            </p:cNvPr>
            <p:cNvSpPr txBox="1"/>
            <p:nvPr/>
          </p:nvSpPr>
          <p:spPr>
            <a:xfrm>
              <a:off x="2185448" y="4498692"/>
              <a:ext cx="585417" cy="1305165"/>
            </a:xfrm>
            <a:prstGeom prst="rect">
              <a:avLst/>
            </a:prstGeom>
            <a:noFill/>
          </p:spPr>
          <p:txBody>
            <a:bodyPr wrap="none" rtlCol="0">
              <a:spAutoFit/>
            </a:bodyPr>
            <a:lstStyle/>
            <a:p>
              <a:pPr>
                <a:lnSpc>
                  <a:spcPct val="150000"/>
                </a:lnSpc>
              </a:pPr>
              <a:r>
                <a:rPr lang="vi-VN" sz="2800" dirty="0"/>
                <a:t>36</a:t>
              </a:r>
            </a:p>
            <a:p>
              <a:pPr>
                <a:lnSpc>
                  <a:spcPct val="150000"/>
                </a:lnSpc>
              </a:pPr>
              <a:r>
                <a:rPr lang="vi-VN" sz="2800" dirty="0"/>
                <a:t>36</a:t>
              </a:r>
            </a:p>
          </p:txBody>
        </p:sp>
        <p:sp>
          <p:nvSpPr>
            <p:cNvPr id="47" name="TextBox 46">
              <a:extLst>
                <a:ext uri="{FF2B5EF4-FFF2-40B4-BE49-F238E27FC236}">
                  <a16:creationId xmlns:a16="http://schemas.microsoft.com/office/drawing/2014/main" id="{0B484281-E0F1-494F-90F4-0F4BE1363C50}"/>
                </a:ext>
              </a:extLst>
            </p:cNvPr>
            <p:cNvSpPr txBox="1"/>
            <p:nvPr/>
          </p:nvSpPr>
          <p:spPr>
            <a:xfrm>
              <a:off x="1933616" y="4966423"/>
              <a:ext cx="394660" cy="523220"/>
            </a:xfrm>
            <a:prstGeom prst="rect">
              <a:avLst/>
            </a:prstGeom>
            <a:noFill/>
          </p:spPr>
          <p:txBody>
            <a:bodyPr wrap="none" rtlCol="0">
              <a:spAutoFit/>
            </a:bodyPr>
            <a:lstStyle/>
            <a:p>
              <a:r>
                <a:rPr lang="vi-VN" sz="2800" dirty="0"/>
                <a:t>+</a:t>
              </a:r>
            </a:p>
          </p:txBody>
        </p:sp>
        <p:cxnSp>
          <p:nvCxnSpPr>
            <p:cNvPr id="48" name="Straight Connector 47">
              <a:extLst>
                <a:ext uri="{FF2B5EF4-FFF2-40B4-BE49-F238E27FC236}">
                  <a16:creationId xmlns:a16="http://schemas.microsoft.com/office/drawing/2014/main" id="{15FFA28A-A96A-47E6-826E-917FF3336206}"/>
                </a:ext>
              </a:extLst>
            </p:cNvPr>
            <p:cNvCxnSpPr/>
            <p:nvPr/>
          </p:nvCxnSpPr>
          <p:spPr>
            <a:xfrm>
              <a:off x="2024879" y="5810907"/>
              <a:ext cx="7459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9" name="Group 48">
            <a:extLst>
              <a:ext uri="{FF2B5EF4-FFF2-40B4-BE49-F238E27FC236}">
                <a16:creationId xmlns:a16="http://schemas.microsoft.com/office/drawing/2014/main" id="{E3375DDE-FFEA-4277-B294-6F49F67C9002}"/>
              </a:ext>
            </a:extLst>
          </p:cNvPr>
          <p:cNvGrpSpPr/>
          <p:nvPr/>
        </p:nvGrpSpPr>
        <p:grpSpPr>
          <a:xfrm>
            <a:off x="4972338" y="3602447"/>
            <a:ext cx="837249" cy="1312215"/>
            <a:chOff x="1933616" y="4498692"/>
            <a:chExt cx="837249" cy="1312215"/>
          </a:xfrm>
        </p:grpSpPr>
        <p:sp>
          <p:nvSpPr>
            <p:cNvPr id="50" name="TextBox 49">
              <a:extLst>
                <a:ext uri="{FF2B5EF4-FFF2-40B4-BE49-F238E27FC236}">
                  <a16:creationId xmlns:a16="http://schemas.microsoft.com/office/drawing/2014/main" id="{4C5B0E48-E079-42DF-94B0-AF2AEE7971A7}"/>
                </a:ext>
              </a:extLst>
            </p:cNvPr>
            <p:cNvSpPr txBox="1"/>
            <p:nvPr/>
          </p:nvSpPr>
          <p:spPr>
            <a:xfrm>
              <a:off x="2185448" y="4498692"/>
              <a:ext cx="585417" cy="1305165"/>
            </a:xfrm>
            <a:prstGeom prst="rect">
              <a:avLst/>
            </a:prstGeom>
            <a:noFill/>
          </p:spPr>
          <p:txBody>
            <a:bodyPr wrap="none" rtlCol="0">
              <a:spAutoFit/>
            </a:bodyPr>
            <a:lstStyle/>
            <a:p>
              <a:pPr>
                <a:lnSpc>
                  <a:spcPct val="150000"/>
                </a:lnSpc>
              </a:pPr>
              <a:r>
                <a:rPr lang="vi-VN" sz="2800" dirty="0"/>
                <a:t>73</a:t>
              </a:r>
            </a:p>
            <a:p>
              <a:pPr>
                <a:lnSpc>
                  <a:spcPct val="150000"/>
                </a:lnSpc>
              </a:pPr>
              <a:r>
                <a:rPr lang="vi-VN" sz="2800" dirty="0"/>
                <a:t>17</a:t>
              </a:r>
            </a:p>
          </p:txBody>
        </p:sp>
        <p:sp>
          <p:nvSpPr>
            <p:cNvPr id="51" name="TextBox 50">
              <a:extLst>
                <a:ext uri="{FF2B5EF4-FFF2-40B4-BE49-F238E27FC236}">
                  <a16:creationId xmlns:a16="http://schemas.microsoft.com/office/drawing/2014/main" id="{87C777B8-5D07-4CED-8A05-981009E76BD9}"/>
                </a:ext>
              </a:extLst>
            </p:cNvPr>
            <p:cNvSpPr txBox="1"/>
            <p:nvPr/>
          </p:nvSpPr>
          <p:spPr>
            <a:xfrm>
              <a:off x="1933616" y="4966423"/>
              <a:ext cx="394660" cy="523220"/>
            </a:xfrm>
            <a:prstGeom prst="rect">
              <a:avLst/>
            </a:prstGeom>
            <a:noFill/>
          </p:spPr>
          <p:txBody>
            <a:bodyPr wrap="none" rtlCol="0">
              <a:spAutoFit/>
            </a:bodyPr>
            <a:lstStyle/>
            <a:p>
              <a:r>
                <a:rPr lang="vi-VN" sz="2800" dirty="0"/>
                <a:t>+</a:t>
              </a:r>
            </a:p>
          </p:txBody>
        </p:sp>
        <p:cxnSp>
          <p:nvCxnSpPr>
            <p:cNvPr id="52" name="Straight Connector 51">
              <a:extLst>
                <a:ext uri="{FF2B5EF4-FFF2-40B4-BE49-F238E27FC236}">
                  <a16:creationId xmlns:a16="http://schemas.microsoft.com/office/drawing/2014/main" id="{566681CB-C00B-4F4D-9104-8CA9972A14A6}"/>
                </a:ext>
              </a:extLst>
            </p:cNvPr>
            <p:cNvCxnSpPr/>
            <p:nvPr/>
          </p:nvCxnSpPr>
          <p:spPr>
            <a:xfrm>
              <a:off x="2024879" y="5810907"/>
              <a:ext cx="7459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3" name="Group 52">
            <a:extLst>
              <a:ext uri="{FF2B5EF4-FFF2-40B4-BE49-F238E27FC236}">
                <a16:creationId xmlns:a16="http://schemas.microsoft.com/office/drawing/2014/main" id="{ECBB1D9D-E835-4CF7-93AC-653284A97D7F}"/>
              </a:ext>
            </a:extLst>
          </p:cNvPr>
          <p:cNvGrpSpPr/>
          <p:nvPr/>
        </p:nvGrpSpPr>
        <p:grpSpPr>
          <a:xfrm>
            <a:off x="7055179" y="3609497"/>
            <a:ext cx="837249" cy="1312215"/>
            <a:chOff x="1933616" y="4498692"/>
            <a:chExt cx="837249" cy="1312215"/>
          </a:xfrm>
        </p:grpSpPr>
        <p:sp>
          <p:nvSpPr>
            <p:cNvPr id="54" name="TextBox 53">
              <a:extLst>
                <a:ext uri="{FF2B5EF4-FFF2-40B4-BE49-F238E27FC236}">
                  <a16:creationId xmlns:a16="http://schemas.microsoft.com/office/drawing/2014/main" id="{C41D793F-A04F-4D8E-B06B-CE8A4B4599D8}"/>
                </a:ext>
              </a:extLst>
            </p:cNvPr>
            <p:cNvSpPr txBox="1"/>
            <p:nvPr/>
          </p:nvSpPr>
          <p:spPr>
            <a:xfrm>
              <a:off x="2185448" y="4498692"/>
              <a:ext cx="585417" cy="1305165"/>
            </a:xfrm>
            <a:prstGeom prst="rect">
              <a:avLst/>
            </a:prstGeom>
            <a:noFill/>
          </p:spPr>
          <p:txBody>
            <a:bodyPr wrap="none" rtlCol="0">
              <a:spAutoFit/>
            </a:bodyPr>
            <a:lstStyle/>
            <a:p>
              <a:pPr>
                <a:lnSpc>
                  <a:spcPct val="150000"/>
                </a:lnSpc>
              </a:pPr>
              <a:r>
                <a:rPr lang="vi-VN" sz="2800" dirty="0"/>
                <a:t>28</a:t>
              </a:r>
            </a:p>
            <a:p>
              <a:pPr>
                <a:lnSpc>
                  <a:spcPct val="150000"/>
                </a:lnSpc>
              </a:pPr>
              <a:r>
                <a:rPr lang="vi-VN" sz="2800" dirty="0"/>
                <a:t>53</a:t>
              </a:r>
            </a:p>
          </p:txBody>
        </p:sp>
        <p:sp>
          <p:nvSpPr>
            <p:cNvPr id="55" name="TextBox 54">
              <a:extLst>
                <a:ext uri="{FF2B5EF4-FFF2-40B4-BE49-F238E27FC236}">
                  <a16:creationId xmlns:a16="http://schemas.microsoft.com/office/drawing/2014/main" id="{12AEC4A6-9CB3-4183-98EC-BA909F332A78}"/>
                </a:ext>
              </a:extLst>
            </p:cNvPr>
            <p:cNvSpPr txBox="1"/>
            <p:nvPr/>
          </p:nvSpPr>
          <p:spPr>
            <a:xfrm>
              <a:off x="1933616" y="4966423"/>
              <a:ext cx="394660" cy="523220"/>
            </a:xfrm>
            <a:prstGeom prst="rect">
              <a:avLst/>
            </a:prstGeom>
            <a:noFill/>
          </p:spPr>
          <p:txBody>
            <a:bodyPr wrap="none" rtlCol="0">
              <a:spAutoFit/>
            </a:bodyPr>
            <a:lstStyle/>
            <a:p>
              <a:r>
                <a:rPr lang="vi-VN" sz="2800" dirty="0"/>
                <a:t>+</a:t>
              </a:r>
            </a:p>
          </p:txBody>
        </p:sp>
        <p:cxnSp>
          <p:nvCxnSpPr>
            <p:cNvPr id="56" name="Straight Connector 55">
              <a:extLst>
                <a:ext uri="{FF2B5EF4-FFF2-40B4-BE49-F238E27FC236}">
                  <a16:creationId xmlns:a16="http://schemas.microsoft.com/office/drawing/2014/main" id="{E81E665A-EFAA-46F6-93CE-5A9BC7EC98CA}"/>
                </a:ext>
              </a:extLst>
            </p:cNvPr>
            <p:cNvCxnSpPr/>
            <p:nvPr/>
          </p:nvCxnSpPr>
          <p:spPr>
            <a:xfrm>
              <a:off x="2024879" y="5810907"/>
              <a:ext cx="7459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Group 56">
            <a:extLst>
              <a:ext uri="{FF2B5EF4-FFF2-40B4-BE49-F238E27FC236}">
                <a16:creationId xmlns:a16="http://schemas.microsoft.com/office/drawing/2014/main" id="{D3A75167-82BD-4A09-AE81-AF3003596EA3}"/>
              </a:ext>
            </a:extLst>
          </p:cNvPr>
          <p:cNvGrpSpPr/>
          <p:nvPr/>
        </p:nvGrpSpPr>
        <p:grpSpPr>
          <a:xfrm>
            <a:off x="9138020" y="3602447"/>
            <a:ext cx="837249" cy="1312215"/>
            <a:chOff x="1933616" y="4498692"/>
            <a:chExt cx="837249" cy="1312215"/>
          </a:xfrm>
        </p:grpSpPr>
        <p:sp>
          <p:nvSpPr>
            <p:cNvPr id="58" name="TextBox 57">
              <a:extLst>
                <a:ext uri="{FF2B5EF4-FFF2-40B4-BE49-F238E27FC236}">
                  <a16:creationId xmlns:a16="http://schemas.microsoft.com/office/drawing/2014/main" id="{2A378FC5-B711-4B03-A8A7-EADF5EA46354}"/>
                </a:ext>
              </a:extLst>
            </p:cNvPr>
            <p:cNvSpPr txBox="1"/>
            <p:nvPr/>
          </p:nvSpPr>
          <p:spPr>
            <a:xfrm>
              <a:off x="2185448" y="4498692"/>
              <a:ext cx="585417" cy="1305165"/>
            </a:xfrm>
            <a:prstGeom prst="rect">
              <a:avLst/>
            </a:prstGeom>
            <a:noFill/>
          </p:spPr>
          <p:txBody>
            <a:bodyPr wrap="none" rtlCol="0">
              <a:spAutoFit/>
            </a:bodyPr>
            <a:lstStyle/>
            <a:p>
              <a:pPr>
                <a:lnSpc>
                  <a:spcPct val="150000"/>
                </a:lnSpc>
              </a:pPr>
              <a:r>
                <a:rPr lang="vi-VN" sz="2800" dirty="0"/>
                <a:t>25</a:t>
              </a:r>
            </a:p>
            <a:p>
              <a:pPr>
                <a:lnSpc>
                  <a:spcPct val="150000"/>
                </a:lnSpc>
              </a:pPr>
              <a:r>
                <a:rPr lang="vi-VN" sz="2800" dirty="0"/>
                <a:t>35</a:t>
              </a:r>
            </a:p>
          </p:txBody>
        </p:sp>
        <p:sp>
          <p:nvSpPr>
            <p:cNvPr id="59" name="TextBox 58">
              <a:extLst>
                <a:ext uri="{FF2B5EF4-FFF2-40B4-BE49-F238E27FC236}">
                  <a16:creationId xmlns:a16="http://schemas.microsoft.com/office/drawing/2014/main" id="{5486543C-1387-4ED3-B86A-B0F711918121}"/>
                </a:ext>
              </a:extLst>
            </p:cNvPr>
            <p:cNvSpPr txBox="1"/>
            <p:nvPr/>
          </p:nvSpPr>
          <p:spPr>
            <a:xfrm>
              <a:off x="1933616" y="4966423"/>
              <a:ext cx="394660" cy="523220"/>
            </a:xfrm>
            <a:prstGeom prst="rect">
              <a:avLst/>
            </a:prstGeom>
            <a:noFill/>
          </p:spPr>
          <p:txBody>
            <a:bodyPr wrap="none" rtlCol="0">
              <a:spAutoFit/>
            </a:bodyPr>
            <a:lstStyle/>
            <a:p>
              <a:r>
                <a:rPr lang="vi-VN" sz="2800" dirty="0"/>
                <a:t>+</a:t>
              </a:r>
            </a:p>
          </p:txBody>
        </p:sp>
        <p:cxnSp>
          <p:nvCxnSpPr>
            <p:cNvPr id="60" name="Straight Connector 59">
              <a:extLst>
                <a:ext uri="{FF2B5EF4-FFF2-40B4-BE49-F238E27FC236}">
                  <a16:creationId xmlns:a16="http://schemas.microsoft.com/office/drawing/2014/main" id="{72F71B07-2A9F-42E2-A478-8494C27B8E02}"/>
                </a:ext>
              </a:extLst>
            </p:cNvPr>
            <p:cNvCxnSpPr/>
            <p:nvPr/>
          </p:nvCxnSpPr>
          <p:spPr>
            <a:xfrm>
              <a:off x="2024879" y="5810907"/>
              <a:ext cx="7459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1" name="TextBox 60">
            <a:extLst>
              <a:ext uri="{FF2B5EF4-FFF2-40B4-BE49-F238E27FC236}">
                <a16:creationId xmlns:a16="http://schemas.microsoft.com/office/drawing/2014/main" id="{AB8A7A5E-D934-4A73-93FE-6B9F42013530}"/>
              </a:ext>
            </a:extLst>
          </p:cNvPr>
          <p:cNvSpPr txBox="1"/>
          <p:nvPr/>
        </p:nvSpPr>
        <p:spPr>
          <a:xfrm>
            <a:off x="3122022" y="4937527"/>
            <a:ext cx="350217" cy="584775"/>
          </a:xfrm>
          <a:prstGeom prst="rect">
            <a:avLst/>
          </a:prstGeom>
          <a:noFill/>
        </p:spPr>
        <p:txBody>
          <a:bodyPr wrap="square" rtlCol="0">
            <a:spAutoFit/>
          </a:bodyPr>
          <a:lstStyle/>
          <a:p>
            <a:r>
              <a:rPr lang="vi-VN" sz="3200" b="1" dirty="0" smtClean="0">
                <a:solidFill>
                  <a:srgbClr val="FF0000"/>
                </a:solidFill>
              </a:rPr>
              <a:t>7</a:t>
            </a:r>
            <a:endParaRPr lang="vi-VN" sz="3200" b="1" dirty="0">
              <a:solidFill>
                <a:srgbClr val="FF0000"/>
              </a:solidFill>
            </a:endParaRPr>
          </a:p>
        </p:txBody>
      </p:sp>
      <p:sp>
        <p:nvSpPr>
          <p:cNvPr id="62" name="TextBox 61">
            <a:extLst>
              <a:ext uri="{FF2B5EF4-FFF2-40B4-BE49-F238E27FC236}">
                <a16:creationId xmlns:a16="http://schemas.microsoft.com/office/drawing/2014/main" id="{51614A55-B470-4966-B871-C7E616604CB3}"/>
              </a:ext>
            </a:extLst>
          </p:cNvPr>
          <p:cNvSpPr txBox="1"/>
          <p:nvPr/>
        </p:nvSpPr>
        <p:spPr>
          <a:xfrm>
            <a:off x="5417866" y="4893586"/>
            <a:ext cx="394074" cy="584775"/>
          </a:xfrm>
          <a:prstGeom prst="rect">
            <a:avLst/>
          </a:prstGeom>
          <a:noFill/>
        </p:spPr>
        <p:txBody>
          <a:bodyPr wrap="square" rtlCol="0">
            <a:spAutoFit/>
          </a:bodyPr>
          <a:lstStyle/>
          <a:p>
            <a:r>
              <a:rPr lang="vi-VN" sz="3200" b="1" dirty="0" smtClean="0">
                <a:solidFill>
                  <a:srgbClr val="FF0000"/>
                </a:solidFill>
              </a:rPr>
              <a:t>0</a:t>
            </a:r>
            <a:endParaRPr lang="vi-VN" sz="3200" b="1" dirty="0">
              <a:solidFill>
                <a:srgbClr val="FF0000"/>
              </a:solidFill>
            </a:endParaRPr>
          </a:p>
        </p:txBody>
      </p:sp>
      <p:sp>
        <p:nvSpPr>
          <p:cNvPr id="63" name="TextBox 62">
            <a:extLst>
              <a:ext uri="{FF2B5EF4-FFF2-40B4-BE49-F238E27FC236}">
                <a16:creationId xmlns:a16="http://schemas.microsoft.com/office/drawing/2014/main" id="{17D4E2CE-D95D-43A3-A3B1-B8FA04CADD3F}"/>
              </a:ext>
            </a:extLst>
          </p:cNvPr>
          <p:cNvSpPr txBox="1"/>
          <p:nvPr/>
        </p:nvSpPr>
        <p:spPr>
          <a:xfrm>
            <a:off x="7481282" y="4872211"/>
            <a:ext cx="412292" cy="584775"/>
          </a:xfrm>
          <a:prstGeom prst="rect">
            <a:avLst/>
          </a:prstGeom>
          <a:noFill/>
        </p:spPr>
        <p:txBody>
          <a:bodyPr wrap="none" rtlCol="0">
            <a:spAutoFit/>
          </a:bodyPr>
          <a:lstStyle/>
          <a:p>
            <a:r>
              <a:rPr lang="vi-VN" sz="3200" b="1" dirty="0" smtClean="0">
                <a:solidFill>
                  <a:srgbClr val="FF0000"/>
                </a:solidFill>
              </a:rPr>
              <a:t>1</a:t>
            </a:r>
            <a:endParaRPr lang="vi-VN" sz="3200" b="1" dirty="0">
              <a:solidFill>
                <a:srgbClr val="FF0000"/>
              </a:solidFill>
            </a:endParaRPr>
          </a:p>
        </p:txBody>
      </p:sp>
      <p:sp>
        <p:nvSpPr>
          <p:cNvPr id="64" name="TextBox 63">
            <a:extLst>
              <a:ext uri="{FF2B5EF4-FFF2-40B4-BE49-F238E27FC236}">
                <a16:creationId xmlns:a16="http://schemas.microsoft.com/office/drawing/2014/main" id="{92A03285-EBFE-46BE-B42D-258F1EF832E5}"/>
              </a:ext>
            </a:extLst>
          </p:cNvPr>
          <p:cNvSpPr txBox="1"/>
          <p:nvPr/>
        </p:nvSpPr>
        <p:spPr>
          <a:xfrm>
            <a:off x="9583544" y="4859151"/>
            <a:ext cx="412292" cy="584775"/>
          </a:xfrm>
          <a:prstGeom prst="rect">
            <a:avLst/>
          </a:prstGeom>
          <a:noFill/>
        </p:spPr>
        <p:txBody>
          <a:bodyPr wrap="none" rtlCol="0">
            <a:spAutoFit/>
          </a:bodyPr>
          <a:lstStyle/>
          <a:p>
            <a:r>
              <a:rPr lang="vi-VN" sz="3200" b="1" dirty="0" smtClean="0">
                <a:solidFill>
                  <a:srgbClr val="FF0000"/>
                </a:solidFill>
              </a:rPr>
              <a:t>0</a:t>
            </a:r>
            <a:endParaRPr lang="vi-VN" sz="3200" b="1" dirty="0">
              <a:solidFill>
                <a:srgbClr val="FF0000"/>
              </a:solidFill>
            </a:endParaRPr>
          </a:p>
        </p:txBody>
      </p:sp>
      <p:sp>
        <p:nvSpPr>
          <p:cNvPr id="74" name="TextBox 73">
            <a:extLst>
              <a:ext uri="{FF2B5EF4-FFF2-40B4-BE49-F238E27FC236}">
                <a16:creationId xmlns:a16="http://schemas.microsoft.com/office/drawing/2014/main" id="{AB8A7A5E-D934-4A73-93FE-6B9F42013530}"/>
              </a:ext>
            </a:extLst>
          </p:cNvPr>
          <p:cNvSpPr txBox="1"/>
          <p:nvPr/>
        </p:nvSpPr>
        <p:spPr>
          <a:xfrm>
            <a:off x="3330096" y="4919380"/>
            <a:ext cx="357899" cy="584775"/>
          </a:xfrm>
          <a:prstGeom prst="rect">
            <a:avLst/>
          </a:prstGeom>
          <a:noFill/>
        </p:spPr>
        <p:txBody>
          <a:bodyPr wrap="square" rtlCol="0">
            <a:spAutoFit/>
          </a:bodyPr>
          <a:lstStyle/>
          <a:p>
            <a:r>
              <a:rPr lang="vi-VN" sz="3200" b="1" dirty="0" smtClean="0">
                <a:solidFill>
                  <a:srgbClr val="FF0000"/>
                </a:solidFill>
              </a:rPr>
              <a:t>2</a:t>
            </a:r>
            <a:endParaRPr lang="vi-VN" sz="3200" b="1" dirty="0">
              <a:solidFill>
                <a:srgbClr val="FF0000"/>
              </a:solidFill>
            </a:endParaRPr>
          </a:p>
        </p:txBody>
      </p:sp>
      <p:sp>
        <p:nvSpPr>
          <p:cNvPr id="76" name="TextBox 75">
            <a:extLst>
              <a:ext uri="{FF2B5EF4-FFF2-40B4-BE49-F238E27FC236}">
                <a16:creationId xmlns:a16="http://schemas.microsoft.com/office/drawing/2014/main" id="{51614A55-B470-4966-B871-C7E616604CB3}"/>
              </a:ext>
            </a:extLst>
          </p:cNvPr>
          <p:cNvSpPr txBox="1"/>
          <p:nvPr/>
        </p:nvSpPr>
        <p:spPr>
          <a:xfrm>
            <a:off x="5185771" y="4895072"/>
            <a:ext cx="355763" cy="584775"/>
          </a:xfrm>
          <a:prstGeom prst="rect">
            <a:avLst/>
          </a:prstGeom>
          <a:noFill/>
        </p:spPr>
        <p:txBody>
          <a:bodyPr wrap="square" rtlCol="0">
            <a:spAutoFit/>
          </a:bodyPr>
          <a:lstStyle/>
          <a:p>
            <a:r>
              <a:rPr lang="vi-VN" sz="3200" b="1" dirty="0" smtClean="0">
                <a:solidFill>
                  <a:srgbClr val="FF0000"/>
                </a:solidFill>
              </a:rPr>
              <a:t>9</a:t>
            </a:r>
            <a:endParaRPr lang="vi-VN" sz="3200" b="1" dirty="0">
              <a:solidFill>
                <a:srgbClr val="FF0000"/>
              </a:solidFill>
            </a:endParaRPr>
          </a:p>
        </p:txBody>
      </p:sp>
      <p:sp>
        <p:nvSpPr>
          <p:cNvPr id="77" name="TextBox 76">
            <a:extLst>
              <a:ext uri="{FF2B5EF4-FFF2-40B4-BE49-F238E27FC236}">
                <a16:creationId xmlns:a16="http://schemas.microsoft.com/office/drawing/2014/main" id="{17D4E2CE-D95D-43A3-A3B1-B8FA04CADD3F}"/>
              </a:ext>
            </a:extLst>
          </p:cNvPr>
          <p:cNvSpPr txBox="1"/>
          <p:nvPr/>
        </p:nvSpPr>
        <p:spPr>
          <a:xfrm>
            <a:off x="7286660" y="4863141"/>
            <a:ext cx="412292" cy="584775"/>
          </a:xfrm>
          <a:prstGeom prst="rect">
            <a:avLst/>
          </a:prstGeom>
          <a:noFill/>
        </p:spPr>
        <p:txBody>
          <a:bodyPr wrap="none" rtlCol="0">
            <a:spAutoFit/>
          </a:bodyPr>
          <a:lstStyle/>
          <a:p>
            <a:r>
              <a:rPr lang="vi-VN" sz="3200" b="1" dirty="0" smtClean="0">
                <a:solidFill>
                  <a:srgbClr val="FF0000"/>
                </a:solidFill>
              </a:rPr>
              <a:t>8</a:t>
            </a:r>
            <a:endParaRPr lang="vi-VN" sz="3200" b="1" dirty="0">
              <a:solidFill>
                <a:srgbClr val="FF0000"/>
              </a:solidFill>
            </a:endParaRPr>
          </a:p>
        </p:txBody>
      </p:sp>
      <p:sp>
        <p:nvSpPr>
          <p:cNvPr id="78" name="TextBox 77">
            <a:extLst>
              <a:ext uri="{FF2B5EF4-FFF2-40B4-BE49-F238E27FC236}">
                <a16:creationId xmlns:a16="http://schemas.microsoft.com/office/drawing/2014/main" id="{92A03285-EBFE-46BE-B42D-258F1EF832E5}"/>
              </a:ext>
            </a:extLst>
          </p:cNvPr>
          <p:cNvSpPr txBox="1"/>
          <p:nvPr/>
        </p:nvSpPr>
        <p:spPr>
          <a:xfrm>
            <a:off x="9362858" y="4854542"/>
            <a:ext cx="412292" cy="584775"/>
          </a:xfrm>
          <a:prstGeom prst="rect">
            <a:avLst/>
          </a:prstGeom>
          <a:noFill/>
        </p:spPr>
        <p:txBody>
          <a:bodyPr wrap="none" rtlCol="0">
            <a:spAutoFit/>
          </a:bodyPr>
          <a:lstStyle/>
          <a:p>
            <a:r>
              <a:rPr lang="vi-VN" sz="3200" b="1" dirty="0" smtClean="0">
                <a:solidFill>
                  <a:srgbClr val="FF0000"/>
                </a:solidFill>
              </a:rPr>
              <a:t>6</a:t>
            </a:r>
            <a:endParaRPr lang="vi-VN" sz="3200" b="1" dirty="0">
              <a:solidFill>
                <a:srgbClr val="FF0000"/>
              </a:solidFill>
            </a:endParaRPr>
          </a:p>
        </p:txBody>
      </p:sp>
      <p:pic>
        <p:nvPicPr>
          <p:cNvPr id="4" name="Audio 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3582862767"/>
      </p:ext>
    </p:extLst>
  </p:cSld>
  <p:clrMapOvr>
    <a:masterClrMapping/>
  </p:clrMapOvr>
  <mc:AlternateContent xmlns:mc="http://schemas.openxmlformats.org/markup-compatibility/2006">
    <mc:Choice xmlns:p14="http://schemas.microsoft.com/office/powerpoint/2010/main" Requires="p14">
      <p:transition spd="slow" p14:dur="2000" advTm="103796"/>
    </mc:Choice>
    <mc:Fallback>
      <p:transition spd="slow" advTm="1037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randombar(horizontal)">
                                      <p:cBhvr>
                                        <p:cTn id="19" dur="500"/>
                                        <p:tgtEl>
                                          <p:spTgt spid="4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up)">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74"/>
                                        </p:tgtEl>
                                        <p:attrNameLst>
                                          <p:attrName>style.visibility</p:attrName>
                                        </p:attrNameLst>
                                      </p:cBhvr>
                                      <p:to>
                                        <p:strVal val="visible"/>
                                      </p:to>
                                    </p:set>
                                    <p:anim calcmode="lin" valueType="num">
                                      <p:cBhvr>
                                        <p:cTn id="29" dur="500" fill="hold"/>
                                        <p:tgtEl>
                                          <p:spTgt spid="74"/>
                                        </p:tgtEl>
                                        <p:attrNameLst>
                                          <p:attrName>ppt_w</p:attrName>
                                        </p:attrNameLst>
                                      </p:cBhvr>
                                      <p:tavLst>
                                        <p:tav tm="0">
                                          <p:val>
                                            <p:fltVal val="0"/>
                                          </p:val>
                                        </p:tav>
                                        <p:tav tm="100000">
                                          <p:val>
                                            <p:strVal val="#ppt_w"/>
                                          </p:val>
                                        </p:tav>
                                      </p:tavLst>
                                    </p:anim>
                                    <p:anim calcmode="lin" valueType="num">
                                      <p:cBhvr>
                                        <p:cTn id="30" dur="500" fill="hold"/>
                                        <p:tgtEl>
                                          <p:spTgt spid="74"/>
                                        </p:tgtEl>
                                        <p:attrNameLst>
                                          <p:attrName>ppt_h</p:attrName>
                                        </p:attrNameLst>
                                      </p:cBhvr>
                                      <p:tavLst>
                                        <p:tav tm="0">
                                          <p:val>
                                            <p:fltVal val="0"/>
                                          </p:val>
                                        </p:tav>
                                        <p:tav tm="100000">
                                          <p:val>
                                            <p:strVal val="#ppt_h"/>
                                          </p:val>
                                        </p:tav>
                                      </p:tavLst>
                                    </p:anim>
                                    <p:animEffect transition="in" filter="fade">
                                      <p:cBhvr>
                                        <p:cTn id="31" dur="500"/>
                                        <p:tgtEl>
                                          <p:spTgt spid="7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p:cTn id="36" dur="500" fill="hold"/>
                                        <p:tgtEl>
                                          <p:spTgt spid="61"/>
                                        </p:tgtEl>
                                        <p:attrNameLst>
                                          <p:attrName>ppt_w</p:attrName>
                                        </p:attrNameLst>
                                      </p:cBhvr>
                                      <p:tavLst>
                                        <p:tav tm="0">
                                          <p:val>
                                            <p:fltVal val="0"/>
                                          </p:val>
                                        </p:tav>
                                        <p:tav tm="100000">
                                          <p:val>
                                            <p:strVal val="#ppt_w"/>
                                          </p:val>
                                        </p:tav>
                                      </p:tavLst>
                                    </p:anim>
                                    <p:anim calcmode="lin" valueType="num">
                                      <p:cBhvr>
                                        <p:cTn id="37" dur="500" fill="hold"/>
                                        <p:tgtEl>
                                          <p:spTgt spid="61"/>
                                        </p:tgtEl>
                                        <p:attrNameLst>
                                          <p:attrName>ppt_h</p:attrName>
                                        </p:attrNameLst>
                                      </p:cBhvr>
                                      <p:tavLst>
                                        <p:tav tm="0">
                                          <p:val>
                                            <p:fltVal val="0"/>
                                          </p:val>
                                        </p:tav>
                                        <p:tav tm="100000">
                                          <p:val>
                                            <p:strVal val="#ppt_h"/>
                                          </p:val>
                                        </p:tav>
                                      </p:tavLst>
                                    </p:anim>
                                    <p:animEffect transition="in" filter="fade">
                                      <p:cBhvr>
                                        <p:cTn id="38" dur="500"/>
                                        <p:tgtEl>
                                          <p:spTgt spid="6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up)">
                                      <p:cBhvr>
                                        <p:cTn id="43" dur="500"/>
                                        <p:tgtEl>
                                          <p:spTgt spid="49"/>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p:cTn id="48" dur="500" fill="hold"/>
                                        <p:tgtEl>
                                          <p:spTgt spid="62"/>
                                        </p:tgtEl>
                                        <p:attrNameLst>
                                          <p:attrName>ppt_w</p:attrName>
                                        </p:attrNameLst>
                                      </p:cBhvr>
                                      <p:tavLst>
                                        <p:tav tm="0">
                                          <p:val>
                                            <p:fltVal val="0"/>
                                          </p:val>
                                        </p:tav>
                                        <p:tav tm="100000">
                                          <p:val>
                                            <p:strVal val="#ppt_w"/>
                                          </p:val>
                                        </p:tav>
                                      </p:tavLst>
                                    </p:anim>
                                    <p:anim calcmode="lin" valueType="num">
                                      <p:cBhvr>
                                        <p:cTn id="49" dur="500" fill="hold"/>
                                        <p:tgtEl>
                                          <p:spTgt spid="62"/>
                                        </p:tgtEl>
                                        <p:attrNameLst>
                                          <p:attrName>ppt_h</p:attrName>
                                        </p:attrNameLst>
                                      </p:cBhvr>
                                      <p:tavLst>
                                        <p:tav tm="0">
                                          <p:val>
                                            <p:fltVal val="0"/>
                                          </p:val>
                                        </p:tav>
                                        <p:tav tm="100000">
                                          <p:val>
                                            <p:strVal val="#ppt_h"/>
                                          </p:val>
                                        </p:tav>
                                      </p:tavLst>
                                    </p:anim>
                                    <p:animEffect transition="in" filter="fade">
                                      <p:cBhvr>
                                        <p:cTn id="50" dur="500"/>
                                        <p:tgtEl>
                                          <p:spTgt spid="62"/>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500" fill="hold"/>
                                        <p:tgtEl>
                                          <p:spTgt spid="76"/>
                                        </p:tgtEl>
                                        <p:attrNameLst>
                                          <p:attrName>ppt_w</p:attrName>
                                        </p:attrNameLst>
                                      </p:cBhvr>
                                      <p:tavLst>
                                        <p:tav tm="0">
                                          <p:val>
                                            <p:fltVal val="0"/>
                                          </p:val>
                                        </p:tav>
                                        <p:tav tm="100000">
                                          <p:val>
                                            <p:strVal val="#ppt_w"/>
                                          </p:val>
                                        </p:tav>
                                      </p:tavLst>
                                    </p:anim>
                                    <p:anim calcmode="lin" valueType="num">
                                      <p:cBhvr>
                                        <p:cTn id="56" dur="500" fill="hold"/>
                                        <p:tgtEl>
                                          <p:spTgt spid="76"/>
                                        </p:tgtEl>
                                        <p:attrNameLst>
                                          <p:attrName>ppt_h</p:attrName>
                                        </p:attrNameLst>
                                      </p:cBhvr>
                                      <p:tavLst>
                                        <p:tav tm="0">
                                          <p:val>
                                            <p:fltVal val="0"/>
                                          </p:val>
                                        </p:tav>
                                        <p:tav tm="100000">
                                          <p:val>
                                            <p:strVal val="#ppt_h"/>
                                          </p:val>
                                        </p:tav>
                                      </p:tavLst>
                                    </p:anim>
                                    <p:animEffect transition="in" filter="fade">
                                      <p:cBhvr>
                                        <p:cTn id="57" dur="500"/>
                                        <p:tgtEl>
                                          <p:spTgt spid="7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wipe(up)">
                                      <p:cBhvr>
                                        <p:cTn id="62" dur="500"/>
                                        <p:tgtEl>
                                          <p:spTgt spid="53"/>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63"/>
                                        </p:tgtEl>
                                        <p:attrNameLst>
                                          <p:attrName>style.visibility</p:attrName>
                                        </p:attrNameLst>
                                      </p:cBhvr>
                                      <p:to>
                                        <p:strVal val="visible"/>
                                      </p:to>
                                    </p:set>
                                    <p:anim calcmode="lin" valueType="num">
                                      <p:cBhvr>
                                        <p:cTn id="67" dur="500" fill="hold"/>
                                        <p:tgtEl>
                                          <p:spTgt spid="63"/>
                                        </p:tgtEl>
                                        <p:attrNameLst>
                                          <p:attrName>ppt_w</p:attrName>
                                        </p:attrNameLst>
                                      </p:cBhvr>
                                      <p:tavLst>
                                        <p:tav tm="0">
                                          <p:val>
                                            <p:fltVal val="0"/>
                                          </p:val>
                                        </p:tav>
                                        <p:tav tm="100000">
                                          <p:val>
                                            <p:strVal val="#ppt_w"/>
                                          </p:val>
                                        </p:tav>
                                      </p:tavLst>
                                    </p:anim>
                                    <p:anim calcmode="lin" valueType="num">
                                      <p:cBhvr>
                                        <p:cTn id="68" dur="500" fill="hold"/>
                                        <p:tgtEl>
                                          <p:spTgt spid="63"/>
                                        </p:tgtEl>
                                        <p:attrNameLst>
                                          <p:attrName>ppt_h</p:attrName>
                                        </p:attrNameLst>
                                      </p:cBhvr>
                                      <p:tavLst>
                                        <p:tav tm="0">
                                          <p:val>
                                            <p:fltVal val="0"/>
                                          </p:val>
                                        </p:tav>
                                        <p:tav tm="100000">
                                          <p:val>
                                            <p:strVal val="#ppt_h"/>
                                          </p:val>
                                        </p:tav>
                                      </p:tavLst>
                                    </p:anim>
                                    <p:animEffect transition="in" filter="fade">
                                      <p:cBhvr>
                                        <p:cTn id="69" dur="500"/>
                                        <p:tgtEl>
                                          <p:spTgt spid="63"/>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77"/>
                                        </p:tgtEl>
                                        <p:attrNameLst>
                                          <p:attrName>style.visibility</p:attrName>
                                        </p:attrNameLst>
                                      </p:cBhvr>
                                      <p:to>
                                        <p:strVal val="visible"/>
                                      </p:to>
                                    </p:set>
                                    <p:anim calcmode="lin" valueType="num">
                                      <p:cBhvr>
                                        <p:cTn id="74" dur="500" fill="hold"/>
                                        <p:tgtEl>
                                          <p:spTgt spid="77"/>
                                        </p:tgtEl>
                                        <p:attrNameLst>
                                          <p:attrName>ppt_w</p:attrName>
                                        </p:attrNameLst>
                                      </p:cBhvr>
                                      <p:tavLst>
                                        <p:tav tm="0">
                                          <p:val>
                                            <p:fltVal val="0"/>
                                          </p:val>
                                        </p:tav>
                                        <p:tav tm="100000">
                                          <p:val>
                                            <p:strVal val="#ppt_w"/>
                                          </p:val>
                                        </p:tav>
                                      </p:tavLst>
                                    </p:anim>
                                    <p:anim calcmode="lin" valueType="num">
                                      <p:cBhvr>
                                        <p:cTn id="75" dur="500" fill="hold"/>
                                        <p:tgtEl>
                                          <p:spTgt spid="77"/>
                                        </p:tgtEl>
                                        <p:attrNameLst>
                                          <p:attrName>ppt_h</p:attrName>
                                        </p:attrNameLst>
                                      </p:cBhvr>
                                      <p:tavLst>
                                        <p:tav tm="0">
                                          <p:val>
                                            <p:fltVal val="0"/>
                                          </p:val>
                                        </p:tav>
                                        <p:tav tm="100000">
                                          <p:val>
                                            <p:strVal val="#ppt_h"/>
                                          </p:val>
                                        </p:tav>
                                      </p:tavLst>
                                    </p:anim>
                                    <p:animEffect transition="in" filter="fade">
                                      <p:cBhvr>
                                        <p:cTn id="76" dur="500"/>
                                        <p:tgtEl>
                                          <p:spTgt spid="7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nodeType="click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wipe(up)">
                                      <p:cBhvr>
                                        <p:cTn id="81" dur="500"/>
                                        <p:tgtEl>
                                          <p:spTgt spid="57"/>
                                        </p:tgtEl>
                                      </p:cBhvr>
                                    </p:animEffec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64"/>
                                        </p:tgtEl>
                                        <p:attrNameLst>
                                          <p:attrName>style.visibility</p:attrName>
                                        </p:attrNameLst>
                                      </p:cBhvr>
                                      <p:to>
                                        <p:strVal val="visible"/>
                                      </p:to>
                                    </p:set>
                                    <p:anim calcmode="lin" valueType="num">
                                      <p:cBhvr>
                                        <p:cTn id="86" dur="500" fill="hold"/>
                                        <p:tgtEl>
                                          <p:spTgt spid="64"/>
                                        </p:tgtEl>
                                        <p:attrNameLst>
                                          <p:attrName>ppt_w</p:attrName>
                                        </p:attrNameLst>
                                      </p:cBhvr>
                                      <p:tavLst>
                                        <p:tav tm="0">
                                          <p:val>
                                            <p:fltVal val="0"/>
                                          </p:val>
                                        </p:tav>
                                        <p:tav tm="100000">
                                          <p:val>
                                            <p:strVal val="#ppt_w"/>
                                          </p:val>
                                        </p:tav>
                                      </p:tavLst>
                                    </p:anim>
                                    <p:anim calcmode="lin" valueType="num">
                                      <p:cBhvr>
                                        <p:cTn id="87" dur="500" fill="hold"/>
                                        <p:tgtEl>
                                          <p:spTgt spid="64"/>
                                        </p:tgtEl>
                                        <p:attrNameLst>
                                          <p:attrName>ppt_h</p:attrName>
                                        </p:attrNameLst>
                                      </p:cBhvr>
                                      <p:tavLst>
                                        <p:tav tm="0">
                                          <p:val>
                                            <p:fltVal val="0"/>
                                          </p:val>
                                        </p:tav>
                                        <p:tav tm="100000">
                                          <p:val>
                                            <p:strVal val="#ppt_h"/>
                                          </p:val>
                                        </p:tav>
                                      </p:tavLst>
                                    </p:anim>
                                    <p:animEffect transition="in" filter="fade">
                                      <p:cBhvr>
                                        <p:cTn id="88" dur="500"/>
                                        <p:tgtEl>
                                          <p:spTgt spid="64"/>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78"/>
                                        </p:tgtEl>
                                        <p:attrNameLst>
                                          <p:attrName>style.visibility</p:attrName>
                                        </p:attrNameLst>
                                      </p:cBhvr>
                                      <p:to>
                                        <p:strVal val="visible"/>
                                      </p:to>
                                    </p:set>
                                    <p:anim calcmode="lin" valueType="num">
                                      <p:cBhvr>
                                        <p:cTn id="93" dur="500" fill="hold"/>
                                        <p:tgtEl>
                                          <p:spTgt spid="78"/>
                                        </p:tgtEl>
                                        <p:attrNameLst>
                                          <p:attrName>ppt_w</p:attrName>
                                        </p:attrNameLst>
                                      </p:cBhvr>
                                      <p:tavLst>
                                        <p:tav tm="0">
                                          <p:val>
                                            <p:fltVal val="0"/>
                                          </p:val>
                                        </p:tav>
                                        <p:tav tm="100000">
                                          <p:val>
                                            <p:strVal val="#ppt_w"/>
                                          </p:val>
                                        </p:tav>
                                      </p:tavLst>
                                    </p:anim>
                                    <p:anim calcmode="lin" valueType="num">
                                      <p:cBhvr>
                                        <p:cTn id="94" dur="500" fill="hold"/>
                                        <p:tgtEl>
                                          <p:spTgt spid="78"/>
                                        </p:tgtEl>
                                        <p:attrNameLst>
                                          <p:attrName>ppt_h</p:attrName>
                                        </p:attrNameLst>
                                      </p:cBhvr>
                                      <p:tavLst>
                                        <p:tav tm="0">
                                          <p:val>
                                            <p:fltVal val="0"/>
                                          </p:val>
                                        </p:tav>
                                        <p:tav tm="100000">
                                          <p:val>
                                            <p:strVal val="#ppt_h"/>
                                          </p:val>
                                        </p:tav>
                                      </p:tavLst>
                                    </p:anim>
                                    <p:animEffect transition="in" filter="fade">
                                      <p:cBhvr>
                                        <p:cTn id="9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6" fill="hold" display="0">
                  <p:stCondLst>
                    <p:cond delay="indefinite"/>
                  </p:stCondLst>
                  <p:endCondLst>
                    <p:cond evt="onStopAudio" delay="0">
                      <p:tgtEl>
                        <p:sldTgt/>
                      </p:tgtEl>
                    </p:cond>
                  </p:endCondLst>
                </p:cTn>
                <p:tgtEl>
                  <p:spTgt spid="4"/>
                </p:tgtEl>
              </p:cMediaNode>
            </p:audio>
          </p:childTnLst>
        </p:cTn>
      </p:par>
    </p:tnLst>
    <p:bldLst>
      <p:bldP spid="6" grpId="0" animBg="1"/>
      <p:bldP spid="39" grpId="0"/>
      <p:bldP spid="61" grpId="0"/>
      <p:bldP spid="62" grpId="0"/>
      <p:bldP spid="63" grpId="0"/>
      <p:bldP spid="64" grpId="0"/>
      <p:bldP spid="74" grpId="0"/>
      <p:bldP spid="76" grpId="0"/>
      <p:bldP spid="77" grpId="0"/>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38E541E1-CA9F-49F5-B2E8-3DEF3DC15032}"/>
              </a:ext>
            </a:extLst>
          </p:cNvPr>
          <p:cNvSpPr/>
          <p:nvPr/>
        </p:nvSpPr>
        <p:spPr>
          <a:xfrm>
            <a:off x="900793" y="1096738"/>
            <a:ext cx="437322" cy="437322"/>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2</a:t>
            </a:r>
            <a:endParaRPr lang="vi-VN" sz="3200" b="1" dirty="0"/>
          </a:p>
        </p:txBody>
      </p:sp>
      <p:sp>
        <p:nvSpPr>
          <p:cNvPr id="3" name="TextBox 2">
            <a:extLst>
              <a:ext uri="{FF2B5EF4-FFF2-40B4-BE49-F238E27FC236}">
                <a16:creationId xmlns:a16="http://schemas.microsoft.com/office/drawing/2014/main" id="{75C60CA8-4E72-41D2-9752-93CD3A43B2F1}"/>
              </a:ext>
            </a:extLst>
          </p:cNvPr>
          <p:cNvSpPr txBox="1"/>
          <p:nvPr/>
        </p:nvSpPr>
        <p:spPr>
          <a:xfrm>
            <a:off x="1338115" y="1096738"/>
            <a:ext cx="4482317" cy="461665"/>
          </a:xfrm>
          <a:prstGeom prst="rect">
            <a:avLst/>
          </a:prstGeom>
          <a:noFill/>
        </p:spPr>
        <p:txBody>
          <a:bodyPr wrap="none" rtlCol="0">
            <a:spAutoFit/>
          </a:bodyPr>
          <a:lstStyle/>
          <a:p>
            <a:r>
              <a:rPr lang="vi-VN" sz="2400" dirty="0"/>
              <a:t>Con tàu nào ghi kết quả đúng?</a:t>
            </a:r>
          </a:p>
        </p:txBody>
      </p:sp>
      <p:pic>
        <p:nvPicPr>
          <p:cNvPr id="4" name="Picture 3">
            <a:extLst>
              <a:ext uri="{FF2B5EF4-FFF2-40B4-BE49-F238E27FC236}">
                <a16:creationId xmlns:a16="http://schemas.microsoft.com/office/drawing/2014/main" id="{EB920B6F-5B3A-4EF2-83A2-A847ED711696}"/>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tretch>
            <a:fillRect/>
          </a:stretch>
        </p:blipFill>
        <p:spPr>
          <a:xfrm>
            <a:off x="900793" y="2751626"/>
            <a:ext cx="6460725" cy="3190449"/>
          </a:xfrm>
          <a:prstGeom prst="rect">
            <a:avLst/>
          </a:prstGeom>
        </p:spPr>
      </p:pic>
      <p:sp>
        <p:nvSpPr>
          <p:cNvPr id="5" name="Rectangle 4">
            <a:extLst>
              <a:ext uri="{FF2B5EF4-FFF2-40B4-BE49-F238E27FC236}">
                <a16:creationId xmlns:a16="http://schemas.microsoft.com/office/drawing/2014/main" id="{91C556D5-B6D7-4287-A37E-028BC773288C}"/>
              </a:ext>
            </a:extLst>
          </p:cNvPr>
          <p:cNvSpPr/>
          <p:nvPr/>
        </p:nvSpPr>
        <p:spPr>
          <a:xfrm>
            <a:off x="7784420" y="3098757"/>
            <a:ext cx="2398413" cy="658835"/>
          </a:xfrm>
          <a:prstGeom prst="rect">
            <a:avLst/>
          </a:prstGeom>
          <a:solidFill>
            <a:srgbClr val="FFFF85"/>
          </a:solidFill>
          <a:effectLst>
            <a:softEdge rad="127000"/>
          </a:effectLst>
        </p:spPr>
        <p:txBody>
          <a:bodyPr wrap="none">
            <a:spAutoFit/>
          </a:bodyPr>
          <a:lstStyle/>
          <a:p>
            <a:pPr>
              <a:lnSpc>
                <a:spcPct val="150000"/>
              </a:lnSpc>
            </a:pPr>
            <a:r>
              <a:rPr lang="vi-VN" sz="2800" dirty="0"/>
              <a:t>65 + 5 =         </a:t>
            </a:r>
          </a:p>
        </p:txBody>
      </p:sp>
      <p:sp>
        <p:nvSpPr>
          <p:cNvPr id="6" name="Rectangle 5">
            <a:extLst>
              <a:ext uri="{FF2B5EF4-FFF2-40B4-BE49-F238E27FC236}">
                <a16:creationId xmlns:a16="http://schemas.microsoft.com/office/drawing/2014/main" id="{95E72B53-E770-4C9D-9189-3AD1307B2403}"/>
              </a:ext>
            </a:extLst>
          </p:cNvPr>
          <p:cNvSpPr/>
          <p:nvPr/>
        </p:nvSpPr>
        <p:spPr>
          <a:xfrm>
            <a:off x="7784420" y="4096369"/>
            <a:ext cx="2400016" cy="658835"/>
          </a:xfrm>
          <a:prstGeom prst="rect">
            <a:avLst/>
          </a:prstGeom>
          <a:solidFill>
            <a:srgbClr val="FFFF85"/>
          </a:solidFill>
          <a:effectLst>
            <a:softEdge rad="127000"/>
          </a:effectLst>
        </p:spPr>
        <p:txBody>
          <a:bodyPr wrap="none">
            <a:spAutoFit/>
          </a:bodyPr>
          <a:lstStyle/>
          <a:p>
            <a:pPr>
              <a:lnSpc>
                <a:spcPct val="150000"/>
              </a:lnSpc>
            </a:pPr>
            <a:r>
              <a:rPr lang="vi-VN" sz="2800" dirty="0"/>
              <a:t>23 + 18 =       </a:t>
            </a:r>
          </a:p>
        </p:txBody>
      </p:sp>
      <p:sp>
        <p:nvSpPr>
          <p:cNvPr id="7" name="Rectangle 6">
            <a:extLst>
              <a:ext uri="{FF2B5EF4-FFF2-40B4-BE49-F238E27FC236}">
                <a16:creationId xmlns:a16="http://schemas.microsoft.com/office/drawing/2014/main" id="{5ED21096-4425-4F34-A17B-25242A42B867}"/>
              </a:ext>
            </a:extLst>
          </p:cNvPr>
          <p:cNvSpPr/>
          <p:nvPr/>
        </p:nvSpPr>
        <p:spPr>
          <a:xfrm>
            <a:off x="7784420" y="5093970"/>
            <a:ext cx="2398413" cy="658835"/>
          </a:xfrm>
          <a:prstGeom prst="rect">
            <a:avLst/>
          </a:prstGeom>
          <a:solidFill>
            <a:srgbClr val="FFFF85"/>
          </a:solidFill>
          <a:effectLst>
            <a:softEdge rad="127000"/>
          </a:effectLst>
        </p:spPr>
        <p:txBody>
          <a:bodyPr wrap="none">
            <a:spAutoFit/>
          </a:bodyPr>
          <a:lstStyle/>
          <a:p>
            <a:pPr>
              <a:lnSpc>
                <a:spcPct val="150000"/>
              </a:lnSpc>
            </a:pPr>
            <a:r>
              <a:rPr lang="vi-VN" sz="2800" dirty="0"/>
              <a:t>5 + 41 =         </a:t>
            </a:r>
          </a:p>
        </p:txBody>
      </p:sp>
      <p:sp>
        <p:nvSpPr>
          <p:cNvPr id="8" name="TextBox 7">
            <a:extLst>
              <a:ext uri="{FF2B5EF4-FFF2-40B4-BE49-F238E27FC236}">
                <a16:creationId xmlns:a16="http://schemas.microsoft.com/office/drawing/2014/main" id="{07A0CCFF-BD70-41AD-BDCA-BFBC30A359C6}"/>
              </a:ext>
            </a:extLst>
          </p:cNvPr>
          <p:cNvSpPr txBox="1"/>
          <p:nvPr/>
        </p:nvSpPr>
        <p:spPr>
          <a:xfrm>
            <a:off x="9344142" y="3172817"/>
            <a:ext cx="639919" cy="584775"/>
          </a:xfrm>
          <a:prstGeom prst="rect">
            <a:avLst/>
          </a:prstGeom>
          <a:noFill/>
        </p:spPr>
        <p:txBody>
          <a:bodyPr wrap="none" rtlCol="0">
            <a:spAutoFit/>
          </a:bodyPr>
          <a:lstStyle/>
          <a:p>
            <a:r>
              <a:rPr lang="vi-VN" sz="3200" b="1" dirty="0">
                <a:solidFill>
                  <a:srgbClr val="FF0000"/>
                </a:solidFill>
              </a:rPr>
              <a:t>70</a:t>
            </a:r>
          </a:p>
        </p:txBody>
      </p:sp>
      <p:sp>
        <p:nvSpPr>
          <p:cNvPr id="9" name="TextBox 8">
            <a:extLst>
              <a:ext uri="{FF2B5EF4-FFF2-40B4-BE49-F238E27FC236}">
                <a16:creationId xmlns:a16="http://schemas.microsoft.com/office/drawing/2014/main" id="{540FEE8E-C082-4659-BC3B-E35A0E25BB37}"/>
              </a:ext>
            </a:extLst>
          </p:cNvPr>
          <p:cNvSpPr txBox="1"/>
          <p:nvPr/>
        </p:nvSpPr>
        <p:spPr>
          <a:xfrm>
            <a:off x="9360660" y="4166897"/>
            <a:ext cx="639919" cy="584775"/>
          </a:xfrm>
          <a:prstGeom prst="rect">
            <a:avLst/>
          </a:prstGeom>
          <a:noFill/>
        </p:spPr>
        <p:txBody>
          <a:bodyPr wrap="none" rtlCol="0">
            <a:spAutoFit/>
          </a:bodyPr>
          <a:lstStyle/>
          <a:p>
            <a:r>
              <a:rPr lang="vi-VN" sz="3200" b="1" dirty="0">
                <a:solidFill>
                  <a:srgbClr val="FF0000"/>
                </a:solidFill>
              </a:rPr>
              <a:t>41</a:t>
            </a:r>
          </a:p>
        </p:txBody>
      </p:sp>
      <p:sp>
        <p:nvSpPr>
          <p:cNvPr id="10" name="TextBox 9">
            <a:extLst>
              <a:ext uri="{FF2B5EF4-FFF2-40B4-BE49-F238E27FC236}">
                <a16:creationId xmlns:a16="http://schemas.microsoft.com/office/drawing/2014/main" id="{2AAEEAA3-B0CB-4CD9-8A12-3E36AB466FB6}"/>
              </a:ext>
            </a:extLst>
          </p:cNvPr>
          <p:cNvSpPr txBox="1"/>
          <p:nvPr/>
        </p:nvSpPr>
        <p:spPr>
          <a:xfrm>
            <a:off x="9344142" y="5168030"/>
            <a:ext cx="639919" cy="584775"/>
          </a:xfrm>
          <a:prstGeom prst="rect">
            <a:avLst/>
          </a:prstGeom>
          <a:noFill/>
        </p:spPr>
        <p:txBody>
          <a:bodyPr wrap="none" rtlCol="0">
            <a:spAutoFit/>
          </a:bodyPr>
          <a:lstStyle/>
          <a:p>
            <a:r>
              <a:rPr lang="vi-VN" sz="3200" b="1" dirty="0">
                <a:solidFill>
                  <a:srgbClr val="FF0000"/>
                </a:solidFill>
              </a:rPr>
              <a:t>46</a:t>
            </a:r>
          </a:p>
        </p:txBody>
      </p:sp>
      <p:pic>
        <p:nvPicPr>
          <p:cNvPr id="11" name="Picture 2" descr="Free no sign cross 1194357 PNG with Transparent Background">
            <a:extLst>
              <a:ext uri="{FF2B5EF4-FFF2-40B4-BE49-F238E27FC236}">
                <a16:creationId xmlns:a16="http://schemas.microsoft.com/office/drawing/2014/main" id="{2059B07A-7013-415C-88F5-5F75DE502B0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1672" y="2985673"/>
            <a:ext cx="554743" cy="55992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Free no sign cross 1194357 PNG with Transparent Background">
            <a:extLst>
              <a:ext uri="{FF2B5EF4-FFF2-40B4-BE49-F238E27FC236}">
                <a16:creationId xmlns:a16="http://schemas.microsoft.com/office/drawing/2014/main" id="{52306920-4507-472B-88B9-9CDD19EFBE5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08961" y="5192878"/>
            <a:ext cx="554743" cy="55992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a:extLst>
              <a:ext uri="{FF2B5EF4-FFF2-40B4-BE49-F238E27FC236}">
                <a16:creationId xmlns:a16="http://schemas.microsoft.com/office/drawing/2014/main" id="{0AD84167-7983-4659-9D89-4CB1E9C4795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1317" y="2370324"/>
            <a:ext cx="878230" cy="762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6380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Effect transition="in" filter="fade">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TUAN\Downloads\Luyện tập 1.png">
            <a:extLst>
              <a:ext uri="{FF2B5EF4-FFF2-40B4-BE49-F238E27FC236}">
                <a16:creationId xmlns:a16="http://schemas.microsoft.com/office/drawing/2014/main" id="{439545A9-2DD8-4B85-AB11-A53FA02BA774}"/>
              </a:ext>
            </a:extLst>
          </p:cNvPr>
          <p:cNvPicPr>
            <a:picLocks noChangeAspect="1" noChangeArrowheads="1"/>
          </p:cNvPicPr>
          <p:nvPr/>
        </p:nvPicPr>
        <p:blipFill>
          <a:blip r:embed="rId2" cstate="print"/>
          <a:srcRect/>
          <a:stretch>
            <a:fillRect/>
          </a:stretch>
        </p:blipFill>
        <p:spPr bwMode="auto">
          <a:xfrm>
            <a:off x="730152" y="328812"/>
            <a:ext cx="2237784" cy="863493"/>
          </a:xfrm>
          <a:prstGeom prst="rect">
            <a:avLst/>
          </a:prstGeom>
          <a:noFill/>
        </p:spPr>
      </p:pic>
      <p:sp>
        <p:nvSpPr>
          <p:cNvPr id="6" name="Oval 5">
            <a:extLst>
              <a:ext uri="{FF2B5EF4-FFF2-40B4-BE49-F238E27FC236}">
                <a16:creationId xmlns:a16="http://schemas.microsoft.com/office/drawing/2014/main" id="{CED91646-F433-4E33-9259-5D3151798DE5}"/>
              </a:ext>
            </a:extLst>
          </p:cNvPr>
          <p:cNvSpPr/>
          <p:nvPr/>
        </p:nvSpPr>
        <p:spPr>
          <a:xfrm>
            <a:off x="3059595" y="645105"/>
            <a:ext cx="437322" cy="437322"/>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3</a:t>
            </a:r>
            <a:endParaRPr lang="vi-VN" sz="3200" b="1" dirty="0"/>
          </a:p>
        </p:txBody>
      </p:sp>
      <p:sp>
        <p:nvSpPr>
          <p:cNvPr id="8" name="TextBox 7">
            <a:extLst>
              <a:ext uri="{FF2B5EF4-FFF2-40B4-BE49-F238E27FC236}">
                <a16:creationId xmlns:a16="http://schemas.microsoft.com/office/drawing/2014/main" id="{A68259A6-7178-4239-B4B2-F47B84EF0690}"/>
              </a:ext>
            </a:extLst>
          </p:cNvPr>
          <p:cNvSpPr txBox="1"/>
          <p:nvPr/>
        </p:nvSpPr>
        <p:spPr>
          <a:xfrm>
            <a:off x="3496917" y="645105"/>
            <a:ext cx="6186309" cy="461665"/>
          </a:xfrm>
          <a:prstGeom prst="rect">
            <a:avLst/>
          </a:prstGeom>
          <a:noFill/>
        </p:spPr>
        <p:txBody>
          <a:bodyPr wrap="none" rtlCol="0">
            <a:spAutoFit/>
          </a:bodyPr>
          <a:lstStyle/>
          <a:p>
            <a:r>
              <a:rPr lang="vi-VN" sz="2400" dirty="0"/>
              <a:t>Tính rồi tìm thùng hoặc bao hàng thích hợp.</a:t>
            </a:r>
          </a:p>
        </p:txBody>
      </p:sp>
      <p:grpSp>
        <p:nvGrpSpPr>
          <p:cNvPr id="13" name="Group 12">
            <a:extLst>
              <a:ext uri="{FF2B5EF4-FFF2-40B4-BE49-F238E27FC236}">
                <a16:creationId xmlns:a16="http://schemas.microsoft.com/office/drawing/2014/main" id="{5958AB2C-A3FF-42E9-8A02-BE45C29FAD2E}"/>
              </a:ext>
            </a:extLst>
          </p:cNvPr>
          <p:cNvGrpSpPr/>
          <p:nvPr/>
        </p:nvGrpSpPr>
        <p:grpSpPr>
          <a:xfrm>
            <a:off x="1931711" y="1384299"/>
            <a:ext cx="8139389" cy="5012341"/>
            <a:chOff x="1931711" y="1192305"/>
            <a:chExt cx="8328577" cy="5204336"/>
          </a:xfrm>
        </p:grpSpPr>
        <p:pic>
          <p:nvPicPr>
            <p:cNvPr id="2" name="Picture 1">
              <a:extLst>
                <a:ext uri="{FF2B5EF4-FFF2-40B4-BE49-F238E27FC236}">
                  <a16:creationId xmlns:a16="http://schemas.microsoft.com/office/drawing/2014/main" id="{C427A9AC-D91C-4AAD-BE67-BB2DEE6D950E}"/>
                </a:ext>
              </a:extLst>
            </p:cNvPr>
            <p:cNvPicPr>
              <a:picLocks noChangeAspect="1"/>
            </p:cNvPicPr>
            <p:nvPr/>
          </p:nvPicPr>
          <p:blipFill rotWithShape="1">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Effect>
                        <a14:saturation sat="200000"/>
                      </a14:imgEffect>
                    </a14:imgLayer>
                  </a14:imgProps>
                </a:ext>
              </a:extLst>
            </a:blip>
            <a:srcRect t="12848" r="1223"/>
            <a:stretch/>
          </p:blipFill>
          <p:spPr>
            <a:xfrm>
              <a:off x="1931711" y="1192305"/>
              <a:ext cx="8328577" cy="5204336"/>
            </a:xfrm>
            <a:prstGeom prst="rect">
              <a:avLst/>
            </a:prstGeom>
          </p:spPr>
        </p:pic>
        <p:sp>
          <p:nvSpPr>
            <p:cNvPr id="44" name="Rectangle 43">
              <a:extLst>
                <a:ext uri="{FF2B5EF4-FFF2-40B4-BE49-F238E27FC236}">
                  <a16:creationId xmlns:a16="http://schemas.microsoft.com/office/drawing/2014/main" id="{03C2843D-3F12-4F14-AD47-ED95A73FE18D}"/>
                </a:ext>
              </a:extLst>
            </p:cNvPr>
            <p:cNvSpPr/>
            <p:nvPr/>
          </p:nvSpPr>
          <p:spPr>
            <a:xfrm>
              <a:off x="2200645" y="1531659"/>
              <a:ext cx="2075709" cy="537391"/>
            </a:xfrm>
            <a:prstGeom prst="rect">
              <a:avLst/>
            </a:prstGeom>
            <a:solidFill>
              <a:srgbClr val="6DDBE7"/>
            </a:solidFill>
            <a:effectLst>
              <a:softEdge rad="127000"/>
            </a:effectLst>
          </p:spPr>
          <p:txBody>
            <a:bodyPr wrap="square">
              <a:spAutoFit/>
            </a:bodyPr>
            <a:lstStyle/>
            <a:p>
              <a:pPr>
                <a:lnSpc>
                  <a:spcPct val="150000"/>
                </a:lnSpc>
              </a:pPr>
              <a:r>
                <a:rPr lang="vi-VN" sz="2200" b="1" dirty="0">
                  <a:ln>
                    <a:solidFill>
                      <a:schemeClr val="bg1"/>
                    </a:solidFill>
                  </a:ln>
                </a:rPr>
                <a:t>15 kg + 35 kg</a:t>
              </a:r>
            </a:p>
          </p:txBody>
        </p:sp>
        <p:sp>
          <p:nvSpPr>
            <p:cNvPr id="45" name="Rectangle 44">
              <a:extLst>
                <a:ext uri="{FF2B5EF4-FFF2-40B4-BE49-F238E27FC236}">
                  <a16:creationId xmlns:a16="http://schemas.microsoft.com/office/drawing/2014/main" id="{4A25E05F-2ED7-4A38-B265-97FC7E24998D}"/>
                </a:ext>
              </a:extLst>
            </p:cNvPr>
            <p:cNvSpPr/>
            <p:nvPr/>
          </p:nvSpPr>
          <p:spPr>
            <a:xfrm>
              <a:off x="6230466" y="1531659"/>
              <a:ext cx="2075709" cy="537391"/>
            </a:xfrm>
            <a:prstGeom prst="rect">
              <a:avLst/>
            </a:prstGeom>
            <a:solidFill>
              <a:srgbClr val="6DDBE7"/>
            </a:solidFill>
            <a:effectLst>
              <a:softEdge rad="127000"/>
            </a:effectLst>
          </p:spPr>
          <p:txBody>
            <a:bodyPr wrap="square">
              <a:spAutoFit/>
            </a:bodyPr>
            <a:lstStyle/>
            <a:p>
              <a:pPr>
                <a:lnSpc>
                  <a:spcPct val="150000"/>
                </a:lnSpc>
              </a:pPr>
              <a:r>
                <a:rPr lang="vi-VN" sz="2200" b="1" dirty="0">
                  <a:ln>
                    <a:solidFill>
                      <a:schemeClr val="bg1"/>
                    </a:solidFill>
                  </a:ln>
                </a:rPr>
                <a:t>76 kg + 17 kg</a:t>
              </a:r>
            </a:p>
          </p:txBody>
        </p:sp>
        <p:sp>
          <p:nvSpPr>
            <p:cNvPr id="46" name="Rectangle 45">
              <a:extLst>
                <a:ext uri="{FF2B5EF4-FFF2-40B4-BE49-F238E27FC236}">
                  <a16:creationId xmlns:a16="http://schemas.microsoft.com/office/drawing/2014/main" id="{67DD4B82-FCB6-49B9-B79C-8631F8AE98A5}"/>
                </a:ext>
              </a:extLst>
            </p:cNvPr>
            <p:cNvSpPr/>
            <p:nvPr/>
          </p:nvSpPr>
          <p:spPr>
            <a:xfrm>
              <a:off x="4276354" y="2461412"/>
              <a:ext cx="2075709" cy="537391"/>
            </a:xfrm>
            <a:prstGeom prst="rect">
              <a:avLst/>
            </a:prstGeom>
            <a:solidFill>
              <a:srgbClr val="6DDBE7"/>
            </a:solidFill>
            <a:effectLst>
              <a:softEdge rad="127000"/>
            </a:effectLst>
          </p:spPr>
          <p:txBody>
            <a:bodyPr wrap="square">
              <a:spAutoFit/>
            </a:bodyPr>
            <a:lstStyle/>
            <a:p>
              <a:pPr>
                <a:lnSpc>
                  <a:spcPct val="150000"/>
                </a:lnSpc>
              </a:pPr>
              <a:r>
                <a:rPr lang="vi-VN" sz="2200" b="1" dirty="0">
                  <a:ln>
                    <a:solidFill>
                      <a:schemeClr val="bg1"/>
                    </a:solidFill>
                  </a:ln>
                </a:rPr>
                <a:t>21 kg + 39 kg</a:t>
              </a:r>
            </a:p>
          </p:txBody>
        </p:sp>
        <p:sp>
          <p:nvSpPr>
            <p:cNvPr id="47" name="Rectangle 46">
              <a:extLst>
                <a:ext uri="{FF2B5EF4-FFF2-40B4-BE49-F238E27FC236}">
                  <a16:creationId xmlns:a16="http://schemas.microsoft.com/office/drawing/2014/main" id="{4A1A5F4B-5FCD-47CC-844E-0DC29D920DD8}"/>
                </a:ext>
              </a:extLst>
            </p:cNvPr>
            <p:cNvSpPr/>
            <p:nvPr/>
          </p:nvSpPr>
          <p:spPr>
            <a:xfrm>
              <a:off x="8171584" y="2476284"/>
              <a:ext cx="2075709" cy="537391"/>
            </a:xfrm>
            <a:prstGeom prst="rect">
              <a:avLst/>
            </a:prstGeom>
            <a:solidFill>
              <a:srgbClr val="6DDBE7"/>
            </a:solidFill>
            <a:effectLst>
              <a:softEdge rad="127000"/>
            </a:effectLst>
          </p:spPr>
          <p:txBody>
            <a:bodyPr wrap="square">
              <a:spAutoFit/>
            </a:bodyPr>
            <a:lstStyle/>
            <a:p>
              <a:pPr>
                <a:lnSpc>
                  <a:spcPct val="150000"/>
                </a:lnSpc>
              </a:pPr>
              <a:r>
                <a:rPr lang="vi-VN" sz="2200" b="1" dirty="0">
                  <a:ln>
                    <a:solidFill>
                      <a:schemeClr val="bg1"/>
                    </a:solidFill>
                  </a:ln>
                </a:rPr>
                <a:t>28 kg + 28 kg</a:t>
              </a:r>
            </a:p>
          </p:txBody>
        </p:sp>
        <p:grpSp>
          <p:nvGrpSpPr>
            <p:cNvPr id="9" name="Group 8">
              <a:extLst>
                <a:ext uri="{FF2B5EF4-FFF2-40B4-BE49-F238E27FC236}">
                  <a16:creationId xmlns:a16="http://schemas.microsoft.com/office/drawing/2014/main" id="{4760AEB3-E9A9-4B8C-8846-47C7EF33A4EB}"/>
                </a:ext>
              </a:extLst>
            </p:cNvPr>
            <p:cNvGrpSpPr/>
            <p:nvPr/>
          </p:nvGrpSpPr>
          <p:grpSpPr>
            <a:xfrm>
              <a:off x="3662902" y="4959999"/>
              <a:ext cx="840295" cy="421926"/>
              <a:chOff x="3662902" y="4959999"/>
              <a:chExt cx="840295" cy="421926"/>
            </a:xfrm>
          </p:grpSpPr>
          <p:sp>
            <p:nvSpPr>
              <p:cNvPr id="5" name="Rectangle 4">
                <a:extLst>
                  <a:ext uri="{FF2B5EF4-FFF2-40B4-BE49-F238E27FC236}">
                    <a16:creationId xmlns:a16="http://schemas.microsoft.com/office/drawing/2014/main" id="{B0E38153-9FCD-488A-9199-C28DA4BA81B4}"/>
                  </a:ext>
                </a:extLst>
              </p:cNvPr>
              <p:cNvSpPr/>
              <p:nvPr/>
            </p:nvSpPr>
            <p:spPr>
              <a:xfrm>
                <a:off x="3740150" y="4960916"/>
                <a:ext cx="647700" cy="4210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Rectangle 3">
                <a:extLst>
                  <a:ext uri="{FF2B5EF4-FFF2-40B4-BE49-F238E27FC236}">
                    <a16:creationId xmlns:a16="http://schemas.microsoft.com/office/drawing/2014/main" id="{CCAAB8B4-1914-43D5-9710-E53FDD908E9C}"/>
                  </a:ext>
                </a:extLst>
              </p:cNvPr>
              <p:cNvSpPr/>
              <p:nvPr/>
            </p:nvSpPr>
            <p:spPr>
              <a:xfrm>
                <a:off x="3662902" y="4959999"/>
                <a:ext cx="840295" cy="400110"/>
              </a:xfrm>
              <a:prstGeom prst="rect">
                <a:avLst/>
              </a:prstGeom>
              <a:noFill/>
            </p:spPr>
            <p:txBody>
              <a:bodyPr wrap="square">
                <a:spAutoFit/>
              </a:bodyPr>
              <a:lstStyle/>
              <a:p>
                <a:r>
                  <a:rPr lang="vi-VN" sz="2000" b="1" dirty="0"/>
                  <a:t>60kg</a:t>
                </a:r>
                <a:endParaRPr lang="vi-VN" sz="2000" dirty="0"/>
              </a:p>
            </p:txBody>
          </p:sp>
        </p:grpSp>
        <p:grpSp>
          <p:nvGrpSpPr>
            <p:cNvPr id="52" name="Group 51">
              <a:extLst>
                <a:ext uri="{FF2B5EF4-FFF2-40B4-BE49-F238E27FC236}">
                  <a16:creationId xmlns:a16="http://schemas.microsoft.com/office/drawing/2014/main" id="{6B537E10-2291-4A12-BAD4-69AD61EED045}"/>
                </a:ext>
              </a:extLst>
            </p:cNvPr>
            <p:cNvGrpSpPr/>
            <p:nvPr/>
          </p:nvGrpSpPr>
          <p:grpSpPr>
            <a:xfrm>
              <a:off x="7491280" y="4898065"/>
              <a:ext cx="840295" cy="421926"/>
              <a:chOff x="3662902" y="4959999"/>
              <a:chExt cx="840295" cy="421926"/>
            </a:xfrm>
          </p:grpSpPr>
          <p:sp>
            <p:nvSpPr>
              <p:cNvPr id="53" name="Rectangle 52">
                <a:extLst>
                  <a:ext uri="{FF2B5EF4-FFF2-40B4-BE49-F238E27FC236}">
                    <a16:creationId xmlns:a16="http://schemas.microsoft.com/office/drawing/2014/main" id="{2B48F1AC-E578-4D08-A5AD-2C519412613C}"/>
                  </a:ext>
                </a:extLst>
              </p:cNvPr>
              <p:cNvSpPr/>
              <p:nvPr/>
            </p:nvSpPr>
            <p:spPr>
              <a:xfrm>
                <a:off x="3740150" y="4960916"/>
                <a:ext cx="647700" cy="4210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Rectangle 53">
                <a:extLst>
                  <a:ext uri="{FF2B5EF4-FFF2-40B4-BE49-F238E27FC236}">
                    <a16:creationId xmlns:a16="http://schemas.microsoft.com/office/drawing/2014/main" id="{D8EC31D2-5355-41F8-BB53-3F48815C279C}"/>
                  </a:ext>
                </a:extLst>
              </p:cNvPr>
              <p:cNvSpPr/>
              <p:nvPr/>
            </p:nvSpPr>
            <p:spPr>
              <a:xfrm>
                <a:off x="3662902" y="4959999"/>
                <a:ext cx="840295" cy="400110"/>
              </a:xfrm>
              <a:prstGeom prst="rect">
                <a:avLst/>
              </a:prstGeom>
              <a:noFill/>
            </p:spPr>
            <p:txBody>
              <a:bodyPr wrap="square">
                <a:spAutoFit/>
              </a:bodyPr>
              <a:lstStyle/>
              <a:p>
                <a:r>
                  <a:rPr lang="vi-VN" sz="2000" b="1" dirty="0"/>
                  <a:t>50kg</a:t>
                </a:r>
                <a:endParaRPr lang="vi-VN" sz="2000" dirty="0"/>
              </a:p>
            </p:txBody>
          </p:sp>
        </p:grpSp>
        <p:sp>
          <p:nvSpPr>
            <p:cNvPr id="57" name="Rectangle 56">
              <a:extLst>
                <a:ext uri="{FF2B5EF4-FFF2-40B4-BE49-F238E27FC236}">
                  <a16:creationId xmlns:a16="http://schemas.microsoft.com/office/drawing/2014/main" id="{9232645B-CA10-4452-A150-7904340C6CC6}"/>
                </a:ext>
              </a:extLst>
            </p:cNvPr>
            <p:cNvSpPr/>
            <p:nvPr/>
          </p:nvSpPr>
          <p:spPr>
            <a:xfrm>
              <a:off x="5364769" y="5332691"/>
              <a:ext cx="949193" cy="577850"/>
            </a:xfrm>
            <a:prstGeom prst="rect">
              <a:avLst/>
            </a:prstGeom>
            <a:solidFill>
              <a:srgbClr val="C4EA79"/>
            </a:solidFill>
            <a:effectLst>
              <a:softEdge rad="127000"/>
            </a:effectLst>
          </p:spPr>
          <p:txBody>
            <a:bodyPr wrap="square">
              <a:spAutoFit/>
            </a:bodyPr>
            <a:lstStyle/>
            <a:p>
              <a:pPr>
                <a:lnSpc>
                  <a:spcPct val="150000"/>
                </a:lnSpc>
              </a:pPr>
              <a:r>
                <a:rPr lang="vi-VN" sz="2400" b="1" dirty="0">
                  <a:ln>
                    <a:solidFill>
                      <a:schemeClr val="bg1"/>
                    </a:solidFill>
                  </a:ln>
                </a:rPr>
                <a:t>56kg</a:t>
              </a:r>
            </a:p>
          </p:txBody>
        </p:sp>
        <p:sp>
          <p:nvSpPr>
            <p:cNvPr id="58" name="Rectangle 57">
              <a:extLst>
                <a:ext uri="{FF2B5EF4-FFF2-40B4-BE49-F238E27FC236}">
                  <a16:creationId xmlns:a16="http://schemas.microsoft.com/office/drawing/2014/main" id="{0D38DDCB-5DA5-483D-BC02-AD9B17C67F56}"/>
                </a:ext>
              </a:extLst>
            </p:cNvPr>
            <p:cNvSpPr/>
            <p:nvPr/>
          </p:nvSpPr>
          <p:spPr>
            <a:xfrm>
              <a:off x="9010926" y="5241295"/>
              <a:ext cx="949193" cy="577850"/>
            </a:xfrm>
            <a:prstGeom prst="rect">
              <a:avLst/>
            </a:prstGeom>
            <a:solidFill>
              <a:srgbClr val="C4EA79"/>
            </a:solidFill>
            <a:effectLst>
              <a:softEdge rad="127000"/>
            </a:effectLst>
          </p:spPr>
          <p:txBody>
            <a:bodyPr wrap="square">
              <a:spAutoFit/>
            </a:bodyPr>
            <a:lstStyle/>
            <a:p>
              <a:pPr>
                <a:lnSpc>
                  <a:spcPct val="150000"/>
                </a:lnSpc>
              </a:pPr>
              <a:r>
                <a:rPr lang="vi-VN" sz="2400" b="1" dirty="0">
                  <a:ln>
                    <a:solidFill>
                      <a:schemeClr val="bg1"/>
                    </a:solidFill>
                  </a:ln>
                </a:rPr>
                <a:t>93kg</a:t>
              </a:r>
            </a:p>
          </p:txBody>
        </p:sp>
      </p:grpSp>
      <p:grpSp>
        <p:nvGrpSpPr>
          <p:cNvPr id="60" name="Group 59">
            <a:extLst>
              <a:ext uri="{FF2B5EF4-FFF2-40B4-BE49-F238E27FC236}">
                <a16:creationId xmlns:a16="http://schemas.microsoft.com/office/drawing/2014/main" id="{61F25ED8-FCE6-4FE6-91AF-4D4581E36DC7}"/>
              </a:ext>
            </a:extLst>
          </p:cNvPr>
          <p:cNvGrpSpPr/>
          <p:nvPr/>
        </p:nvGrpSpPr>
        <p:grpSpPr>
          <a:xfrm>
            <a:off x="4793469" y="1839420"/>
            <a:ext cx="780648" cy="662828"/>
            <a:chOff x="1750172" y="2926500"/>
            <a:chExt cx="780648" cy="662828"/>
          </a:xfrm>
        </p:grpSpPr>
        <p:sp>
          <p:nvSpPr>
            <p:cNvPr id="61" name="Oval 60">
              <a:extLst>
                <a:ext uri="{FF2B5EF4-FFF2-40B4-BE49-F238E27FC236}">
                  <a16:creationId xmlns:a16="http://schemas.microsoft.com/office/drawing/2014/main" id="{A76DAB45-C204-41C1-89B5-FE82257737C5}"/>
                </a:ext>
              </a:extLst>
            </p:cNvPr>
            <p:cNvSpPr/>
            <p:nvPr/>
          </p:nvSpPr>
          <p:spPr>
            <a:xfrm>
              <a:off x="1750173" y="2926500"/>
              <a:ext cx="662828" cy="662828"/>
            </a:xfrm>
            <a:prstGeom prst="ellipse">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26</a:t>
              </a:r>
              <a:endParaRPr lang="vi-VN" sz="2400" dirty="0"/>
            </a:p>
          </p:txBody>
        </p:sp>
        <p:sp>
          <p:nvSpPr>
            <p:cNvPr id="62" name="TextBox 61">
              <a:extLst>
                <a:ext uri="{FF2B5EF4-FFF2-40B4-BE49-F238E27FC236}">
                  <a16:creationId xmlns:a16="http://schemas.microsoft.com/office/drawing/2014/main" id="{F71BC2B0-159D-44DF-A3B1-7D9A1BBFB62A}"/>
                </a:ext>
              </a:extLst>
            </p:cNvPr>
            <p:cNvSpPr txBox="1"/>
            <p:nvPr/>
          </p:nvSpPr>
          <p:spPr>
            <a:xfrm>
              <a:off x="1750172" y="2967336"/>
              <a:ext cx="780648" cy="584775"/>
            </a:xfrm>
            <a:prstGeom prst="rect">
              <a:avLst/>
            </a:prstGeom>
            <a:noFill/>
          </p:spPr>
          <p:txBody>
            <a:bodyPr wrap="square" rtlCol="0">
              <a:spAutoFit/>
            </a:bodyPr>
            <a:lstStyle/>
            <a:p>
              <a:r>
                <a:rPr lang="en-US" sz="3200" b="1" dirty="0">
                  <a:solidFill>
                    <a:srgbClr val="FF0000"/>
                  </a:solidFill>
                </a:rPr>
                <a:t>60</a:t>
              </a:r>
              <a:endParaRPr lang="vi-VN" sz="3200" b="1" dirty="0">
                <a:solidFill>
                  <a:srgbClr val="FF0000"/>
                </a:solidFill>
              </a:endParaRPr>
            </a:p>
          </p:txBody>
        </p:sp>
      </p:grpSp>
      <p:sp>
        <p:nvSpPr>
          <p:cNvPr id="15" name="Freeform: Shape 14">
            <a:extLst>
              <a:ext uri="{FF2B5EF4-FFF2-40B4-BE49-F238E27FC236}">
                <a16:creationId xmlns:a16="http://schemas.microsoft.com/office/drawing/2014/main" id="{450E8622-B4A6-40E5-A4A2-51A51E714DA0}"/>
              </a:ext>
            </a:extLst>
          </p:cNvPr>
          <p:cNvSpPr/>
          <p:nvPr/>
        </p:nvSpPr>
        <p:spPr>
          <a:xfrm>
            <a:off x="4127499" y="3182220"/>
            <a:ext cx="1056294" cy="1351680"/>
          </a:xfrm>
          <a:custGeom>
            <a:avLst/>
            <a:gdLst>
              <a:gd name="connsiteX0" fmla="*/ 1079500 w 1079500"/>
              <a:gd name="connsiteY0" fmla="*/ 0 h 1231900"/>
              <a:gd name="connsiteX1" fmla="*/ 228600 w 1079500"/>
              <a:gd name="connsiteY1" fmla="*/ 635000 h 1231900"/>
              <a:gd name="connsiteX2" fmla="*/ 0 w 1079500"/>
              <a:gd name="connsiteY2" fmla="*/ 1231900 h 1231900"/>
              <a:gd name="connsiteX3" fmla="*/ 0 w 1079500"/>
              <a:gd name="connsiteY3" fmla="*/ 1231900 h 1231900"/>
              <a:gd name="connsiteX0" fmla="*/ 921602 w 921602"/>
              <a:gd name="connsiteY0" fmla="*/ 0 h 1286285"/>
              <a:gd name="connsiteX1" fmla="*/ 228600 w 921602"/>
              <a:gd name="connsiteY1" fmla="*/ 689385 h 1286285"/>
              <a:gd name="connsiteX2" fmla="*/ 0 w 921602"/>
              <a:gd name="connsiteY2" fmla="*/ 1286285 h 1286285"/>
              <a:gd name="connsiteX3" fmla="*/ 0 w 921602"/>
              <a:gd name="connsiteY3" fmla="*/ 1286285 h 1286285"/>
              <a:gd name="connsiteX0" fmla="*/ 921602 w 921602"/>
              <a:gd name="connsiteY0" fmla="*/ 0 h 1286285"/>
              <a:gd name="connsiteX1" fmla="*/ 527776 w 921602"/>
              <a:gd name="connsiteY1" fmla="*/ 834412 h 1286285"/>
              <a:gd name="connsiteX2" fmla="*/ 0 w 921602"/>
              <a:gd name="connsiteY2" fmla="*/ 1286285 h 1286285"/>
              <a:gd name="connsiteX3" fmla="*/ 0 w 921602"/>
              <a:gd name="connsiteY3" fmla="*/ 1286285 h 1286285"/>
              <a:gd name="connsiteX0" fmla="*/ 921602 w 1004540"/>
              <a:gd name="connsiteY0" fmla="*/ 0 h 1294497"/>
              <a:gd name="connsiteX1" fmla="*/ 976539 w 1004540"/>
              <a:gd name="connsiteY1" fmla="*/ 1133530 h 1294497"/>
              <a:gd name="connsiteX2" fmla="*/ 0 w 1004540"/>
              <a:gd name="connsiteY2" fmla="*/ 1286285 h 1294497"/>
              <a:gd name="connsiteX3" fmla="*/ 0 w 1004540"/>
              <a:gd name="connsiteY3" fmla="*/ 1286285 h 1294497"/>
              <a:gd name="connsiteX0" fmla="*/ 921602 w 921602"/>
              <a:gd name="connsiteY0" fmla="*/ 0 h 1286285"/>
              <a:gd name="connsiteX1" fmla="*/ 710605 w 921602"/>
              <a:gd name="connsiteY1" fmla="*/ 875201 h 1286285"/>
              <a:gd name="connsiteX2" fmla="*/ 0 w 921602"/>
              <a:gd name="connsiteY2" fmla="*/ 1286285 h 1286285"/>
              <a:gd name="connsiteX3" fmla="*/ 0 w 921602"/>
              <a:gd name="connsiteY3" fmla="*/ 1286285 h 1286285"/>
            </a:gdLst>
            <a:ahLst/>
            <a:cxnLst>
              <a:cxn ang="0">
                <a:pos x="connsiteX0" y="connsiteY0"/>
              </a:cxn>
              <a:cxn ang="0">
                <a:pos x="connsiteX1" y="connsiteY1"/>
              </a:cxn>
              <a:cxn ang="0">
                <a:pos x="connsiteX2" y="connsiteY2"/>
              </a:cxn>
              <a:cxn ang="0">
                <a:pos x="connsiteX3" y="connsiteY3"/>
              </a:cxn>
            </a:cxnLst>
            <a:rect l="l" t="t" r="r" b="b"/>
            <a:pathLst>
              <a:path w="921602" h="1286285">
                <a:moveTo>
                  <a:pt x="921602" y="0"/>
                </a:moveTo>
                <a:cubicBezTo>
                  <a:pt x="586110" y="214841"/>
                  <a:pt x="864205" y="660820"/>
                  <a:pt x="710605" y="875201"/>
                </a:cubicBezTo>
                <a:cubicBezTo>
                  <a:pt x="557005" y="1089582"/>
                  <a:pt x="0" y="1286285"/>
                  <a:pt x="0" y="1286285"/>
                </a:cubicBezTo>
                <a:lnTo>
                  <a:pt x="0" y="1286285"/>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4" name="Group 63">
            <a:extLst>
              <a:ext uri="{FF2B5EF4-FFF2-40B4-BE49-F238E27FC236}">
                <a16:creationId xmlns:a16="http://schemas.microsoft.com/office/drawing/2014/main" id="{0414AC56-C8CA-4426-A086-EA5441D0BBB4}"/>
              </a:ext>
            </a:extLst>
          </p:cNvPr>
          <p:cNvGrpSpPr/>
          <p:nvPr/>
        </p:nvGrpSpPr>
        <p:grpSpPr>
          <a:xfrm>
            <a:off x="6744073" y="1102191"/>
            <a:ext cx="806047" cy="662828"/>
            <a:chOff x="1750173" y="2926500"/>
            <a:chExt cx="806047" cy="662828"/>
          </a:xfrm>
        </p:grpSpPr>
        <p:sp>
          <p:nvSpPr>
            <p:cNvPr id="83" name="Oval 82">
              <a:extLst>
                <a:ext uri="{FF2B5EF4-FFF2-40B4-BE49-F238E27FC236}">
                  <a16:creationId xmlns:a16="http://schemas.microsoft.com/office/drawing/2014/main" id="{325426DA-BC6E-4A90-ACC3-C6EE62C3BBE4}"/>
                </a:ext>
              </a:extLst>
            </p:cNvPr>
            <p:cNvSpPr/>
            <p:nvPr/>
          </p:nvSpPr>
          <p:spPr>
            <a:xfrm>
              <a:off x="1750173" y="2926500"/>
              <a:ext cx="662828" cy="662828"/>
            </a:xfrm>
            <a:prstGeom prst="ellipse">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26</a:t>
              </a:r>
              <a:endParaRPr lang="vi-VN" sz="2400" dirty="0"/>
            </a:p>
          </p:txBody>
        </p:sp>
        <p:sp>
          <p:nvSpPr>
            <p:cNvPr id="89" name="TextBox 88">
              <a:extLst>
                <a:ext uri="{FF2B5EF4-FFF2-40B4-BE49-F238E27FC236}">
                  <a16:creationId xmlns:a16="http://schemas.microsoft.com/office/drawing/2014/main" id="{F36AE15E-2A4C-4BEE-AED8-669613B5904A}"/>
                </a:ext>
              </a:extLst>
            </p:cNvPr>
            <p:cNvSpPr txBox="1"/>
            <p:nvPr/>
          </p:nvSpPr>
          <p:spPr>
            <a:xfrm>
              <a:off x="1775572" y="2967336"/>
              <a:ext cx="780648" cy="584775"/>
            </a:xfrm>
            <a:prstGeom prst="rect">
              <a:avLst/>
            </a:prstGeom>
            <a:noFill/>
          </p:spPr>
          <p:txBody>
            <a:bodyPr wrap="square" rtlCol="0">
              <a:spAutoFit/>
            </a:bodyPr>
            <a:lstStyle/>
            <a:p>
              <a:r>
                <a:rPr lang="en-US" sz="3200" b="1" dirty="0">
                  <a:solidFill>
                    <a:srgbClr val="FF0000"/>
                  </a:solidFill>
                </a:rPr>
                <a:t>93</a:t>
              </a:r>
              <a:endParaRPr lang="vi-VN" sz="3200" b="1" dirty="0">
                <a:solidFill>
                  <a:srgbClr val="FF0000"/>
                </a:solidFill>
              </a:endParaRPr>
            </a:p>
          </p:txBody>
        </p:sp>
      </p:grpSp>
      <p:sp>
        <p:nvSpPr>
          <p:cNvPr id="17" name="Freeform: Shape 16">
            <a:extLst>
              <a:ext uri="{FF2B5EF4-FFF2-40B4-BE49-F238E27FC236}">
                <a16:creationId xmlns:a16="http://schemas.microsoft.com/office/drawing/2014/main" id="{0DF843CF-5855-48F3-B17B-A2D21AEE4828}"/>
              </a:ext>
            </a:extLst>
          </p:cNvPr>
          <p:cNvSpPr/>
          <p:nvPr/>
        </p:nvSpPr>
        <p:spPr>
          <a:xfrm>
            <a:off x="7079918" y="2425700"/>
            <a:ext cx="2172032" cy="2444750"/>
          </a:xfrm>
          <a:custGeom>
            <a:avLst/>
            <a:gdLst>
              <a:gd name="connsiteX0" fmla="*/ 332 w 2172032"/>
              <a:gd name="connsiteY0" fmla="*/ 0 h 2444750"/>
              <a:gd name="connsiteX1" fmla="*/ 140032 w 2172032"/>
              <a:gd name="connsiteY1" fmla="*/ 869950 h 2444750"/>
              <a:gd name="connsiteX2" fmla="*/ 857582 w 2172032"/>
              <a:gd name="connsiteY2" fmla="*/ 1454150 h 2444750"/>
              <a:gd name="connsiteX3" fmla="*/ 1778332 w 2172032"/>
              <a:gd name="connsiteY3" fmla="*/ 1651000 h 2444750"/>
              <a:gd name="connsiteX4" fmla="*/ 2172032 w 2172032"/>
              <a:gd name="connsiteY4" fmla="*/ 2444750 h 2444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2032" h="2444750">
                <a:moveTo>
                  <a:pt x="332" y="0"/>
                </a:moveTo>
                <a:cubicBezTo>
                  <a:pt x="-1256" y="313796"/>
                  <a:pt x="-2843" y="627592"/>
                  <a:pt x="140032" y="869950"/>
                </a:cubicBezTo>
                <a:cubicBezTo>
                  <a:pt x="282907" y="1112308"/>
                  <a:pt x="584532" y="1323975"/>
                  <a:pt x="857582" y="1454150"/>
                </a:cubicBezTo>
                <a:cubicBezTo>
                  <a:pt x="1130632" y="1584325"/>
                  <a:pt x="1559257" y="1485900"/>
                  <a:pt x="1778332" y="1651000"/>
                </a:cubicBezTo>
                <a:cubicBezTo>
                  <a:pt x="1997407" y="1816100"/>
                  <a:pt x="2084719" y="2130425"/>
                  <a:pt x="2172032" y="2444750"/>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93" name="Group 92">
            <a:extLst>
              <a:ext uri="{FF2B5EF4-FFF2-40B4-BE49-F238E27FC236}">
                <a16:creationId xmlns:a16="http://schemas.microsoft.com/office/drawing/2014/main" id="{E7B1EBA6-EEB5-4369-A9C9-3D183160DA81}"/>
              </a:ext>
            </a:extLst>
          </p:cNvPr>
          <p:cNvGrpSpPr/>
          <p:nvPr/>
        </p:nvGrpSpPr>
        <p:grpSpPr>
          <a:xfrm>
            <a:off x="8641097" y="1940393"/>
            <a:ext cx="806047" cy="662828"/>
            <a:chOff x="1750173" y="2926500"/>
            <a:chExt cx="806047" cy="662828"/>
          </a:xfrm>
        </p:grpSpPr>
        <p:sp>
          <p:nvSpPr>
            <p:cNvPr id="94" name="Oval 93">
              <a:extLst>
                <a:ext uri="{FF2B5EF4-FFF2-40B4-BE49-F238E27FC236}">
                  <a16:creationId xmlns:a16="http://schemas.microsoft.com/office/drawing/2014/main" id="{3910BA3F-C866-4612-876F-DA635ED517D9}"/>
                </a:ext>
              </a:extLst>
            </p:cNvPr>
            <p:cNvSpPr/>
            <p:nvPr/>
          </p:nvSpPr>
          <p:spPr>
            <a:xfrm>
              <a:off x="1750173" y="2926500"/>
              <a:ext cx="662828" cy="662828"/>
            </a:xfrm>
            <a:prstGeom prst="ellipse">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26</a:t>
              </a:r>
              <a:endParaRPr lang="vi-VN" sz="2400" dirty="0"/>
            </a:p>
          </p:txBody>
        </p:sp>
        <p:sp>
          <p:nvSpPr>
            <p:cNvPr id="95" name="TextBox 94">
              <a:extLst>
                <a:ext uri="{FF2B5EF4-FFF2-40B4-BE49-F238E27FC236}">
                  <a16:creationId xmlns:a16="http://schemas.microsoft.com/office/drawing/2014/main" id="{FB085F86-FC69-4F4E-B63A-FCCD25BDE148}"/>
                </a:ext>
              </a:extLst>
            </p:cNvPr>
            <p:cNvSpPr txBox="1"/>
            <p:nvPr/>
          </p:nvSpPr>
          <p:spPr>
            <a:xfrm>
              <a:off x="1775572" y="2967336"/>
              <a:ext cx="780648" cy="584775"/>
            </a:xfrm>
            <a:prstGeom prst="rect">
              <a:avLst/>
            </a:prstGeom>
            <a:noFill/>
          </p:spPr>
          <p:txBody>
            <a:bodyPr wrap="square" rtlCol="0">
              <a:spAutoFit/>
            </a:bodyPr>
            <a:lstStyle/>
            <a:p>
              <a:r>
                <a:rPr lang="en-US" sz="3200" b="1" dirty="0" smtClean="0">
                  <a:solidFill>
                    <a:srgbClr val="FF0000"/>
                  </a:solidFill>
                </a:rPr>
                <a:t>56</a:t>
              </a:r>
              <a:endParaRPr lang="vi-VN" sz="3200" b="1" dirty="0">
                <a:solidFill>
                  <a:srgbClr val="FF0000"/>
                </a:solidFill>
              </a:endParaRPr>
            </a:p>
          </p:txBody>
        </p:sp>
      </p:grpSp>
      <p:sp>
        <p:nvSpPr>
          <p:cNvPr id="18" name="Freeform: Shape 17">
            <a:extLst>
              <a:ext uri="{FF2B5EF4-FFF2-40B4-BE49-F238E27FC236}">
                <a16:creationId xmlns:a16="http://schemas.microsoft.com/office/drawing/2014/main" id="{C2DC71A2-052D-4D63-8F64-7CDA47428A1E}"/>
              </a:ext>
            </a:extLst>
          </p:cNvPr>
          <p:cNvSpPr/>
          <p:nvPr/>
        </p:nvSpPr>
        <p:spPr>
          <a:xfrm>
            <a:off x="5837858" y="3314700"/>
            <a:ext cx="3144217" cy="1969216"/>
          </a:xfrm>
          <a:custGeom>
            <a:avLst/>
            <a:gdLst>
              <a:gd name="connsiteX0" fmla="*/ 1705519 w 1705519"/>
              <a:gd name="connsiteY0" fmla="*/ 0 h 1219200"/>
              <a:gd name="connsiteX1" fmla="*/ 1086394 w 1705519"/>
              <a:gd name="connsiteY1" fmla="*/ 514350 h 1219200"/>
              <a:gd name="connsiteX2" fmla="*/ 143419 w 1705519"/>
              <a:gd name="connsiteY2" fmla="*/ 771525 h 1219200"/>
              <a:gd name="connsiteX3" fmla="*/ 19594 w 1705519"/>
              <a:gd name="connsiteY3" fmla="*/ 1219200 h 1219200"/>
            </a:gdLst>
            <a:ahLst/>
            <a:cxnLst>
              <a:cxn ang="0">
                <a:pos x="connsiteX0" y="connsiteY0"/>
              </a:cxn>
              <a:cxn ang="0">
                <a:pos x="connsiteX1" y="connsiteY1"/>
              </a:cxn>
              <a:cxn ang="0">
                <a:pos x="connsiteX2" y="connsiteY2"/>
              </a:cxn>
              <a:cxn ang="0">
                <a:pos x="connsiteX3" y="connsiteY3"/>
              </a:cxn>
            </a:cxnLst>
            <a:rect l="l" t="t" r="r" b="b"/>
            <a:pathLst>
              <a:path w="1705519" h="1219200">
                <a:moveTo>
                  <a:pt x="1705519" y="0"/>
                </a:moveTo>
                <a:cubicBezTo>
                  <a:pt x="1526131" y="192881"/>
                  <a:pt x="1346744" y="385763"/>
                  <a:pt x="1086394" y="514350"/>
                </a:cubicBezTo>
                <a:cubicBezTo>
                  <a:pt x="826044" y="642937"/>
                  <a:pt x="321219" y="654050"/>
                  <a:pt x="143419" y="771525"/>
                </a:cubicBezTo>
                <a:cubicBezTo>
                  <a:pt x="-34381" y="889000"/>
                  <a:pt x="-7394" y="1054100"/>
                  <a:pt x="19594" y="1219200"/>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94442484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p:tgtEl>
                                          <p:spTgt spid="60"/>
                                        </p:tgtEl>
                                        <p:attrNameLst>
                                          <p:attrName>ppt_y</p:attrName>
                                        </p:attrNameLst>
                                      </p:cBhvr>
                                      <p:tavLst>
                                        <p:tav tm="0">
                                          <p:val>
                                            <p:strVal val="#ppt_y+#ppt_h*1.125000"/>
                                          </p:val>
                                        </p:tav>
                                        <p:tav tm="100000">
                                          <p:val>
                                            <p:strVal val="#ppt_y"/>
                                          </p:val>
                                        </p:tav>
                                      </p:tavLst>
                                    </p:anim>
                                    <p:animEffect transition="in" filter="wipe(up)">
                                      <p:cBhvr>
                                        <p:cTn id="18" dur="500"/>
                                        <p:tgtEl>
                                          <p:spTgt spid="6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64"/>
                                        </p:tgtEl>
                                        <p:attrNameLst>
                                          <p:attrName>style.visibility</p:attrName>
                                        </p:attrNameLst>
                                      </p:cBhvr>
                                      <p:to>
                                        <p:strVal val="visible"/>
                                      </p:to>
                                    </p:set>
                                    <p:anim calcmode="lin" valueType="num">
                                      <p:cBhvr additive="base">
                                        <p:cTn id="28" dur="500"/>
                                        <p:tgtEl>
                                          <p:spTgt spid="64"/>
                                        </p:tgtEl>
                                        <p:attrNameLst>
                                          <p:attrName>ppt_y</p:attrName>
                                        </p:attrNameLst>
                                      </p:cBhvr>
                                      <p:tavLst>
                                        <p:tav tm="0">
                                          <p:val>
                                            <p:strVal val="#ppt_y+#ppt_h*1.125000"/>
                                          </p:val>
                                        </p:tav>
                                        <p:tav tm="100000">
                                          <p:val>
                                            <p:strVal val="#ppt_y"/>
                                          </p:val>
                                        </p:tav>
                                      </p:tavLst>
                                    </p:anim>
                                    <p:animEffect transition="in" filter="wipe(up)">
                                      <p:cBhvr>
                                        <p:cTn id="29" dur="500"/>
                                        <p:tgtEl>
                                          <p:spTgt spid="6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93"/>
                                        </p:tgtEl>
                                        <p:attrNameLst>
                                          <p:attrName>style.visibility</p:attrName>
                                        </p:attrNameLst>
                                      </p:cBhvr>
                                      <p:to>
                                        <p:strVal val="visible"/>
                                      </p:to>
                                    </p:set>
                                    <p:anim calcmode="lin" valueType="num">
                                      <p:cBhvr additive="base">
                                        <p:cTn id="39" dur="500"/>
                                        <p:tgtEl>
                                          <p:spTgt spid="93"/>
                                        </p:tgtEl>
                                        <p:attrNameLst>
                                          <p:attrName>ppt_y</p:attrName>
                                        </p:attrNameLst>
                                      </p:cBhvr>
                                      <p:tavLst>
                                        <p:tav tm="0">
                                          <p:val>
                                            <p:strVal val="#ppt_y+#ppt_h*1.125000"/>
                                          </p:val>
                                        </p:tav>
                                        <p:tav tm="100000">
                                          <p:val>
                                            <p:strVal val="#ppt_y"/>
                                          </p:val>
                                        </p:tav>
                                      </p:tavLst>
                                    </p:anim>
                                    <p:animEffect transition="in" filter="wipe(up)">
                                      <p:cBhvr>
                                        <p:cTn id="40" dur="500"/>
                                        <p:tgtEl>
                                          <p:spTgt spid="9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5"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TUAN\Downloads\Luyện tập 1.png">
            <a:extLst>
              <a:ext uri="{FF2B5EF4-FFF2-40B4-BE49-F238E27FC236}">
                <a16:creationId xmlns:a16="http://schemas.microsoft.com/office/drawing/2014/main" id="{439545A9-2DD8-4B85-AB11-A53FA02BA774}"/>
              </a:ext>
            </a:extLst>
          </p:cNvPr>
          <p:cNvPicPr>
            <a:picLocks noChangeAspect="1" noChangeArrowheads="1"/>
          </p:cNvPicPr>
          <p:nvPr/>
        </p:nvPicPr>
        <p:blipFill>
          <a:blip r:embed="rId2" cstate="print"/>
          <a:srcRect/>
          <a:stretch>
            <a:fillRect/>
          </a:stretch>
        </p:blipFill>
        <p:spPr bwMode="auto">
          <a:xfrm>
            <a:off x="730152" y="328812"/>
            <a:ext cx="2237784" cy="863493"/>
          </a:xfrm>
          <a:prstGeom prst="rect">
            <a:avLst/>
          </a:prstGeom>
          <a:noFill/>
        </p:spPr>
      </p:pic>
      <p:sp>
        <p:nvSpPr>
          <p:cNvPr id="6" name="Oval 5">
            <a:extLst>
              <a:ext uri="{FF2B5EF4-FFF2-40B4-BE49-F238E27FC236}">
                <a16:creationId xmlns:a16="http://schemas.microsoft.com/office/drawing/2014/main" id="{CED91646-F433-4E33-9259-5D3151798DE5}"/>
              </a:ext>
            </a:extLst>
          </p:cNvPr>
          <p:cNvSpPr/>
          <p:nvPr/>
        </p:nvSpPr>
        <p:spPr>
          <a:xfrm>
            <a:off x="2967936" y="666991"/>
            <a:ext cx="437322" cy="437322"/>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4</a:t>
            </a:r>
            <a:endParaRPr lang="vi-VN" sz="3200" b="1" dirty="0"/>
          </a:p>
        </p:txBody>
      </p:sp>
      <p:sp>
        <p:nvSpPr>
          <p:cNvPr id="8" name="TextBox 7">
            <a:extLst>
              <a:ext uri="{FF2B5EF4-FFF2-40B4-BE49-F238E27FC236}">
                <a16:creationId xmlns:a16="http://schemas.microsoft.com/office/drawing/2014/main" id="{A68259A6-7178-4239-B4B2-F47B84EF0690}"/>
              </a:ext>
            </a:extLst>
          </p:cNvPr>
          <p:cNvSpPr txBox="1"/>
          <p:nvPr/>
        </p:nvSpPr>
        <p:spPr>
          <a:xfrm>
            <a:off x="3405259" y="666991"/>
            <a:ext cx="7465942" cy="1200329"/>
          </a:xfrm>
          <a:prstGeom prst="rect">
            <a:avLst/>
          </a:prstGeom>
          <a:noFill/>
        </p:spPr>
        <p:txBody>
          <a:bodyPr wrap="square" rtlCol="0">
            <a:spAutoFit/>
          </a:bodyPr>
          <a:lstStyle/>
          <a:p>
            <a:pPr algn="just"/>
            <a:r>
              <a:rPr lang="vi-VN" sz="2400" dirty="0"/>
              <a:t>Ngày thứ nhất, Mai làm được 29 tấm bưu thiếp. Ngày thứ hai, Mai làm được 31 tấm bưu thiếp. Hỏi cả hai ngày Mai làm được bao nhiêu tấm bưu thiếp?</a:t>
            </a:r>
          </a:p>
        </p:txBody>
      </p:sp>
      <p:sp>
        <p:nvSpPr>
          <p:cNvPr id="44" name="TextBox 43">
            <a:extLst>
              <a:ext uri="{FF2B5EF4-FFF2-40B4-BE49-F238E27FC236}">
                <a16:creationId xmlns:a16="http://schemas.microsoft.com/office/drawing/2014/main" id="{58B89BE9-6D3D-4AFA-BE8E-54A785B72C7C}"/>
              </a:ext>
            </a:extLst>
          </p:cNvPr>
          <p:cNvSpPr txBox="1"/>
          <p:nvPr/>
        </p:nvSpPr>
        <p:spPr>
          <a:xfrm>
            <a:off x="5653396" y="1867320"/>
            <a:ext cx="1551369" cy="523220"/>
          </a:xfrm>
          <a:prstGeom prst="rect">
            <a:avLst/>
          </a:prstGeom>
          <a:noFill/>
        </p:spPr>
        <p:txBody>
          <a:bodyPr wrap="square" rtlCol="0">
            <a:spAutoFit/>
          </a:bodyPr>
          <a:lstStyle/>
          <a:p>
            <a:pPr algn="ctr"/>
            <a:r>
              <a:rPr lang="vi-VN" sz="2800" i="1" dirty="0"/>
              <a:t>Bài giải</a:t>
            </a:r>
          </a:p>
        </p:txBody>
      </p:sp>
      <p:sp>
        <p:nvSpPr>
          <p:cNvPr id="45" name="TextBox 44">
            <a:extLst>
              <a:ext uri="{FF2B5EF4-FFF2-40B4-BE49-F238E27FC236}">
                <a16:creationId xmlns:a16="http://schemas.microsoft.com/office/drawing/2014/main" id="{9C36FC5A-AC70-4166-8E02-4A03256647D6}"/>
              </a:ext>
            </a:extLst>
          </p:cNvPr>
          <p:cNvSpPr txBox="1"/>
          <p:nvPr/>
        </p:nvSpPr>
        <p:spPr>
          <a:xfrm>
            <a:off x="3357492" y="2379722"/>
            <a:ext cx="7964556" cy="523220"/>
          </a:xfrm>
          <a:prstGeom prst="rect">
            <a:avLst/>
          </a:prstGeom>
          <a:noFill/>
        </p:spPr>
        <p:txBody>
          <a:bodyPr wrap="square" rtlCol="0">
            <a:spAutoFit/>
          </a:bodyPr>
          <a:lstStyle/>
          <a:p>
            <a:pPr algn="ctr"/>
            <a:r>
              <a:rPr lang="vi-VN" sz="2800" dirty="0">
                <a:solidFill>
                  <a:srgbClr val="FF0000"/>
                </a:solidFill>
              </a:rPr>
              <a:t>Cả hai ngày Mai làm được số tấm bưu thiếp là:</a:t>
            </a:r>
          </a:p>
        </p:txBody>
      </p:sp>
      <p:sp>
        <p:nvSpPr>
          <p:cNvPr id="46" name="TextBox 45">
            <a:extLst>
              <a:ext uri="{FF2B5EF4-FFF2-40B4-BE49-F238E27FC236}">
                <a16:creationId xmlns:a16="http://schemas.microsoft.com/office/drawing/2014/main" id="{5EE9B69E-D98D-4E96-9DF2-561E77DBF337}"/>
              </a:ext>
            </a:extLst>
          </p:cNvPr>
          <p:cNvSpPr txBox="1"/>
          <p:nvPr/>
        </p:nvSpPr>
        <p:spPr>
          <a:xfrm>
            <a:off x="4605487" y="2905780"/>
            <a:ext cx="5065485" cy="523220"/>
          </a:xfrm>
          <a:prstGeom prst="rect">
            <a:avLst/>
          </a:prstGeom>
          <a:noFill/>
        </p:spPr>
        <p:txBody>
          <a:bodyPr wrap="square" rtlCol="0">
            <a:spAutoFit/>
          </a:bodyPr>
          <a:lstStyle/>
          <a:p>
            <a:pPr algn="ctr"/>
            <a:r>
              <a:rPr lang="vi-VN" sz="2800" dirty="0">
                <a:solidFill>
                  <a:srgbClr val="FF0000"/>
                </a:solidFill>
              </a:rPr>
              <a:t>29 + 31 = 60 (tấm bưu thiếp)</a:t>
            </a:r>
          </a:p>
        </p:txBody>
      </p:sp>
      <p:sp>
        <p:nvSpPr>
          <p:cNvPr id="49" name="TextBox 48">
            <a:extLst>
              <a:ext uri="{FF2B5EF4-FFF2-40B4-BE49-F238E27FC236}">
                <a16:creationId xmlns:a16="http://schemas.microsoft.com/office/drawing/2014/main" id="{701C1E85-3E60-44DF-B134-47B736AA81E9}"/>
              </a:ext>
            </a:extLst>
          </p:cNvPr>
          <p:cNvSpPr txBox="1"/>
          <p:nvPr/>
        </p:nvSpPr>
        <p:spPr>
          <a:xfrm>
            <a:off x="5297357" y="3415344"/>
            <a:ext cx="5065485" cy="523220"/>
          </a:xfrm>
          <a:prstGeom prst="rect">
            <a:avLst/>
          </a:prstGeom>
          <a:noFill/>
        </p:spPr>
        <p:txBody>
          <a:bodyPr wrap="square" rtlCol="0">
            <a:spAutoFit/>
          </a:bodyPr>
          <a:lstStyle/>
          <a:p>
            <a:pPr algn="r"/>
            <a:r>
              <a:rPr lang="vi-VN" sz="2800" dirty="0">
                <a:solidFill>
                  <a:srgbClr val="FF0000"/>
                </a:solidFill>
              </a:rPr>
              <a:t>Đáp </a:t>
            </a:r>
            <a:r>
              <a:rPr lang="vi-VN" sz="2800">
                <a:solidFill>
                  <a:srgbClr val="FF0000"/>
                </a:solidFill>
              </a:rPr>
              <a:t>số: 60 tấm bưu thiếp.</a:t>
            </a:r>
            <a:endParaRPr lang="vi-VN" sz="2800" dirty="0">
              <a:solidFill>
                <a:srgbClr val="FF0000"/>
              </a:solidFill>
            </a:endParaRPr>
          </a:p>
        </p:txBody>
      </p:sp>
      <p:pic>
        <p:nvPicPr>
          <p:cNvPr id="4" name="Picture 3">
            <a:extLst>
              <a:ext uri="{FF2B5EF4-FFF2-40B4-BE49-F238E27FC236}">
                <a16:creationId xmlns:a16="http://schemas.microsoft.com/office/drawing/2014/main" id="{78361C20-0D87-4AED-9138-6056D7F55E1B}"/>
              </a:ext>
            </a:extLst>
          </p:cNvPr>
          <p:cNvPicPr>
            <a:picLocks noChangeAspect="1"/>
          </p:cNvPicPr>
          <p:nvPr/>
        </p:nvPicPr>
        <p:blipFill rotWithShape="1">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Effect>
                      <a14:saturation sat="200000"/>
                    </a14:imgEffect>
                  </a14:imgLayer>
                </a14:imgProps>
              </a:ext>
            </a:extLst>
          </a:blip>
          <a:srcRect r="26947" b="26848"/>
          <a:stretch/>
        </p:blipFill>
        <p:spPr>
          <a:xfrm>
            <a:off x="890145" y="1267155"/>
            <a:ext cx="2668378" cy="1677740"/>
          </a:xfrm>
          <a:prstGeom prst="rect">
            <a:avLst/>
          </a:prstGeom>
        </p:spPr>
      </p:pic>
      <p:sp>
        <p:nvSpPr>
          <p:cNvPr id="11" name="Oval 10">
            <a:extLst>
              <a:ext uri="{FF2B5EF4-FFF2-40B4-BE49-F238E27FC236}">
                <a16:creationId xmlns:a16="http://schemas.microsoft.com/office/drawing/2014/main" id="{0C90AF57-2A3B-4743-94AD-52139241E69E}"/>
              </a:ext>
            </a:extLst>
          </p:cNvPr>
          <p:cNvSpPr/>
          <p:nvPr/>
        </p:nvSpPr>
        <p:spPr>
          <a:xfrm>
            <a:off x="1541731" y="3950736"/>
            <a:ext cx="437322" cy="437322"/>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5</a:t>
            </a:r>
            <a:endParaRPr lang="vi-VN" sz="3200" b="1" dirty="0"/>
          </a:p>
        </p:txBody>
      </p:sp>
      <p:grpSp>
        <p:nvGrpSpPr>
          <p:cNvPr id="12" name="Group 11">
            <a:extLst>
              <a:ext uri="{FF2B5EF4-FFF2-40B4-BE49-F238E27FC236}">
                <a16:creationId xmlns:a16="http://schemas.microsoft.com/office/drawing/2014/main" id="{4BE02A1E-CE3C-40D1-AD5D-07A5D6F6B0A0}"/>
              </a:ext>
            </a:extLst>
          </p:cNvPr>
          <p:cNvGrpSpPr/>
          <p:nvPr/>
        </p:nvGrpSpPr>
        <p:grpSpPr>
          <a:xfrm>
            <a:off x="2118519" y="3938564"/>
            <a:ext cx="1116312" cy="461666"/>
            <a:chOff x="1870518" y="1440653"/>
            <a:chExt cx="1116312" cy="461666"/>
          </a:xfrm>
        </p:grpSpPr>
        <p:grpSp>
          <p:nvGrpSpPr>
            <p:cNvPr id="13" name="Group 12">
              <a:extLst>
                <a:ext uri="{FF2B5EF4-FFF2-40B4-BE49-F238E27FC236}">
                  <a16:creationId xmlns:a16="http://schemas.microsoft.com/office/drawing/2014/main" id="{6BA3E765-9DD9-4CC3-A865-5ABCB47059CC}"/>
                </a:ext>
              </a:extLst>
            </p:cNvPr>
            <p:cNvGrpSpPr/>
            <p:nvPr/>
          </p:nvGrpSpPr>
          <p:grpSpPr>
            <a:xfrm>
              <a:off x="1870518" y="1440654"/>
              <a:ext cx="758382" cy="461665"/>
              <a:chOff x="1870518" y="1440654"/>
              <a:chExt cx="758382" cy="461665"/>
            </a:xfrm>
          </p:grpSpPr>
          <p:sp>
            <p:nvSpPr>
              <p:cNvPr id="15" name="Rectangle: Rounded Corners 14">
                <a:extLst>
                  <a:ext uri="{FF2B5EF4-FFF2-40B4-BE49-F238E27FC236}">
                    <a16:creationId xmlns:a16="http://schemas.microsoft.com/office/drawing/2014/main" id="{591336DE-91C0-47CB-8E41-F40B6C5E1352}"/>
                  </a:ext>
                </a:extLst>
              </p:cNvPr>
              <p:cNvSpPr/>
              <p:nvPr/>
            </p:nvSpPr>
            <p:spPr>
              <a:xfrm>
                <a:off x="1870518" y="1440654"/>
                <a:ext cx="758382" cy="382154"/>
              </a:xfrm>
              <a:prstGeom prst="roundRect">
                <a:avLst/>
              </a:prstGeom>
              <a:solidFill>
                <a:srgbClr val="FFD974"/>
              </a:solidFill>
              <a:ln>
                <a:solidFill>
                  <a:srgbClr val="FFD9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 name="TextBox 15">
                <a:extLst>
                  <a:ext uri="{FF2B5EF4-FFF2-40B4-BE49-F238E27FC236}">
                    <a16:creationId xmlns:a16="http://schemas.microsoft.com/office/drawing/2014/main" id="{590C7C11-D4E1-4581-BDBA-7E77364BEB12}"/>
                  </a:ext>
                </a:extLst>
              </p:cNvPr>
              <p:cNvSpPr txBox="1"/>
              <p:nvPr/>
            </p:nvSpPr>
            <p:spPr>
              <a:xfrm>
                <a:off x="1969023" y="1440654"/>
                <a:ext cx="561372" cy="461665"/>
              </a:xfrm>
              <a:prstGeom prst="rect">
                <a:avLst/>
              </a:prstGeom>
              <a:noFill/>
            </p:spPr>
            <p:txBody>
              <a:bodyPr wrap="none" rtlCol="0">
                <a:spAutoFit/>
              </a:bodyPr>
              <a:lstStyle/>
              <a:p>
                <a:r>
                  <a:rPr lang="vi-VN" sz="2400" dirty="0"/>
                  <a:t>Số</a:t>
                </a:r>
              </a:p>
            </p:txBody>
          </p:sp>
        </p:grpSp>
        <p:sp>
          <p:nvSpPr>
            <p:cNvPr id="14" name="TextBox 13">
              <a:extLst>
                <a:ext uri="{FF2B5EF4-FFF2-40B4-BE49-F238E27FC236}">
                  <a16:creationId xmlns:a16="http://schemas.microsoft.com/office/drawing/2014/main" id="{2C3266A3-4C55-4E56-A680-ECD01B44B266}"/>
                </a:ext>
              </a:extLst>
            </p:cNvPr>
            <p:cNvSpPr txBox="1"/>
            <p:nvPr/>
          </p:nvSpPr>
          <p:spPr>
            <a:xfrm>
              <a:off x="2630642" y="1440653"/>
              <a:ext cx="356188" cy="461665"/>
            </a:xfrm>
            <a:prstGeom prst="rect">
              <a:avLst/>
            </a:prstGeom>
            <a:noFill/>
          </p:spPr>
          <p:txBody>
            <a:bodyPr wrap="none" rtlCol="0">
              <a:spAutoFit/>
            </a:bodyPr>
            <a:lstStyle/>
            <a:p>
              <a:r>
                <a:rPr lang="vi-VN" sz="2400" dirty="0"/>
                <a:t>?</a:t>
              </a:r>
            </a:p>
          </p:txBody>
        </p:sp>
      </p:grpSp>
      <p:pic>
        <p:nvPicPr>
          <p:cNvPr id="5" name="Picture 4">
            <a:extLst>
              <a:ext uri="{FF2B5EF4-FFF2-40B4-BE49-F238E27FC236}">
                <a16:creationId xmlns:a16="http://schemas.microsoft.com/office/drawing/2014/main" id="{E66101A1-E8EA-4E24-AF49-385D128F562F}"/>
              </a:ext>
            </a:extLst>
          </p:cNvPr>
          <p:cNvPicPr>
            <a:picLocks noChangeAspect="1"/>
          </p:cNvPicPr>
          <p:nvPr/>
        </p:nvPicPr>
        <p:blipFill>
          <a:blip r:embed="rId5">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Effect>
                      <a14:saturation sat="200000"/>
                    </a14:imgEffect>
                  </a14:imgLayer>
                </a14:imgProps>
              </a:ext>
            </a:extLst>
          </a:blip>
          <a:stretch>
            <a:fillRect/>
          </a:stretch>
        </p:blipFill>
        <p:spPr>
          <a:xfrm>
            <a:off x="7076660" y="3950736"/>
            <a:ext cx="3553411" cy="2440583"/>
          </a:xfrm>
          <a:prstGeom prst="rect">
            <a:avLst/>
          </a:prstGeom>
        </p:spPr>
      </p:pic>
      <p:grpSp>
        <p:nvGrpSpPr>
          <p:cNvPr id="7" name="Group 6">
            <a:extLst>
              <a:ext uri="{FF2B5EF4-FFF2-40B4-BE49-F238E27FC236}">
                <a16:creationId xmlns:a16="http://schemas.microsoft.com/office/drawing/2014/main" id="{704A23C0-042C-45F9-83D7-30A7D4227BD6}"/>
              </a:ext>
            </a:extLst>
          </p:cNvPr>
          <p:cNvGrpSpPr/>
          <p:nvPr/>
        </p:nvGrpSpPr>
        <p:grpSpPr>
          <a:xfrm>
            <a:off x="1080819" y="4463424"/>
            <a:ext cx="5995841" cy="1195042"/>
            <a:chOff x="1080819" y="4463424"/>
            <a:chExt cx="5995841" cy="1195042"/>
          </a:xfrm>
        </p:grpSpPr>
        <p:sp>
          <p:nvSpPr>
            <p:cNvPr id="18" name="TextBox 17">
              <a:extLst>
                <a:ext uri="{FF2B5EF4-FFF2-40B4-BE49-F238E27FC236}">
                  <a16:creationId xmlns:a16="http://schemas.microsoft.com/office/drawing/2014/main" id="{7003AFF7-8D9D-4E02-BC4E-56EA016A4A9D}"/>
                </a:ext>
              </a:extLst>
            </p:cNvPr>
            <p:cNvSpPr txBox="1"/>
            <p:nvPr/>
          </p:nvSpPr>
          <p:spPr>
            <a:xfrm>
              <a:off x="1080819" y="4463424"/>
              <a:ext cx="5995841" cy="1131848"/>
            </a:xfrm>
            <a:prstGeom prst="rect">
              <a:avLst/>
            </a:prstGeom>
            <a:noFill/>
          </p:spPr>
          <p:txBody>
            <a:bodyPr wrap="square" rtlCol="0">
              <a:spAutoFit/>
            </a:bodyPr>
            <a:lstStyle/>
            <a:p>
              <a:pPr algn="just">
                <a:lnSpc>
                  <a:spcPct val="150000"/>
                </a:lnSpc>
              </a:pPr>
              <a:r>
                <a:rPr lang="vi-VN" sz="2400" dirty="0"/>
                <a:t>Kiến đỏ phải bò qua bụi cỏ để đến cái kẹo.</a:t>
              </a:r>
            </a:p>
            <a:p>
              <a:pPr algn="just">
                <a:lnSpc>
                  <a:spcPct val="150000"/>
                </a:lnSpc>
              </a:pPr>
              <a:r>
                <a:rPr lang="vi-VN" sz="2400" dirty="0"/>
                <a:t>Kiến đỏ phải bò              cm.</a:t>
              </a:r>
            </a:p>
          </p:txBody>
        </p:sp>
        <p:sp>
          <p:nvSpPr>
            <p:cNvPr id="19" name="Rectangle: Rounded Corners 18">
              <a:extLst>
                <a:ext uri="{FF2B5EF4-FFF2-40B4-BE49-F238E27FC236}">
                  <a16:creationId xmlns:a16="http://schemas.microsoft.com/office/drawing/2014/main" id="{2566484A-AE98-4CFE-B556-AB8B30AAB325}"/>
                </a:ext>
              </a:extLst>
            </p:cNvPr>
            <p:cNvSpPr/>
            <p:nvPr/>
          </p:nvSpPr>
          <p:spPr>
            <a:xfrm>
              <a:off x="3405257" y="5040042"/>
              <a:ext cx="928203" cy="618424"/>
            </a:xfrm>
            <a:prstGeom prst="roundRect">
              <a:avLst/>
            </a:prstGeom>
            <a:solidFill>
              <a:schemeClr val="bg1"/>
            </a:solidFill>
            <a:ln w="38100">
              <a:solidFill>
                <a:srgbClr val="FFBA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solidFill>
                    <a:schemeClr val="tx1"/>
                  </a:solidFill>
                </a:rPr>
                <a:t>?</a:t>
              </a:r>
            </a:p>
          </p:txBody>
        </p:sp>
      </p:grpSp>
      <p:sp>
        <p:nvSpPr>
          <p:cNvPr id="21" name="Rectangle: Rounded Corners 20">
            <a:extLst>
              <a:ext uri="{FF2B5EF4-FFF2-40B4-BE49-F238E27FC236}">
                <a16:creationId xmlns:a16="http://schemas.microsoft.com/office/drawing/2014/main" id="{FF0AFB36-08D5-47BA-AED7-4F9EB83ED6C9}"/>
              </a:ext>
            </a:extLst>
          </p:cNvPr>
          <p:cNvSpPr/>
          <p:nvPr/>
        </p:nvSpPr>
        <p:spPr>
          <a:xfrm>
            <a:off x="3405257" y="5040042"/>
            <a:ext cx="928203" cy="618424"/>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solidFill>
                  <a:srgbClr val="FF0000"/>
                </a:solidFill>
              </a:rPr>
              <a:t>91</a:t>
            </a:r>
          </a:p>
        </p:txBody>
      </p:sp>
      <p:sp>
        <p:nvSpPr>
          <p:cNvPr id="22" name="Rectangle 21">
            <a:extLst>
              <a:ext uri="{FF2B5EF4-FFF2-40B4-BE49-F238E27FC236}">
                <a16:creationId xmlns:a16="http://schemas.microsoft.com/office/drawing/2014/main" id="{00739EDF-B4C7-42A0-9228-BA1592CD3C8C}"/>
              </a:ext>
            </a:extLst>
          </p:cNvPr>
          <p:cNvSpPr/>
          <p:nvPr/>
        </p:nvSpPr>
        <p:spPr>
          <a:xfrm>
            <a:off x="4605487" y="5584264"/>
            <a:ext cx="2598788" cy="658835"/>
          </a:xfrm>
          <a:prstGeom prst="rect">
            <a:avLst/>
          </a:prstGeom>
          <a:solidFill>
            <a:srgbClr val="FFFF85"/>
          </a:solidFill>
          <a:effectLst>
            <a:softEdge rad="127000"/>
          </a:effectLst>
        </p:spPr>
        <p:txBody>
          <a:bodyPr wrap="none">
            <a:spAutoFit/>
          </a:bodyPr>
          <a:lstStyle/>
          <a:p>
            <a:pPr>
              <a:lnSpc>
                <a:spcPct val="150000"/>
              </a:lnSpc>
            </a:pPr>
            <a:r>
              <a:rPr lang="vi-VN" sz="2800" dirty="0"/>
              <a:t>37 + 54 =         </a:t>
            </a:r>
          </a:p>
        </p:txBody>
      </p:sp>
      <p:sp>
        <p:nvSpPr>
          <p:cNvPr id="23" name="TextBox 22">
            <a:extLst>
              <a:ext uri="{FF2B5EF4-FFF2-40B4-BE49-F238E27FC236}">
                <a16:creationId xmlns:a16="http://schemas.microsoft.com/office/drawing/2014/main" id="{7FEC0F11-45F2-4CBB-941E-1C289555B568}"/>
              </a:ext>
            </a:extLst>
          </p:cNvPr>
          <p:cNvSpPr txBox="1"/>
          <p:nvPr/>
        </p:nvSpPr>
        <p:spPr>
          <a:xfrm>
            <a:off x="6300727" y="5658324"/>
            <a:ext cx="639919" cy="584775"/>
          </a:xfrm>
          <a:prstGeom prst="rect">
            <a:avLst/>
          </a:prstGeom>
          <a:noFill/>
        </p:spPr>
        <p:txBody>
          <a:bodyPr wrap="none" rtlCol="0">
            <a:spAutoFit/>
          </a:bodyPr>
          <a:lstStyle/>
          <a:p>
            <a:r>
              <a:rPr lang="vi-VN" sz="3200" b="1" dirty="0">
                <a:solidFill>
                  <a:srgbClr val="FF0000"/>
                </a:solidFill>
              </a:rPr>
              <a:t>91</a:t>
            </a:r>
          </a:p>
        </p:txBody>
      </p:sp>
    </p:spTree>
    <p:extLst>
      <p:ext uri="{BB962C8B-B14F-4D97-AF65-F5344CB8AC3E}">
        <p14:creationId xmlns:p14="http://schemas.microsoft.com/office/powerpoint/2010/main" val="580158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barn(inVertical)">
                                      <p:cBhvr>
                                        <p:cTn id="20" dur="500"/>
                                        <p:tgtEl>
                                          <p:spTgt spid="4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barn(inVertical)">
                                      <p:cBhvr>
                                        <p:cTn id="25" dur="500"/>
                                        <p:tgtEl>
                                          <p:spTgt spid="4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barn(inVertical)">
                                      <p:cBhvr>
                                        <p:cTn id="30" dur="500"/>
                                        <p:tgtEl>
                                          <p:spTgt spid="4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inVertical)">
                                      <p:cBhvr>
                                        <p:cTn id="35" dur="500"/>
                                        <p:tgtEl>
                                          <p:spTgt spid="4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inVertical)">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44" grpId="0"/>
      <p:bldP spid="45" grpId="0"/>
      <p:bldP spid="46" grpId="0"/>
      <p:bldP spid="49" grpId="0"/>
      <p:bldP spid="11" grpId="0" animBg="1"/>
      <p:bldP spid="21" grpId="0" animBg="1"/>
      <p:bldP spid="22" grpId="0" animBg="1"/>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9.5"/>
</p:tagLst>
</file>

<file path=ppt/tags/tag2.xml><?xml version="1.0" encoding="utf-8"?>
<p:tagLst xmlns:a="http://schemas.openxmlformats.org/drawingml/2006/main" xmlns:r="http://schemas.openxmlformats.org/officeDocument/2006/relationships" xmlns:p="http://schemas.openxmlformats.org/presentationml/2006/main">
  <p:tag name="TIMING" val="|4.4|8.3|29.6|3.9|2.4|2.3|2.1|1.2|3.1|4.9|0.9|3.7|1.2|1.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TotalTime>
  <Words>208</Words>
  <Application>Microsoft Office PowerPoint</Application>
  <PresentationFormat>Widescreen</PresentationFormat>
  <Paragraphs>67</Paragraphs>
  <Slides>5</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fptshop</dc:creator>
  <cp:lastModifiedBy>fptshop</cp:lastModifiedBy>
  <cp:revision>10</cp:revision>
  <dcterms:created xsi:type="dcterms:W3CDTF">2021-10-19T19:43:23Z</dcterms:created>
  <dcterms:modified xsi:type="dcterms:W3CDTF">2021-10-19T21:15:19Z</dcterms:modified>
</cp:coreProperties>
</file>