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3"/>
  </p:notesMasterIdLst>
  <p:sldIdLst>
    <p:sldId id="2959" r:id="rId2"/>
    <p:sldId id="3073" r:id="rId3"/>
    <p:sldId id="3149" r:id="rId4"/>
    <p:sldId id="3074" r:id="rId5"/>
    <p:sldId id="3035" r:id="rId6"/>
    <p:sldId id="3150" r:id="rId7"/>
    <p:sldId id="3151" r:id="rId8"/>
    <p:sldId id="3153" r:id="rId9"/>
    <p:sldId id="3126" r:id="rId10"/>
    <p:sldId id="3127" r:id="rId11"/>
    <p:sldId id="28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372156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898228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xmlns="" id="{685EC51D-0A5F-4380-9F93-B48BC9E2F629}"/>
              </a:ext>
            </a:extLst>
          </p:cNvPr>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xmlns="" id="{7B6F90AF-9A90-41BB-AEC9-06DC6A344D57}"/>
              </a:ext>
            </a:extLst>
          </p:cNvPr>
          <p:cNvPicPr>
            <a:picLocks noChangeAspect="1"/>
          </p:cNvPicPr>
          <p:nvPr userDrawn="1"/>
        </p:nvPicPr>
        <p:blipFill>
          <a:blip r:embed="rId2"/>
          <a:stretch>
            <a:fillRect/>
          </a:stretch>
        </p:blipFill>
        <p:spPr>
          <a:xfrm>
            <a:off x="11315942" y="271155"/>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a:extLst>
              <a:ext uri="{FF2B5EF4-FFF2-40B4-BE49-F238E27FC236}">
                <a16:creationId xmlns:a16="http://schemas.microsoft.com/office/drawing/2014/main" xmlns=""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a16="http://schemas.microsoft.com/office/drawing/2014/main" xmlns=""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a16="http://schemas.microsoft.com/office/drawing/2014/main" xmlns=""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spTree>
    <p:extLst>
      <p:ext uri="{BB962C8B-B14F-4D97-AF65-F5344CB8AC3E}">
        <p14:creationId xmlns:p14="http://schemas.microsoft.com/office/powerpoint/2010/main" val="1291432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 id="2147483774"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8.png"/><Relationship Id="rId10" Type="http://schemas.openxmlformats.org/officeDocument/2006/relationships/image" Target="../media/image2.png"/><Relationship Id="rId4" Type="http://schemas.openxmlformats.org/officeDocument/2006/relationships/image" Target="../media/image7.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16.svg"/><Relationship Id="rId7"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8.sv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8.sv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25.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53402" y="215297"/>
            <a:ext cx="1664763" cy="1512215"/>
          </a:xfrm>
          <a:prstGeom prst="rect">
            <a:avLst/>
          </a:prstGeom>
        </p:spPr>
      </p:pic>
      <p:pic>
        <p:nvPicPr>
          <p:cNvPr id="3" name="Picture 2" descr="Graphical user interface&#10;&#10;Description automatically generated with low confidence">
            <a:extLst>
              <a:ext uri="{FF2B5EF4-FFF2-40B4-BE49-F238E27FC236}">
                <a16:creationId xmlns:a16="http://schemas.microsoft.com/office/drawing/2014/main" xmlns="" id="{10EDB573-8EC6-4388-9E64-D528DB5E118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2377" y="828844"/>
            <a:ext cx="9791025" cy="2091109"/>
          </a:xfrm>
          <a:prstGeom prst="rect">
            <a:avLst/>
          </a:prstGeom>
        </p:spPr>
      </p:pic>
      <p:pic>
        <p:nvPicPr>
          <p:cNvPr id="5" name="Picture 4">
            <a:extLst>
              <a:ext uri="{FF2B5EF4-FFF2-40B4-BE49-F238E27FC236}">
                <a16:creationId xmlns:a16="http://schemas.microsoft.com/office/drawing/2014/main" xmlns="" id="{CB537EF2-C032-4CF0-AB94-1AC742075526}"/>
              </a:ext>
            </a:extLst>
          </p:cNvPr>
          <p:cNvPicPr>
            <a:picLocks noChangeAspect="1"/>
          </p:cNvPicPr>
          <p:nvPr/>
        </p:nvPicPr>
        <p:blipFill>
          <a:blip r:embed="rId9"/>
          <a:stretch>
            <a:fillRect/>
          </a:stretch>
        </p:blipFill>
        <p:spPr>
          <a:xfrm>
            <a:off x="0" y="90658"/>
            <a:ext cx="1735904" cy="548770"/>
          </a:xfrm>
          <a:prstGeom prst="rect">
            <a:avLst/>
          </a:prstGeom>
        </p:spPr>
      </p:pic>
      <p:pic>
        <p:nvPicPr>
          <p:cNvPr id="8" name="Picture 7">
            <a:extLst>
              <a:ext uri="{FF2B5EF4-FFF2-40B4-BE49-F238E27FC236}">
                <a16:creationId xmlns:a16="http://schemas.microsoft.com/office/drawing/2014/main" xmlns="" id="{764B8997-7BBD-419D-A2AF-51E02703B593}"/>
              </a:ext>
            </a:extLst>
          </p:cNvPr>
          <p:cNvPicPr>
            <a:picLocks noChangeAspect="1"/>
          </p:cNvPicPr>
          <p:nvPr/>
        </p:nvPicPr>
        <p:blipFill>
          <a:blip r:embed="rId10"/>
          <a:stretch>
            <a:fillRect/>
          </a:stretch>
        </p:blipFill>
        <p:spPr>
          <a:xfrm>
            <a:off x="121559" y="2458656"/>
            <a:ext cx="589731" cy="520622"/>
          </a:xfrm>
          <a:prstGeom prst="rect">
            <a:avLst/>
          </a:prstGeom>
        </p:spPr>
      </p:pic>
    </p:spTree>
    <p:custDataLst>
      <p:tags r:id="rId1"/>
    </p:custDataLst>
    <p:extLst>
      <p:ext uri="{BB962C8B-B14F-4D97-AF65-F5344CB8AC3E}">
        <p14:creationId xmlns:p14="http://schemas.microsoft.com/office/powerpoint/2010/main" val="23511972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E6E35A39-1A8F-4ADC-A7F6-06EA24ACD297}"/>
              </a:ext>
            </a:extLst>
          </p:cNvPr>
          <p:cNvGrpSpPr/>
          <p:nvPr/>
        </p:nvGrpSpPr>
        <p:grpSpPr>
          <a:xfrm>
            <a:off x="569350" y="622767"/>
            <a:ext cx="3761537" cy="1181202"/>
            <a:chOff x="371924" y="384240"/>
            <a:chExt cx="3761537" cy="1181202"/>
          </a:xfrm>
        </p:grpSpPr>
        <p:pic>
          <p:nvPicPr>
            <p:cNvPr id="5" name="Picture 4">
              <a:extLst>
                <a:ext uri="{FF2B5EF4-FFF2-40B4-BE49-F238E27FC236}">
                  <a16:creationId xmlns:a16="http://schemas.microsoft.com/office/drawing/2014/main" xmlns="" id="{50F12B1B-5399-465E-BF44-B7AF0B9BC659}"/>
                </a:ext>
              </a:extLst>
            </p:cNvPr>
            <p:cNvPicPr>
              <a:picLocks noChangeAspect="1"/>
            </p:cNvPicPr>
            <p:nvPr/>
          </p:nvPicPr>
          <p:blipFill>
            <a:blip r:embed="rId2"/>
            <a:stretch>
              <a:fillRect/>
            </a:stretch>
          </p:blipFill>
          <p:spPr>
            <a:xfrm>
              <a:off x="371924" y="384240"/>
              <a:ext cx="1280271" cy="1181202"/>
            </a:xfrm>
            <a:prstGeom prst="rect">
              <a:avLst/>
            </a:prstGeom>
          </p:spPr>
        </p:pic>
        <p:sp>
          <p:nvSpPr>
            <p:cNvPr id="6" name="Rectangle 5">
              <a:extLst>
                <a:ext uri="{FF2B5EF4-FFF2-40B4-BE49-F238E27FC236}">
                  <a16:creationId xmlns:a16="http://schemas.microsoft.com/office/drawing/2014/main" xmlns="" id="{E6CB9DE3-24D3-4664-A836-7FB2E78A4ED4}"/>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xmlns="" id="{62B1D5DC-D9B4-4A5F-87FB-5AEDC3F9BBAC}"/>
              </a:ext>
            </a:extLst>
          </p:cNvPr>
          <p:cNvSpPr/>
          <p:nvPr/>
        </p:nvSpPr>
        <p:spPr>
          <a:xfrm>
            <a:off x="882175" y="1999022"/>
            <a:ext cx="10427649"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Hãy vẽ sơ đồ hình cây biểu diễn sở thích của các thành viên trong</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gia đình em.</a:t>
            </a:r>
          </a:p>
        </p:txBody>
      </p:sp>
      <p:sp>
        <p:nvSpPr>
          <p:cNvPr id="8" name="Rectangle 7">
            <a:extLst>
              <a:ext uri="{FF2B5EF4-FFF2-40B4-BE49-F238E27FC236}">
                <a16:creationId xmlns:a16="http://schemas.microsoft.com/office/drawing/2014/main" xmlns="" id="{D1E6D449-C9F1-4CD1-8C89-17CB6A075213}"/>
              </a:ext>
            </a:extLst>
          </p:cNvPr>
          <p:cNvSpPr/>
          <p:nvPr/>
        </p:nvSpPr>
        <p:spPr>
          <a:xfrm>
            <a:off x="882173" y="2687223"/>
            <a:ext cx="10427651"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Gia đình em có nhiều tập ảnh chụp khi đi du lịch. Em hãy vẽ sơ đồ hình</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cây biểu diễn tên các thư mục để sắp xếp ảnh hợp lí.</a:t>
            </a:r>
          </a:p>
        </p:txBody>
      </p:sp>
    </p:spTree>
    <p:extLst>
      <p:ext uri="{BB962C8B-B14F-4D97-AF65-F5344CB8AC3E}">
        <p14:creationId xmlns:p14="http://schemas.microsoft.com/office/powerpoint/2010/main" val="17528786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7B602EAC-AED2-499F-BCF9-F7A0BD1ACE2A}"/>
              </a:ext>
            </a:extLst>
          </p:cNvPr>
          <p:cNvPicPr>
            <a:picLocks noChangeAspect="1"/>
          </p:cNvPicPr>
          <p:nvPr/>
        </p:nvPicPr>
        <p:blipFill>
          <a:blip r:embed="rId6"/>
          <a:stretch>
            <a:fillRect/>
          </a:stretch>
        </p:blipFill>
        <p:spPr>
          <a:xfrm>
            <a:off x="121559" y="2458656"/>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F2A6422E-1239-424D-A9AC-7C016DFA5003}"/>
              </a:ext>
            </a:extLst>
          </p:cNvPr>
          <p:cNvGrpSpPr/>
          <p:nvPr/>
        </p:nvGrpSpPr>
        <p:grpSpPr>
          <a:xfrm>
            <a:off x="556071" y="344228"/>
            <a:ext cx="4134561" cy="2508169"/>
            <a:chOff x="301091" y="301982"/>
            <a:chExt cx="4134561" cy="2508169"/>
          </a:xfrm>
        </p:grpSpPr>
        <p:pic>
          <p:nvPicPr>
            <p:cNvPr id="6" name="Picture 5">
              <a:extLst>
                <a:ext uri="{FF2B5EF4-FFF2-40B4-BE49-F238E27FC236}">
                  <a16:creationId xmlns:a16="http://schemas.microsoft.com/office/drawing/2014/main" xmlns="" id="{A4BD8349-BD85-4613-9513-E9EC2902C2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8" name="Picture 7">
              <a:extLst>
                <a:ext uri="{FF2B5EF4-FFF2-40B4-BE49-F238E27FC236}">
                  <a16:creationId xmlns:a16="http://schemas.microsoft.com/office/drawing/2014/main" xmlns="" id="{FD433534-521B-4282-B898-22AB8B0BD9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grpSp>
        <p:nvGrpSpPr>
          <p:cNvPr id="12" name="Group 11">
            <a:extLst>
              <a:ext uri="{FF2B5EF4-FFF2-40B4-BE49-F238E27FC236}">
                <a16:creationId xmlns:a16="http://schemas.microsoft.com/office/drawing/2014/main" xmlns="" id="{356A26C7-1147-42FC-AADF-4ABDE0CAC4CB}"/>
              </a:ext>
            </a:extLst>
          </p:cNvPr>
          <p:cNvGrpSpPr/>
          <p:nvPr/>
        </p:nvGrpSpPr>
        <p:grpSpPr>
          <a:xfrm>
            <a:off x="556072" y="3048802"/>
            <a:ext cx="7480488" cy="2234398"/>
            <a:chOff x="1768766" y="4552258"/>
            <a:chExt cx="7300588" cy="1291045"/>
          </a:xfrm>
        </p:grpSpPr>
        <p:sp>
          <p:nvSpPr>
            <p:cNvPr id="10" name="Speech Bubble: Rectangle with Corners Rounded 9">
              <a:extLst>
                <a:ext uri="{FF2B5EF4-FFF2-40B4-BE49-F238E27FC236}">
                  <a16:creationId xmlns:a16="http://schemas.microsoft.com/office/drawing/2014/main" xmlns="" id="{87463E55-27CE-4F53-84D3-A2D16AD8D959}"/>
                </a:ext>
              </a:extLst>
            </p:cNvPr>
            <p:cNvSpPr/>
            <p:nvPr/>
          </p:nvSpPr>
          <p:spPr>
            <a:xfrm>
              <a:off x="1768766" y="4644318"/>
              <a:ext cx="7212563" cy="1198985"/>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a16="http://schemas.microsoft.com/office/drawing/2014/main" xmlns="" id="{A6C8193F-D622-4D36-935C-6910A39E3518}"/>
                </a:ext>
              </a:extLst>
            </p:cNvPr>
            <p:cNvSpPr/>
            <p:nvPr/>
          </p:nvSpPr>
          <p:spPr>
            <a:xfrm>
              <a:off x="1856791" y="4552258"/>
              <a:ext cx="7212563" cy="1198985"/>
            </a:xfrm>
            <a:prstGeom prst="wedgeRoundRectCallout">
              <a:avLst>
                <a:gd name="adj1" fmla="val 53513"/>
                <a:gd name="adj2" fmla="val 45768"/>
                <a:gd name="adj3" fmla="val 16667"/>
              </a:avLst>
            </a:prstGeom>
            <a:solidFill>
              <a:schemeClr val="bg1"/>
            </a:solidFill>
            <a:ln w="19050">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FBFE8E40-0C04-41D1-A809-0C5B1905F92A}"/>
              </a:ext>
            </a:extLst>
          </p:cNvPr>
          <p:cNvSpPr/>
          <p:nvPr/>
        </p:nvSpPr>
        <p:spPr>
          <a:xfrm>
            <a:off x="903081" y="3149510"/>
            <a:ext cx="6920119" cy="1477328"/>
          </a:xfrm>
          <a:prstGeom prst="rect">
            <a:avLst/>
          </a:prstGeom>
        </p:spPr>
        <p:txBody>
          <a:bodyPr wrap="square">
            <a:spAutoFit/>
          </a:bodyPr>
          <a:lstStyle/>
          <a:p>
            <a:pPr algn="just" defTabSz="342900">
              <a:lnSpc>
                <a:spcPct val="150000"/>
              </a:lnSpc>
            </a:pPr>
            <a:r>
              <a:rPr lang="vi-VN" sz="2000" dirty="0">
                <a:latin typeface="UTM Avo" panose="02040603050506020204" pitchFamily="18" charset="0"/>
                <a:cs typeface="Times New Roman" panose="02020603050405020304" pitchFamily="18" charset="0"/>
              </a:rPr>
              <a:t>Các bộ phận chính của một cây xanh gồm rễ, thân, cành và lá. Vận dụng cấu tạo đó, chúng ta có thể biểu diễn một cách sắp xếp, phân loại bằng sơ đồ hình cây để dễ hình dung và tìm kiếm</a:t>
            </a:r>
            <a:r>
              <a:rPr lang="vi-VN" sz="2000" dirty="0" smtClean="0">
                <a:latin typeface="UTM Avo" panose="02040603050506020204" pitchFamily="18" charset="0"/>
                <a:cs typeface="Times New Roman" panose="02020603050405020304" pitchFamily="18" charset="0"/>
              </a:rPr>
              <a:t>.</a:t>
            </a:r>
            <a:r>
              <a:rPr lang="en-US" sz="2000" smtClean="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xmlns="" id="{BEF1B6C6-026F-4FB9-8D32-25D1F67CD14F}"/>
              </a:ext>
            </a:extLst>
          </p:cNvPr>
          <p:cNvSpPr/>
          <p:nvPr/>
        </p:nvSpPr>
        <p:spPr>
          <a:xfrm>
            <a:off x="1335016" y="1142864"/>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pic>
        <p:nvPicPr>
          <p:cNvPr id="3" name="Picture 2" descr="A picture containing plant&#10;&#10;Description automatically generated">
            <a:extLst>
              <a:ext uri="{FF2B5EF4-FFF2-40B4-BE49-F238E27FC236}">
                <a16:creationId xmlns:a16="http://schemas.microsoft.com/office/drawing/2014/main" xmlns="" id="{3BE4F914-F784-4F29-AAB8-C349D2E5DEB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963" t="7883" r="19617" b="8001"/>
          <a:stretch/>
        </p:blipFill>
        <p:spPr>
          <a:xfrm>
            <a:off x="8393373" y="2204720"/>
            <a:ext cx="2895546" cy="3840479"/>
          </a:xfrm>
          <a:prstGeom prst="rect">
            <a:avLst/>
          </a:prstGeom>
        </p:spPr>
      </p:pic>
      <p:pic>
        <p:nvPicPr>
          <p:cNvPr id="14" name="Picture 13">
            <a:extLst>
              <a:ext uri="{FF2B5EF4-FFF2-40B4-BE49-F238E27FC236}">
                <a16:creationId xmlns:a16="http://schemas.microsoft.com/office/drawing/2014/main" xmlns="" id="{40409BAC-F58A-452A-980A-62091EAE5ACF}"/>
              </a:ext>
            </a:extLst>
          </p:cNvPr>
          <p:cNvPicPr>
            <a:picLocks noChangeAspect="1"/>
          </p:cNvPicPr>
          <p:nvPr/>
        </p:nvPicPr>
        <p:blipFill>
          <a:blip r:embed="rId5"/>
          <a:stretch>
            <a:fillRect/>
          </a:stretch>
        </p:blipFill>
        <p:spPr>
          <a:xfrm>
            <a:off x="11341064" y="1338001"/>
            <a:ext cx="499484" cy="440951"/>
          </a:xfrm>
          <a:prstGeom prst="rect">
            <a:avLst/>
          </a:prstGeom>
        </p:spPr>
      </p:pic>
    </p:spTree>
    <p:extLst>
      <p:ext uri="{BB962C8B-B14F-4D97-AF65-F5344CB8AC3E}">
        <p14:creationId xmlns:p14="http://schemas.microsoft.com/office/powerpoint/2010/main" val="31693103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2.96296E-6 L 2.91667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S</a:t>
            </a:r>
            <a:r>
              <a:rPr lang="vi-VN" sz="2800" b="1">
                <a:solidFill>
                  <a:srgbClr val="F03C69"/>
                </a:solidFill>
                <a:latin typeface="SVN-SAF" panose="02040603050506020204" pitchFamily="18" charset="0"/>
                <a:cs typeface="Times New Roman" panose="02020603050405020304" pitchFamily="18" charset="0"/>
              </a:rPr>
              <a:t>Ơ</a:t>
            </a:r>
            <a:r>
              <a:rPr lang="en-US" sz="2800" b="1">
                <a:solidFill>
                  <a:srgbClr val="F03C69"/>
                </a:solidFill>
                <a:latin typeface="SVN-SAF" panose="02040603050506020204" pitchFamily="18" charset="0"/>
                <a:cs typeface="Times New Roman" panose="02020603050405020304" pitchFamily="18" charset="0"/>
              </a:rPr>
              <a:t> ĐỒ HÌNH CÂY</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Trò ch</a:t>
              </a:r>
              <a:r>
                <a:rPr lang="vi-VN" sz="2800" b="1">
                  <a:solidFill>
                    <a:srgbClr val="7FC354"/>
                  </a:solidFill>
                  <a:latin typeface="SVN-Androgyne" panose="02040603050506020204" pitchFamily="18" charset="0"/>
                  <a:cs typeface="Times New Roman" panose="02020603050405020304" pitchFamily="18" charset="0"/>
                </a:rPr>
                <a:t>ơi</a:t>
              </a:r>
              <a:r>
                <a:rPr lang="en-US" sz="2800" b="1">
                  <a:solidFill>
                    <a:srgbClr val="7FC354"/>
                  </a:solidFill>
                  <a:latin typeface="SVN-Androgyne" panose="02040603050506020204" pitchFamily="18" charset="0"/>
                  <a:cs typeface="Times New Roman" panose="02020603050405020304" pitchFamily="18" charset="0"/>
                </a:rPr>
                <a:t> dán sở thích</a:t>
              </a:r>
              <a:endParaRPr lang="vi-VN" sz="2800" b="1">
                <a:solidFill>
                  <a:srgbClr val="7FC354"/>
                </a:solidFill>
                <a:latin typeface="SVN-Androgyne" panose="02040603050506020204" pitchFamily="18" charset="0"/>
                <a:cs typeface="Times New Roman" panose="02020603050405020304" pitchFamily="18" charset="0"/>
              </a:endParaRP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70DA43EF-4FDA-4CA6-88C0-2BCCF27C1E7C}"/>
                </a:ext>
              </a:extLst>
            </p:cNvPr>
            <p:cNvSpPr/>
            <p:nvPr/>
          </p:nvSpPr>
          <p:spPr>
            <a:xfrm>
              <a:off x="747841" y="1807237"/>
              <a:ext cx="6231605" cy="4181979"/>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Cây </a:t>
              </a:r>
              <a:r>
                <a:rPr lang="en-US" sz="2000">
                  <a:latin typeface="UTM Avo" panose="02040603050506020204" pitchFamily="18" charset="0"/>
                  <a:cs typeface="Times New Roman" panose="02020603050405020304" pitchFamily="18" charset="0"/>
                </a:rPr>
                <a:t>s</a:t>
              </a:r>
              <a:r>
                <a:rPr lang="vi-VN" sz="2000">
                  <a:latin typeface="UTM Avo" panose="02040603050506020204" pitchFamily="18" charset="0"/>
                  <a:cs typeface="Times New Roman" panose="02020603050405020304" pitchFamily="18" charset="0"/>
                </a:rPr>
                <a:t>ở thích gồm nhiều cành, mỗi cành.. là tên của một nhóm có sẵn. Nhiệm vụ của các em là thêm lá vào mỗi cành bằng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ách: </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1.</a:t>
              </a:r>
              <a:r>
                <a:rPr lang="vi-VN" sz="2000">
                  <a:latin typeface="UTM Avo" panose="02040603050506020204" pitchFamily="18" charset="0"/>
                  <a:cs typeface="Times New Roman" panose="02020603050405020304" pitchFamily="18" charset="0"/>
                </a:rPr>
                <a:t> Mỗi em viết sở thích của mình vào một mặt của lá, mặt sau ghi tên của mình và dán vào cành phù hợp trên cây. Ví dụ, lá viết sở thích </a:t>
              </a:r>
              <a:r>
                <a:rPr lang="vi-VN" sz="2000">
                  <a:solidFill>
                    <a:srgbClr val="0998D7"/>
                  </a:solidFill>
                  <a:latin typeface="UTM Avo" panose="02040603050506020204" pitchFamily="18" charset="0"/>
                  <a:cs typeface="Times New Roman" panose="02020603050405020304" pitchFamily="18" charset="0"/>
                </a:rPr>
                <a:t>Đá bóng </a:t>
              </a:r>
              <a:r>
                <a:rPr lang="vi-VN" sz="2000">
                  <a:latin typeface="UTM Avo" panose="02040603050506020204" pitchFamily="18" charset="0"/>
                  <a:cs typeface="Times New Roman" panose="02020603050405020304" pitchFamily="18" charset="0"/>
                </a:rPr>
                <a:t>dán ở cành </a:t>
              </a:r>
              <a:r>
                <a:rPr lang="vi-VN" sz="2000">
                  <a:solidFill>
                    <a:srgbClr val="0998D7"/>
                  </a:solidFill>
                  <a:latin typeface="UTM Avo" panose="02040603050506020204" pitchFamily="18" charset="0"/>
                  <a:cs typeface="Times New Roman" panose="02020603050405020304" pitchFamily="18" charset="0"/>
                </a:rPr>
                <a:t>Thể thao</a:t>
              </a:r>
              <a:r>
                <a:rPr lang="en-US" sz="2000">
                  <a:latin typeface="UTM Avo" panose="02040603050506020204" pitchFamily="18" charset="0"/>
                  <a:cs typeface="Times New Roman" panose="02020603050405020304" pitchFamily="18" charset="0"/>
                </a:rPr>
                <a:t>.</a:t>
              </a: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2.</a:t>
              </a:r>
              <a:r>
                <a:rPr lang="vi-VN" sz="2000">
                  <a:latin typeface="UTM Avo" panose="02040603050506020204" pitchFamily="18" charset="0"/>
                  <a:cs typeface="Times New Roman" panose="02020603050405020304" pitchFamily="18" charset="0"/>
                </a:rPr>
                <a:t> Một em sẽ mô tả sở thích của mình bằng lời để bạn khác tìm.</a:t>
              </a: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24" name="Picture 23">
            <a:extLst>
              <a:ext uri="{FF2B5EF4-FFF2-40B4-BE49-F238E27FC236}">
                <a16:creationId xmlns:a16="http://schemas.microsoft.com/office/drawing/2014/main" xmlns="" id="{A830AFBE-7425-4D98-8652-D4D3828B3B1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932" b="99829" l="1536" r="97313">
                        <a14:foregroundMark x1="5566" y1="40513" x2="5566" y2="40513"/>
                        <a14:foregroundMark x1="2111" y1="39829" x2="2111" y2="39829"/>
                        <a14:foregroundMark x1="92514" y1="47179" x2="92514" y2="47179"/>
                        <a14:foregroundMark x1="97313" y1="48034" x2="97313" y2="48034"/>
                        <a14:foregroundMark x1="55662" y1="3932" x2="55662" y2="3932"/>
                        <a14:foregroundMark x1="19770" y1="92308" x2="19770" y2="99829"/>
                        <a14:foregroundMark x1="20537" y1="92308" x2="59117" y2="93675"/>
                        <a14:foregroundMark x1="59117" y1="93675" x2="72553" y2="92991"/>
                        <a14:foregroundMark x1="72553" y1="92991" x2="75432" y2="98462"/>
                        <a14:foregroundMark x1="26296" y1="95556" x2="22649" y2="96410"/>
                      </a14:backgroundRemoval>
                    </a14:imgEffect>
                  </a14:imgLayer>
                </a14:imgProps>
              </a:ext>
            </a:extLst>
          </a:blip>
          <a:stretch>
            <a:fillRect/>
          </a:stretch>
        </p:blipFill>
        <p:spPr>
          <a:xfrm>
            <a:off x="7381881" y="1732636"/>
            <a:ext cx="3970364" cy="4458086"/>
          </a:xfrm>
          <a:prstGeom prst="rect">
            <a:avLst/>
          </a:prstGeom>
        </p:spPr>
      </p:pic>
    </p:spTree>
    <p:extLst>
      <p:ext uri="{BB962C8B-B14F-4D97-AF65-F5344CB8AC3E}">
        <p14:creationId xmlns:p14="http://schemas.microsoft.com/office/powerpoint/2010/main" val="1218102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randombar(horizontal)">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C8BABE6A-BF3B-49A7-A052-89E353AE79D3}"/>
              </a:ext>
            </a:extLst>
          </p:cNvPr>
          <p:cNvSpPr/>
          <p:nvPr/>
        </p:nvSpPr>
        <p:spPr>
          <a:xfrm>
            <a:off x="606489" y="454090"/>
            <a:ext cx="10935271" cy="454035"/>
          </a:xfrm>
          <a:prstGeom prst="rect">
            <a:avLst/>
          </a:prstGeom>
        </p:spPr>
        <p:txBody>
          <a:bodyPr wrap="square">
            <a:spAutoFit/>
          </a:bodyPr>
          <a:lstStyle/>
          <a:p>
            <a:pPr indent="625475" algn="just" defTabSz="342900">
              <a:lnSpc>
                <a:spcPct val="135000"/>
              </a:lnSpc>
            </a:pPr>
            <a:r>
              <a:rPr lang="vi-VN" sz="2000">
                <a:latin typeface="UTM Avo" panose="02040603050506020204" pitchFamily="18" charset="0"/>
                <a:cs typeface="Times New Roman" panose="02020603050405020304" pitchFamily="18" charset="0"/>
              </a:rPr>
              <a:t>Cây sở thích ở Hoạt động 1 được biểu diễn thành sơ đồ hình cây như Hình 4: </a:t>
            </a:r>
            <a:endParaRPr lang="en-US" sz="2000">
              <a:latin typeface="UTM Avo" panose="020406030505060202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xmlns="" id="{67F0000B-F8DC-4EF8-88DE-5FE0AD8C2B96}"/>
              </a:ext>
            </a:extLst>
          </p:cNvPr>
          <p:cNvPicPr>
            <a:picLocks noChangeAspect="1"/>
          </p:cNvPicPr>
          <p:nvPr/>
        </p:nvPicPr>
        <p:blipFill>
          <a:blip r:embed="rId2"/>
          <a:stretch>
            <a:fillRect/>
          </a:stretch>
        </p:blipFill>
        <p:spPr>
          <a:xfrm>
            <a:off x="535610" y="360783"/>
            <a:ext cx="734513" cy="653278"/>
          </a:xfrm>
          <a:prstGeom prst="rect">
            <a:avLst/>
          </a:prstGeom>
        </p:spPr>
      </p:pic>
      <p:pic>
        <p:nvPicPr>
          <p:cNvPr id="6" name="Picture 5">
            <a:extLst>
              <a:ext uri="{FF2B5EF4-FFF2-40B4-BE49-F238E27FC236}">
                <a16:creationId xmlns:a16="http://schemas.microsoft.com/office/drawing/2014/main" xmlns="" id="{858ED75D-C4CF-4B93-9BF5-DAAE86711883}"/>
              </a:ext>
            </a:extLst>
          </p:cNvPr>
          <p:cNvPicPr>
            <a:picLocks noChangeAspect="1"/>
          </p:cNvPicPr>
          <p:nvPr/>
        </p:nvPicPr>
        <p:blipFill>
          <a:blip r:embed="rId3"/>
          <a:stretch>
            <a:fillRect/>
          </a:stretch>
        </p:blipFill>
        <p:spPr>
          <a:xfrm>
            <a:off x="1211154" y="1252445"/>
            <a:ext cx="9769687" cy="3734124"/>
          </a:xfrm>
          <a:prstGeom prst="rect">
            <a:avLst/>
          </a:prstGeom>
        </p:spPr>
      </p:pic>
      <p:sp>
        <p:nvSpPr>
          <p:cNvPr id="7" name="Rectangle 6">
            <a:extLst>
              <a:ext uri="{FF2B5EF4-FFF2-40B4-BE49-F238E27FC236}">
                <a16:creationId xmlns:a16="http://schemas.microsoft.com/office/drawing/2014/main" xmlns="" id="{D6217B81-52A1-4E04-A007-848CB1E69907}"/>
              </a:ext>
            </a:extLst>
          </p:cNvPr>
          <p:cNvSpPr/>
          <p:nvPr/>
        </p:nvSpPr>
        <p:spPr>
          <a:xfrm>
            <a:off x="628363" y="5330890"/>
            <a:ext cx="10935271" cy="869533"/>
          </a:xfrm>
          <a:prstGeom prst="rect">
            <a:avLst/>
          </a:prstGeom>
        </p:spPr>
        <p:txBody>
          <a:bodyPr wrap="square">
            <a:spAutoFit/>
          </a:bodyPr>
          <a:lstStyle/>
          <a:p>
            <a:pPr algn="just" defTabSz="342900">
              <a:lnSpc>
                <a:spcPct val="135000"/>
              </a:lnSpc>
            </a:pPr>
            <a:r>
              <a:rPr lang="vi-VN" sz="2000">
                <a:latin typeface="UTM Avo" panose="02040603050506020204" pitchFamily="18" charset="0"/>
                <a:cs typeface="Times New Roman" panose="02020603050405020304" pitchFamily="18" charset="0"/>
              </a:rPr>
              <a:t>Sơ đồ hình cây là một loại sơ đồ đơn giản, dễ sử dụng. Sơ đồ hình cây bắt đầu với một “gốc”, phân thành các nhánh. Mỗi nhánh lại phân thành các nhánh </a:t>
            </a:r>
            <a:r>
              <a:rPr lang="en-US" sz="2000">
                <a:latin typeface="UTM Avo" panose="02040603050506020204" pitchFamily="18" charset="0"/>
                <a:cs typeface="Times New Roman" panose="02020603050405020304" pitchFamily="18" charset="0"/>
              </a:rPr>
              <a:t>co</a:t>
            </a:r>
            <a:r>
              <a:rPr lang="vi-VN" sz="2000">
                <a:latin typeface="UTM Avo" panose="02040603050506020204" pitchFamily="18" charset="0"/>
                <a:cs typeface="Times New Roman" panose="02020603050405020304" pitchFamily="18" charset="0"/>
              </a:rPr>
              <a:t>n hoặc lá...</a:t>
            </a:r>
            <a:endParaRPr lang="en-US" sz="20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38227792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79D49F90-F06C-4902-A1D9-C580ABCB5080}"/>
              </a:ext>
            </a:extLst>
          </p:cNvPr>
          <p:cNvPicPr>
            <a:picLocks noChangeAspect="1"/>
          </p:cNvPicPr>
          <p:nvPr/>
        </p:nvPicPr>
        <p:blipFill>
          <a:blip r:embed="rId2"/>
          <a:stretch>
            <a:fillRect/>
          </a:stretch>
        </p:blipFill>
        <p:spPr>
          <a:xfrm>
            <a:off x="1736982" y="3830564"/>
            <a:ext cx="8718035" cy="1851820"/>
          </a:xfrm>
          <a:prstGeom prst="rect">
            <a:avLst/>
          </a:prstGeom>
        </p:spPr>
      </p:pic>
      <p:grpSp>
        <p:nvGrpSpPr>
          <p:cNvPr id="6" name="Group 5">
            <a:extLst>
              <a:ext uri="{FF2B5EF4-FFF2-40B4-BE49-F238E27FC236}">
                <a16:creationId xmlns:a16="http://schemas.microsoft.com/office/drawing/2014/main" xmlns="" id="{8A280BD5-3226-44FD-9336-8CC9C64E993D}"/>
              </a:ext>
            </a:extLst>
          </p:cNvPr>
          <p:cNvGrpSpPr/>
          <p:nvPr/>
        </p:nvGrpSpPr>
        <p:grpSpPr>
          <a:xfrm>
            <a:off x="1348051" y="378360"/>
            <a:ext cx="9495897" cy="1629525"/>
            <a:chOff x="149795" y="535277"/>
            <a:chExt cx="9495897" cy="1629525"/>
          </a:xfrm>
        </p:grpSpPr>
        <p:grpSp>
          <p:nvGrpSpPr>
            <p:cNvPr id="8" name="Group 7">
              <a:extLst>
                <a:ext uri="{FF2B5EF4-FFF2-40B4-BE49-F238E27FC236}">
                  <a16:creationId xmlns:a16="http://schemas.microsoft.com/office/drawing/2014/main" xmlns="" id="{92AF4E26-8EB3-4844-811C-3F4A2099F61D}"/>
                </a:ext>
              </a:extLst>
            </p:cNvPr>
            <p:cNvGrpSpPr/>
            <p:nvPr/>
          </p:nvGrpSpPr>
          <p:grpSpPr>
            <a:xfrm>
              <a:off x="149795" y="535277"/>
              <a:ext cx="9495897" cy="1629525"/>
              <a:chOff x="149795" y="535277"/>
              <a:chExt cx="9495897" cy="1629525"/>
            </a:xfrm>
          </p:grpSpPr>
          <p:grpSp>
            <p:nvGrpSpPr>
              <p:cNvPr id="11" name="Group 10">
                <a:extLst>
                  <a:ext uri="{FF2B5EF4-FFF2-40B4-BE49-F238E27FC236}">
                    <a16:creationId xmlns:a16="http://schemas.microsoft.com/office/drawing/2014/main" xmlns="" id="{A05A8335-9F34-47A5-8BCF-2B5DE644CC56}"/>
                  </a:ext>
                </a:extLst>
              </p:cNvPr>
              <p:cNvGrpSpPr/>
              <p:nvPr/>
            </p:nvGrpSpPr>
            <p:grpSpPr>
              <a:xfrm>
                <a:off x="552796" y="917810"/>
                <a:ext cx="9092896" cy="1246992"/>
                <a:chOff x="1338208" y="943284"/>
                <a:chExt cx="8180364" cy="1839657"/>
              </a:xfrm>
            </p:grpSpPr>
            <p:sp>
              <p:nvSpPr>
                <p:cNvPr id="13" name="Rectangle: Rounded Corners 12">
                  <a:extLst>
                    <a:ext uri="{FF2B5EF4-FFF2-40B4-BE49-F238E27FC236}">
                      <a16:creationId xmlns:a16="http://schemas.microsoft.com/office/drawing/2014/main" xmlns="" id="{4C9C130B-0C1E-462F-83F5-D5E64FFE342F}"/>
                    </a:ext>
                  </a:extLst>
                </p:cNvPr>
                <p:cNvSpPr/>
                <p:nvPr/>
              </p:nvSpPr>
              <p:spPr>
                <a:xfrm>
                  <a:off x="1424711" y="1063553"/>
                  <a:ext cx="8093861" cy="171938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53D734E4-82AF-47EC-8DB3-39F69AEEC9D9}"/>
                    </a:ext>
                  </a:extLst>
                </p:cNvPr>
                <p:cNvSpPr/>
                <p:nvPr/>
              </p:nvSpPr>
              <p:spPr>
                <a:xfrm>
                  <a:off x="1338208" y="943284"/>
                  <a:ext cx="8093866" cy="171938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a:extLst>
                  <a:ext uri="{FF2B5EF4-FFF2-40B4-BE49-F238E27FC236}">
                    <a16:creationId xmlns:a16="http://schemas.microsoft.com/office/drawing/2014/main" xmlns="" id="{B29A9421-470C-49CF-8988-F5727F3AD2B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9795" y="535277"/>
                <a:ext cx="998307" cy="883997"/>
              </a:xfrm>
              <a:prstGeom prst="rect">
                <a:avLst/>
              </a:prstGeom>
            </p:spPr>
          </p:pic>
        </p:grpSp>
        <p:sp>
          <p:nvSpPr>
            <p:cNvPr id="10" name="Rectangle 9">
              <a:extLst>
                <a:ext uri="{FF2B5EF4-FFF2-40B4-BE49-F238E27FC236}">
                  <a16:creationId xmlns:a16="http://schemas.microsoft.com/office/drawing/2014/main" xmlns="" id="{0B593A40-4BBA-4D35-87AB-C8B627A5971D}"/>
                </a:ext>
              </a:extLst>
            </p:cNvPr>
            <p:cNvSpPr/>
            <p:nvPr/>
          </p:nvSpPr>
          <p:spPr>
            <a:xfrm>
              <a:off x="946676" y="1021967"/>
              <a:ext cx="8474359" cy="953210"/>
            </a:xfrm>
            <a:prstGeom prst="rect">
              <a:avLst/>
            </a:prstGeom>
          </p:spPr>
          <p:txBody>
            <a:bodyPr wrap="square">
              <a:spAutoFit/>
            </a:bodyPr>
            <a:lstStyle/>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Có thể biểu diễn một cách sắp xếp, phân loại cụ thể</a:t>
              </a:r>
            </a:p>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bằng sơ đồ hình cây.</a:t>
              </a:r>
            </a:p>
          </p:txBody>
        </p:sp>
      </p:grpSp>
      <p:pic>
        <p:nvPicPr>
          <p:cNvPr id="15" name="Picture 14">
            <a:extLst>
              <a:ext uri="{FF2B5EF4-FFF2-40B4-BE49-F238E27FC236}">
                <a16:creationId xmlns:a16="http://schemas.microsoft.com/office/drawing/2014/main" xmlns="" id="{AAB82F71-378F-4682-B499-8D2C458D072E}"/>
              </a:ext>
            </a:extLst>
          </p:cNvPr>
          <p:cNvPicPr>
            <a:picLocks noChangeAspect="1"/>
          </p:cNvPicPr>
          <p:nvPr/>
        </p:nvPicPr>
        <p:blipFill>
          <a:blip r:embed="rId4"/>
          <a:stretch>
            <a:fillRect/>
          </a:stretch>
        </p:blipFill>
        <p:spPr>
          <a:xfrm>
            <a:off x="714902" y="2288783"/>
            <a:ext cx="897917" cy="883996"/>
          </a:xfrm>
          <a:prstGeom prst="rect">
            <a:avLst/>
          </a:prstGeom>
        </p:spPr>
      </p:pic>
      <p:sp>
        <p:nvSpPr>
          <p:cNvPr id="16" name="Rectangle 15">
            <a:extLst>
              <a:ext uri="{FF2B5EF4-FFF2-40B4-BE49-F238E27FC236}">
                <a16:creationId xmlns:a16="http://schemas.microsoft.com/office/drawing/2014/main" xmlns="" id="{018A3791-48BD-4296-B87A-1561C00FA520}"/>
              </a:ext>
            </a:extLst>
          </p:cNvPr>
          <p:cNvSpPr/>
          <p:nvPr/>
        </p:nvSpPr>
        <p:spPr>
          <a:xfrm>
            <a:off x="1713210" y="2401166"/>
            <a:ext cx="9315124" cy="1036117"/>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Em hãy biểu diễn cách sắp xếp giá sách thành sơ đồ hình cây theo thông tin gợi ý trong bảng sau:</a:t>
            </a:r>
          </a:p>
        </p:txBody>
      </p:sp>
    </p:spTree>
    <p:extLst>
      <p:ext uri="{BB962C8B-B14F-4D97-AF65-F5344CB8AC3E}">
        <p14:creationId xmlns:p14="http://schemas.microsoft.com/office/powerpoint/2010/main" val="1025986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5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42933"/>
          </a:xfrm>
          <a:prstGeom prst="rect">
            <a:avLst/>
          </a:prstGeom>
        </p:spPr>
        <p:txBody>
          <a:bodyPr wrap="square">
            <a:spAutoFit/>
          </a:bodyPr>
          <a:lstStyle/>
          <a:p>
            <a:pPr defTabSz="342900">
              <a:lnSpc>
                <a:spcPct val="150000"/>
              </a:lnSpc>
            </a:pPr>
            <a:r>
              <a:rPr lang="vi-VN" sz="2800" b="1">
                <a:solidFill>
                  <a:srgbClr val="F03C69"/>
                </a:solidFill>
                <a:latin typeface="SVN-SAF" panose="02040603050506020204" pitchFamily="18" charset="0"/>
                <a:cs typeface="Times New Roman" panose="02020603050405020304" pitchFamily="18" charset="0"/>
              </a:rPr>
              <a:t>2. TỆP, THƯ MỤC, Ổ ĐĨA TRONG MÁY TÍNH</a:t>
            </a: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vi-VN" sz="2800" b="1">
                  <a:solidFill>
                    <a:srgbClr val="7FC354"/>
                  </a:solidFill>
                  <a:latin typeface="SVN-Androgyne" panose="02040603050506020204" pitchFamily="18" charset="0"/>
                  <a:cs typeface="Times New Roman" panose="02020603050405020304" pitchFamily="18" charset="0"/>
                </a:rPr>
                <a:t>Nhận biết biểu tượng</a:t>
              </a: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70DA43EF-4FDA-4CA6-88C0-2BCCF27C1E7C}"/>
                </a:ext>
              </a:extLst>
            </p:cNvPr>
            <p:cNvSpPr/>
            <p:nvPr/>
          </p:nvSpPr>
          <p:spPr>
            <a:xfrm>
              <a:off x="747841" y="1807237"/>
              <a:ext cx="5784565" cy="1873654"/>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Em hãy quan sát màn hình nền trong Hình 48, đọc các thông tin về </a:t>
              </a:r>
              <a:r>
                <a:rPr lang="vi-VN" sz="2000">
                  <a:solidFill>
                    <a:srgbClr val="0998D7"/>
                  </a:solidFill>
                  <a:latin typeface="UTM Avo" panose="02040603050506020204" pitchFamily="18" charset="0"/>
                  <a:cs typeface="Times New Roman" panose="02020603050405020304" pitchFamily="18" charset="0"/>
                </a:rPr>
                <a:t>Tệp</a:t>
              </a:r>
              <a:r>
                <a:rPr lang="vi-VN" sz="2000">
                  <a:latin typeface="UTM Avo" panose="02040603050506020204" pitchFamily="18" charset="0"/>
                  <a:cs typeface="Times New Roman" panose="02020603050405020304" pitchFamily="18" charset="0"/>
                </a:rPr>
                <a:t>, </a:t>
              </a:r>
              <a:r>
                <a:rPr lang="vi-VN" sz="2000">
                  <a:solidFill>
                    <a:srgbClr val="0998D7"/>
                  </a:solidFill>
                  <a:latin typeface="UTM Avo" panose="02040603050506020204" pitchFamily="18" charset="0"/>
                  <a:cs typeface="Times New Roman" panose="02020603050405020304" pitchFamily="18" charset="0"/>
                </a:rPr>
                <a:t>Thư mục</a:t>
              </a:r>
              <a:r>
                <a:rPr lang="vi-VN" sz="2000">
                  <a:latin typeface="UTM Avo" panose="02040603050506020204" pitchFamily="18" charset="0"/>
                  <a:cs typeface="Times New Roman" panose="02020603050405020304" pitchFamily="18" charset="0"/>
                </a:rPr>
                <a:t>, </a:t>
              </a:r>
              <a:r>
                <a:rPr lang="vi-VN" sz="2000">
                  <a:solidFill>
                    <a:srgbClr val="0998D7"/>
                  </a:solidFill>
                  <a:latin typeface="UTM Avo" panose="02040603050506020204" pitchFamily="18" charset="0"/>
                  <a:cs typeface="Times New Roman" panose="02020603050405020304" pitchFamily="18" charset="0"/>
                </a:rPr>
                <a:t>Ổ đĩa </a:t>
              </a:r>
              <a:r>
                <a:rPr lang="vi-VN" sz="2000">
                  <a:latin typeface="UTM Avo" panose="02040603050506020204" pitchFamily="18" charset="0"/>
                  <a:cs typeface="Times New Roman" panose="02020603050405020304" pitchFamily="18" charset="0"/>
                </a:rPr>
                <a:t>ở trang 40 và cho biết biểu tượng nào là tệp, biểu tượng nào là thư mục?</a:t>
              </a: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2</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23" name="Picture 22">
            <a:extLst>
              <a:ext uri="{FF2B5EF4-FFF2-40B4-BE49-F238E27FC236}">
                <a16:creationId xmlns:a16="http://schemas.microsoft.com/office/drawing/2014/main" xmlns="" id="{CE72FA7A-2E22-4D01-9A20-A0896ABE3F01}"/>
              </a:ext>
            </a:extLst>
          </p:cNvPr>
          <p:cNvPicPr>
            <a:picLocks noChangeAspect="1"/>
          </p:cNvPicPr>
          <p:nvPr/>
        </p:nvPicPr>
        <p:blipFill>
          <a:blip r:embed="rId6"/>
          <a:stretch>
            <a:fillRect/>
          </a:stretch>
        </p:blipFill>
        <p:spPr>
          <a:xfrm>
            <a:off x="7657053" y="2105798"/>
            <a:ext cx="3543607" cy="3596952"/>
          </a:xfrm>
          <a:prstGeom prst="rect">
            <a:avLst/>
          </a:prstGeom>
        </p:spPr>
      </p:pic>
    </p:spTree>
    <p:extLst>
      <p:ext uri="{BB962C8B-B14F-4D97-AF65-F5344CB8AC3E}">
        <p14:creationId xmlns:p14="http://schemas.microsoft.com/office/powerpoint/2010/main" val="999010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randombar(horizontal)">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357C0FF-3E08-4CD8-9F7C-D728D7C715BB}"/>
              </a:ext>
            </a:extLst>
          </p:cNvPr>
          <p:cNvSpPr/>
          <p:nvPr/>
        </p:nvSpPr>
        <p:spPr>
          <a:xfrm>
            <a:off x="535365" y="1314646"/>
            <a:ext cx="7419915" cy="2947025"/>
          </a:xfrm>
          <a:prstGeom prst="rect">
            <a:avLst/>
          </a:prstGeom>
        </p:spPr>
        <p:txBody>
          <a:bodyPr wrap="square">
            <a:spAutoFit/>
          </a:bodyPr>
          <a:lstStyle/>
          <a:p>
            <a:pPr algn="just" defTabSz="342900">
              <a:lnSpc>
                <a:spcPct val="135000"/>
              </a:lnSpc>
            </a:pPr>
            <a:r>
              <a:rPr lang="vi-VN" sz="2000">
                <a:solidFill>
                  <a:srgbClr val="FFC000"/>
                </a:solidFill>
                <a:latin typeface="UTM Avo" panose="02040603050506020204" pitchFamily="18" charset="0"/>
                <a:cs typeface="Times New Roman" panose="02020603050405020304" pitchFamily="18" charset="0"/>
              </a:rPr>
              <a:t>Thư mục</a:t>
            </a:r>
            <a:r>
              <a:rPr lang="vi-VN" sz="2000">
                <a:latin typeface="UTM Avo" panose="02040603050506020204" pitchFamily="18" charset="0"/>
                <a:cs typeface="Times New Roman" panose="02020603050405020304" pitchFamily="18" charset="0"/>
              </a:rPr>
              <a:t>: Các tệp được sắp xếp trong các thư mục để dễ quản lí và tìm kiếm, giống như việc chúng ta sắp xếp các cuốn sách vào các ngăn. Mỗi thư mục có tên riêng và biểu tượng của thư mục thường là hình kẹp giấy (Hình 49). Một thư mục Có thể chứa các thư mục khác gọi là các thư mục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on. Các thư mục con trong cùng thư mục không được trùng tên</a:t>
            </a:r>
          </a:p>
        </p:txBody>
      </p:sp>
      <p:sp>
        <p:nvSpPr>
          <p:cNvPr id="3" name="Rectangle 2">
            <a:extLst>
              <a:ext uri="{FF2B5EF4-FFF2-40B4-BE49-F238E27FC236}">
                <a16:creationId xmlns:a16="http://schemas.microsoft.com/office/drawing/2014/main" xmlns="" id="{5D505E70-6FFF-4823-AD10-E44225708B1A}"/>
              </a:ext>
            </a:extLst>
          </p:cNvPr>
          <p:cNvSpPr/>
          <p:nvPr/>
        </p:nvSpPr>
        <p:spPr>
          <a:xfrm>
            <a:off x="1511507" y="411926"/>
            <a:ext cx="9168986" cy="869533"/>
          </a:xfrm>
          <a:prstGeom prst="rect">
            <a:avLst/>
          </a:prstGeom>
        </p:spPr>
        <p:txBody>
          <a:bodyPr wrap="square">
            <a:spAutoFit/>
          </a:bodyPr>
          <a:lstStyle/>
          <a:p>
            <a:pPr algn="just" defTabSz="342900">
              <a:lnSpc>
                <a:spcPct val="135000"/>
              </a:lnSpc>
            </a:pPr>
            <a:r>
              <a:rPr lang="vi-VN" sz="2000">
                <a:solidFill>
                  <a:srgbClr val="FFC000"/>
                </a:solidFill>
                <a:latin typeface="UTM Avo" panose="02040603050506020204" pitchFamily="18" charset="0"/>
                <a:cs typeface="Times New Roman" panose="02020603050405020304" pitchFamily="18" charset="0"/>
              </a:rPr>
              <a:t>Tệp</a:t>
            </a:r>
            <a:r>
              <a:rPr lang="vi-VN" sz="2000">
                <a:latin typeface="UTM Avo" panose="02040603050506020204" pitchFamily="18" charset="0"/>
                <a:cs typeface="Times New Roman" panose="02020603050405020304" pitchFamily="18" charset="0"/>
              </a:rPr>
              <a:t>: Thông tin trong máy tính được lưu trữ thành các tệp (tệp văn bản, tập hình ảnh, tệp video,...). Mỗi tệp đều có tên và biểu tượng.</a:t>
            </a:r>
          </a:p>
        </p:txBody>
      </p:sp>
      <p:pic>
        <p:nvPicPr>
          <p:cNvPr id="4" name="Picture 3">
            <a:extLst>
              <a:ext uri="{FF2B5EF4-FFF2-40B4-BE49-F238E27FC236}">
                <a16:creationId xmlns:a16="http://schemas.microsoft.com/office/drawing/2014/main" xmlns="" id="{8E14F747-906E-40D8-8951-5B5BDF3ED807}"/>
              </a:ext>
            </a:extLst>
          </p:cNvPr>
          <p:cNvPicPr>
            <a:picLocks noChangeAspect="1"/>
          </p:cNvPicPr>
          <p:nvPr/>
        </p:nvPicPr>
        <p:blipFill>
          <a:blip r:embed="rId2"/>
          <a:stretch>
            <a:fillRect/>
          </a:stretch>
        </p:blipFill>
        <p:spPr>
          <a:xfrm>
            <a:off x="644914" y="562216"/>
            <a:ext cx="734513" cy="653278"/>
          </a:xfrm>
          <a:prstGeom prst="rect">
            <a:avLst/>
          </a:prstGeom>
        </p:spPr>
      </p:pic>
      <p:pic>
        <p:nvPicPr>
          <p:cNvPr id="9" name="Picture 8">
            <a:extLst>
              <a:ext uri="{FF2B5EF4-FFF2-40B4-BE49-F238E27FC236}">
                <a16:creationId xmlns:a16="http://schemas.microsoft.com/office/drawing/2014/main" xmlns="" id="{B2376341-3F3B-482C-8187-240C9E02188B}"/>
              </a:ext>
            </a:extLst>
          </p:cNvPr>
          <p:cNvPicPr>
            <a:picLocks noChangeAspect="1"/>
          </p:cNvPicPr>
          <p:nvPr/>
        </p:nvPicPr>
        <p:blipFill>
          <a:blip r:embed="rId3"/>
          <a:stretch>
            <a:fillRect/>
          </a:stretch>
        </p:blipFill>
        <p:spPr>
          <a:xfrm>
            <a:off x="8135891" y="1347424"/>
            <a:ext cx="3154954" cy="1679910"/>
          </a:xfrm>
          <a:prstGeom prst="rect">
            <a:avLst/>
          </a:prstGeom>
        </p:spPr>
      </p:pic>
      <p:sp>
        <p:nvSpPr>
          <p:cNvPr id="10" name="Rectangle 9">
            <a:extLst>
              <a:ext uri="{FF2B5EF4-FFF2-40B4-BE49-F238E27FC236}">
                <a16:creationId xmlns:a16="http://schemas.microsoft.com/office/drawing/2014/main" xmlns="" id="{2ED6ED0E-0EC3-4C6F-AE06-F3523CCD25B9}"/>
              </a:ext>
            </a:extLst>
          </p:cNvPr>
          <p:cNvSpPr/>
          <p:nvPr/>
        </p:nvSpPr>
        <p:spPr>
          <a:xfrm>
            <a:off x="535365" y="4294859"/>
            <a:ext cx="7419915" cy="1285032"/>
          </a:xfrm>
          <a:prstGeom prst="rect">
            <a:avLst/>
          </a:prstGeom>
        </p:spPr>
        <p:txBody>
          <a:bodyPr wrap="square">
            <a:spAutoFit/>
          </a:bodyPr>
          <a:lstStyle/>
          <a:p>
            <a:pPr algn="just" defTabSz="342900">
              <a:lnSpc>
                <a:spcPct val="135000"/>
              </a:lnSpc>
            </a:pPr>
            <a:r>
              <a:rPr lang="vi-VN" sz="2000">
                <a:solidFill>
                  <a:srgbClr val="FFC000"/>
                </a:solidFill>
                <a:latin typeface="UTM Avo" panose="02040603050506020204" pitchFamily="18" charset="0"/>
                <a:cs typeface="Times New Roman" panose="02020603050405020304" pitchFamily="18" charset="0"/>
              </a:rPr>
              <a:t>Ổ đĩa</a:t>
            </a:r>
            <a:r>
              <a:rPr lang="vi-VN" sz="2000">
                <a:latin typeface="UTM Avo" panose="02040603050506020204" pitchFamily="18" charset="0"/>
                <a:cs typeface="Times New Roman" panose="02020603050405020304" pitchFamily="18" charset="0"/>
              </a:rPr>
              <a:t>: Các thư mục và tệp được lưu trữ trong các ổ đĩa</a:t>
            </a:r>
            <a:r>
              <a:rPr lang="en-US" sz="2000">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Ổ đĩa thường được đặt tên là </a:t>
            </a:r>
            <a:r>
              <a:rPr lang="vi-VN" sz="2000">
                <a:solidFill>
                  <a:srgbClr val="0998D7"/>
                </a:solidFill>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 </a:t>
            </a:r>
            <a:r>
              <a:rPr lang="vi-VN" sz="2000">
                <a:solidFill>
                  <a:srgbClr val="0998D7"/>
                </a:solidFill>
                <a:latin typeface="UTM Avo" panose="02040603050506020204" pitchFamily="18" charset="0"/>
                <a:cs typeface="Times New Roman" panose="02020603050405020304" pitchFamily="18" charset="0"/>
              </a:rPr>
              <a:t>D</a:t>
            </a:r>
            <a:r>
              <a:rPr lang="vi-VN" sz="2000">
                <a:latin typeface="UTM Avo" panose="02040603050506020204" pitchFamily="18" charset="0"/>
                <a:cs typeface="Times New Roman" panose="02020603050405020304" pitchFamily="18" charset="0"/>
              </a:rPr>
              <a:t>, </a:t>
            </a:r>
            <a:r>
              <a:rPr lang="vi-VN" sz="2000">
                <a:solidFill>
                  <a:srgbClr val="0998D7"/>
                </a:solidFill>
                <a:latin typeface="UTM Avo" panose="02040603050506020204" pitchFamily="18" charset="0"/>
                <a:cs typeface="Times New Roman" panose="02020603050405020304" pitchFamily="18" charset="0"/>
              </a:rPr>
              <a:t>E</a:t>
            </a:r>
            <a:r>
              <a:rPr lang="vi-VN" sz="2000">
                <a:latin typeface="UTM Avo" panose="02040603050506020204" pitchFamily="18" charset="0"/>
                <a:cs typeface="Times New Roman" panose="02020603050405020304" pitchFamily="18" charset="0"/>
              </a:rPr>
              <a:t>,... Ổ đĩa còn gọi là thư mục gốc.</a:t>
            </a:r>
          </a:p>
        </p:txBody>
      </p:sp>
      <p:sp>
        <p:nvSpPr>
          <p:cNvPr id="11" name="Rectangle 10">
            <a:extLst>
              <a:ext uri="{FF2B5EF4-FFF2-40B4-BE49-F238E27FC236}">
                <a16:creationId xmlns:a16="http://schemas.microsoft.com/office/drawing/2014/main" xmlns="" id="{8BD9CB80-1674-4BA5-98F3-C1AD0D15AA6D}"/>
              </a:ext>
            </a:extLst>
          </p:cNvPr>
          <p:cNvSpPr/>
          <p:nvPr/>
        </p:nvSpPr>
        <p:spPr>
          <a:xfrm>
            <a:off x="535365" y="5613079"/>
            <a:ext cx="7519237" cy="869533"/>
          </a:xfrm>
          <a:prstGeom prst="rect">
            <a:avLst/>
          </a:prstGeom>
        </p:spPr>
        <p:txBody>
          <a:bodyPr wrap="square">
            <a:spAutoFit/>
          </a:bodyPr>
          <a:lstStyle/>
          <a:p>
            <a:pPr algn="just" defTabSz="342900">
              <a:lnSpc>
                <a:spcPct val="135000"/>
              </a:lnSpc>
            </a:pPr>
            <a:r>
              <a:rPr lang="en-US" sz="2000">
                <a:latin typeface="UTM Avo" panose="02040603050506020204" pitchFamily="18" charset="0"/>
                <a:cs typeface="Times New Roman" panose="02020603050405020304" pitchFamily="18" charset="0"/>
                <a:sym typeface="Wingdings 3" panose="05040102010807070707" pitchFamily="18" charset="2"/>
              </a:rPr>
              <a:t> </a:t>
            </a:r>
            <a:r>
              <a:rPr lang="en-US" sz="2000">
                <a:latin typeface="UTM Avo" panose="02040603050506020204" pitchFamily="18" charset="0"/>
                <a:cs typeface="Times New Roman" panose="02020603050405020304" pitchFamily="18" charset="0"/>
              </a:rPr>
              <a:t>S</a:t>
            </a:r>
            <a:r>
              <a:rPr lang="vi-VN" sz="2000">
                <a:latin typeface="UTM Avo" panose="02040603050506020204" pitchFamily="18" charset="0"/>
                <a:cs typeface="Times New Roman" panose="02020603050405020304" pitchFamily="18" charset="0"/>
              </a:rPr>
              <a:t>ử dụng sơ đồ hình cây, em có thể dễ dàng hình dung việc tổ chức lưu trữ thông tin trong máy tính (Hình 50).</a:t>
            </a:r>
          </a:p>
        </p:txBody>
      </p:sp>
      <p:pic>
        <p:nvPicPr>
          <p:cNvPr id="15" name="Picture 14" descr="Diagram&#10;&#10;Description automatically generated">
            <a:extLst>
              <a:ext uri="{FF2B5EF4-FFF2-40B4-BE49-F238E27FC236}">
                <a16:creationId xmlns:a16="http://schemas.microsoft.com/office/drawing/2014/main" xmlns="" id="{475AB769-60CE-4681-98D7-9B77F176DB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4200" y="3148417"/>
            <a:ext cx="2621507" cy="3328704"/>
          </a:xfrm>
          <a:prstGeom prst="rect">
            <a:avLst/>
          </a:prstGeom>
        </p:spPr>
      </p:pic>
    </p:spTree>
    <p:extLst>
      <p:ext uri="{BB962C8B-B14F-4D97-AF65-F5344CB8AC3E}">
        <p14:creationId xmlns:p14="http://schemas.microsoft.com/office/powerpoint/2010/main" val="237774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8A280BD5-3226-44FD-9336-8CC9C64E993D}"/>
              </a:ext>
            </a:extLst>
          </p:cNvPr>
          <p:cNvGrpSpPr/>
          <p:nvPr/>
        </p:nvGrpSpPr>
        <p:grpSpPr>
          <a:xfrm>
            <a:off x="1348051" y="378360"/>
            <a:ext cx="9495897" cy="1629525"/>
            <a:chOff x="149795" y="535277"/>
            <a:chExt cx="9495897" cy="1629525"/>
          </a:xfrm>
        </p:grpSpPr>
        <p:grpSp>
          <p:nvGrpSpPr>
            <p:cNvPr id="8" name="Group 7">
              <a:extLst>
                <a:ext uri="{FF2B5EF4-FFF2-40B4-BE49-F238E27FC236}">
                  <a16:creationId xmlns:a16="http://schemas.microsoft.com/office/drawing/2014/main" xmlns="" id="{92AF4E26-8EB3-4844-811C-3F4A2099F61D}"/>
                </a:ext>
              </a:extLst>
            </p:cNvPr>
            <p:cNvGrpSpPr/>
            <p:nvPr/>
          </p:nvGrpSpPr>
          <p:grpSpPr>
            <a:xfrm>
              <a:off x="149795" y="535277"/>
              <a:ext cx="9495897" cy="1629525"/>
              <a:chOff x="149795" y="535277"/>
              <a:chExt cx="9495897" cy="1629525"/>
            </a:xfrm>
          </p:grpSpPr>
          <p:grpSp>
            <p:nvGrpSpPr>
              <p:cNvPr id="11" name="Group 10">
                <a:extLst>
                  <a:ext uri="{FF2B5EF4-FFF2-40B4-BE49-F238E27FC236}">
                    <a16:creationId xmlns:a16="http://schemas.microsoft.com/office/drawing/2014/main" xmlns="" id="{A05A8335-9F34-47A5-8BCF-2B5DE644CC56}"/>
                  </a:ext>
                </a:extLst>
              </p:cNvPr>
              <p:cNvGrpSpPr/>
              <p:nvPr/>
            </p:nvGrpSpPr>
            <p:grpSpPr>
              <a:xfrm>
                <a:off x="552796" y="917810"/>
                <a:ext cx="9092896" cy="1246992"/>
                <a:chOff x="1338208" y="943284"/>
                <a:chExt cx="8180364" cy="1839657"/>
              </a:xfrm>
            </p:grpSpPr>
            <p:sp>
              <p:nvSpPr>
                <p:cNvPr id="13" name="Rectangle: Rounded Corners 12">
                  <a:extLst>
                    <a:ext uri="{FF2B5EF4-FFF2-40B4-BE49-F238E27FC236}">
                      <a16:creationId xmlns:a16="http://schemas.microsoft.com/office/drawing/2014/main" xmlns="" id="{4C9C130B-0C1E-462F-83F5-D5E64FFE342F}"/>
                    </a:ext>
                  </a:extLst>
                </p:cNvPr>
                <p:cNvSpPr/>
                <p:nvPr/>
              </p:nvSpPr>
              <p:spPr>
                <a:xfrm>
                  <a:off x="1424711" y="1063553"/>
                  <a:ext cx="8093861" cy="171938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53D734E4-82AF-47EC-8DB3-39F69AEEC9D9}"/>
                    </a:ext>
                  </a:extLst>
                </p:cNvPr>
                <p:cNvSpPr/>
                <p:nvPr/>
              </p:nvSpPr>
              <p:spPr>
                <a:xfrm>
                  <a:off x="1338208" y="943284"/>
                  <a:ext cx="8093866" cy="171938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a:extLst>
                  <a:ext uri="{FF2B5EF4-FFF2-40B4-BE49-F238E27FC236}">
                    <a16:creationId xmlns:a16="http://schemas.microsoft.com/office/drawing/2014/main" xmlns="" id="{B29A9421-470C-49CF-8988-F5727F3AD2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9795" y="535277"/>
                <a:ext cx="998307" cy="883997"/>
              </a:xfrm>
              <a:prstGeom prst="rect">
                <a:avLst/>
              </a:prstGeom>
            </p:spPr>
          </p:pic>
        </p:grpSp>
        <p:sp>
          <p:nvSpPr>
            <p:cNvPr id="10" name="Rectangle 9">
              <a:extLst>
                <a:ext uri="{FF2B5EF4-FFF2-40B4-BE49-F238E27FC236}">
                  <a16:creationId xmlns:a16="http://schemas.microsoft.com/office/drawing/2014/main" xmlns="" id="{0B593A40-4BBA-4D35-87AB-C8B627A5971D}"/>
                </a:ext>
              </a:extLst>
            </p:cNvPr>
            <p:cNvSpPr/>
            <p:nvPr/>
          </p:nvSpPr>
          <p:spPr>
            <a:xfrm>
              <a:off x="946676" y="1021967"/>
              <a:ext cx="8474359" cy="953210"/>
            </a:xfrm>
            <a:prstGeom prst="rect">
              <a:avLst/>
            </a:prstGeom>
          </p:spPr>
          <p:txBody>
            <a:bodyPr wrap="square">
              <a:spAutoFit/>
            </a:bodyPr>
            <a:lstStyle/>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Ổ đĩa, thư mục và tập trong máy tính được tổ chức,</a:t>
              </a:r>
            </a:p>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sắp xếp dưới dạng sơ đồ hình cây.</a:t>
              </a:r>
            </a:p>
          </p:txBody>
        </p:sp>
      </p:grpSp>
      <p:pic>
        <p:nvPicPr>
          <p:cNvPr id="15" name="Picture 14">
            <a:extLst>
              <a:ext uri="{FF2B5EF4-FFF2-40B4-BE49-F238E27FC236}">
                <a16:creationId xmlns:a16="http://schemas.microsoft.com/office/drawing/2014/main" xmlns="" id="{AAB82F71-378F-4682-B499-8D2C458D072E}"/>
              </a:ext>
            </a:extLst>
          </p:cNvPr>
          <p:cNvPicPr>
            <a:picLocks noChangeAspect="1"/>
          </p:cNvPicPr>
          <p:nvPr/>
        </p:nvPicPr>
        <p:blipFill>
          <a:blip r:embed="rId3"/>
          <a:stretch>
            <a:fillRect/>
          </a:stretch>
        </p:blipFill>
        <p:spPr>
          <a:xfrm>
            <a:off x="399942" y="2288783"/>
            <a:ext cx="897917" cy="883996"/>
          </a:xfrm>
          <a:prstGeom prst="rect">
            <a:avLst/>
          </a:prstGeom>
        </p:spPr>
      </p:pic>
      <p:sp>
        <p:nvSpPr>
          <p:cNvPr id="16" name="Rectangle 15">
            <a:extLst>
              <a:ext uri="{FF2B5EF4-FFF2-40B4-BE49-F238E27FC236}">
                <a16:creationId xmlns:a16="http://schemas.microsoft.com/office/drawing/2014/main" xmlns="" id="{018A3791-48BD-4296-B87A-1561C00FA520}"/>
              </a:ext>
            </a:extLst>
          </p:cNvPr>
          <p:cNvSpPr/>
          <p:nvPr/>
        </p:nvSpPr>
        <p:spPr>
          <a:xfrm>
            <a:off x="1398250" y="2401166"/>
            <a:ext cx="9315124"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Câu nào sau đây là sai?</a:t>
            </a:r>
          </a:p>
        </p:txBody>
      </p:sp>
      <p:sp>
        <p:nvSpPr>
          <p:cNvPr id="17" name="Rectangle 16">
            <a:extLst>
              <a:ext uri="{FF2B5EF4-FFF2-40B4-BE49-F238E27FC236}">
                <a16:creationId xmlns:a16="http://schemas.microsoft.com/office/drawing/2014/main" xmlns="" id="{649B9E90-2B13-410F-B826-DD93E87AA902}"/>
              </a:ext>
            </a:extLst>
          </p:cNvPr>
          <p:cNvSpPr/>
          <p:nvPr/>
        </p:nvSpPr>
        <p:spPr>
          <a:xfrm>
            <a:off x="1748692" y="2894314"/>
            <a:ext cx="9323937"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 </a:t>
            </a:r>
            <a:r>
              <a:rPr lang="vi-VN" sz="2000">
                <a:latin typeface="UTM Avo" panose="02040603050506020204" pitchFamily="18" charset="0"/>
                <a:cs typeface="Times New Roman" panose="02020603050405020304" pitchFamily="18" charset="0"/>
              </a:rPr>
              <a:t>Một ổ đĩa có thể chứa nhiều thư mục. </a:t>
            </a:r>
          </a:p>
        </p:txBody>
      </p:sp>
      <p:sp>
        <p:nvSpPr>
          <p:cNvPr id="18" name="Rectangle 17">
            <a:extLst>
              <a:ext uri="{FF2B5EF4-FFF2-40B4-BE49-F238E27FC236}">
                <a16:creationId xmlns:a16="http://schemas.microsoft.com/office/drawing/2014/main" xmlns="" id="{ACE2B0C8-C803-4E96-B1E5-93E0D0180152}"/>
              </a:ext>
            </a:extLst>
          </p:cNvPr>
          <p:cNvSpPr/>
          <p:nvPr/>
        </p:nvSpPr>
        <p:spPr>
          <a:xfrm>
            <a:off x="1748691" y="3382974"/>
            <a:ext cx="9323937" cy="515526"/>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 </a:t>
            </a:r>
            <a:r>
              <a:rPr lang="vi-VN" sz="2000">
                <a:latin typeface="UTM Avo" panose="02040603050506020204" pitchFamily="18" charset="0"/>
                <a:cs typeface="Times New Roman" panose="02020603050405020304" pitchFamily="18" charset="0"/>
              </a:rPr>
              <a:t>Một thư mục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ó thể chứa nhiều tập và thư mục con.</a:t>
            </a:r>
            <a:endParaRPr lang="en-US" sz="2000"/>
          </a:p>
        </p:txBody>
      </p:sp>
      <p:sp>
        <p:nvSpPr>
          <p:cNvPr id="19" name="Rectangle 18">
            <a:extLst>
              <a:ext uri="{FF2B5EF4-FFF2-40B4-BE49-F238E27FC236}">
                <a16:creationId xmlns:a16="http://schemas.microsoft.com/office/drawing/2014/main" xmlns="" id="{BD46D696-D2C9-45D4-A1BF-3B87E05CF7D3}"/>
              </a:ext>
            </a:extLst>
          </p:cNvPr>
          <p:cNvSpPr/>
          <p:nvPr/>
        </p:nvSpPr>
        <p:spPr>
          <a:xfrm>
            <a:off x="1748692" y="3871634"/>
            <a:ext cx="9323936"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C. </a:t>
            </a:r>
            <a:r>
              <a:rPr lang="vi-VN" sz="2000">
                <a:latin typeface="UTM Avo" panose="02040603050506020204" pitchFamily="18" charset="0"/>
                <a:cs typeface="Times New Roman" panose="02020603050405020304" pitchFamily="18" charset="0"/>
              </a:rPr>
              <a:t>Thư mục có thể chứa nhiều thư mục con cùng tên.</a:t>
            </a:r>
          </a:p>
        </p:txBody>
      </p:sp>
      <p:sp>
        <p:nvSpPr>
          <p:cNvPr id="20" name="Rectangle 19">
            <a:extLst>
              <a:ext uri="{FF2B5EF4-FFF2-40B4-BE49-F238E27FC236}">
                <a16:creationId xmlns:a16="http://schemas.microsoft.com/office/drawing/2014/main" xmlns="" id="{B90C3809-9BD3-4E81-ABAA-A46D1CDFC900}"/>
              </a:ext>
            </a:extLst>
          </p:cNvPr>
          <p:cNvSpPr/>
          <p:nvPr/>
        </p:nvSpPr>
        <p:spPr>
          <a:xfrm>
            <a:off x="1748691" y="4364782"/>
            <a:ext cx="9323936"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D. </a:t>
            </a:r>
            <a:r>
              <a:rPr lang="vi-VN" sz="2000">
                <a:latin typeface="UTM Avo" panose="02040603050506020204" pitchFamily="18" charset="0"/>
                <a:cs typeface="Times New Roman" panose="02020603050405020304" pitchFamily="18" charset="0"/>
              </a:rPr>
              <a:t>Có thể có hai tập cùng tên nằm ở hai thư mục khác nhau</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21" name="Oval 20">
            <a:extLst>
              <a:ext uri="{FF2B5EF4-FFF2-40B4-BE49-F238E27FC236}">
                <a16:creationId xmlns:a16="http://schemas.microsoft.com/office/drawing/2014/main" xmlns="" id="{B69E098E-84FE-48B6-B163-1029AE004506}"/>
              </a:ext>
            </a:extLst>
          </p:cNvPr>
          <p:cNvSpPr/>
          <p:nvPr/>
        </p:nvSpPr>
        <p:spPr>
          <a:xfrm>
            <a:off x="1728314" y="3945944"/>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 name="Rectangle 22">
            <a:extLst>
              <a:ext uri="{FF2B5EF4-FFF2-40B4-BE49-F238E27FC236}">
                <a16:creationId xmlns:a16="http://schemas.microsoft.com/office/drawing/2014/main" xmlns="" id="{8847B3B5-7324-400D-BAAD-81181F5EF734}"/>
              </a:ext>
            </a:extLst>
          </p:cNvPr>
          <p:cNvSpPr/>
          <p:nvPr/>
        </p:nvSpPr>
        <p:spPr>
          <a:xfrm>
            <a:off x="1436092" y="4923264"/>
            <a:ext cx="7149108"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Trong Hình 50, ổ đĩa tên là gì? Thư mục </a:t>
            </a:r>
            <a:r>
              <a:rPr lang="vi-VN" sz="2000">
                <a:solidFill>
                  <a:srgbClr val="0998D7"/>
                </a:solidFill>
                <a:latin typeface="UTM Avo" panose="02040603050506020204" pitchFamily="18" charset="0"/>
                <a:cs typeface="Times New Roman" panose="02020603050405020304" pitchFamily="18" charset="0"/>
              </a:rPr>
              <a:t>Truyen tranh </a:t>
            </a:r>
            <a:r>
              <a:rPr lang="vi-VN" sz="2000">
                <a:latin typeface="UTM Avo" panose="02040603050506020204" pitchFamily="18" charset="0"/>
                <a:cs typeface="Times New Roman" panose="02020603050405020304" pitchFamily="18" charset="0"/>
              </a:rPr>
              <a:t>chứa tệp và thư mục nào?</a:t>
            </a:r>
          </a:p>
        </p:txBody>
      </p:sp>
      <p:pic>
        <p:nvPicPr>
          <p:cNvPr id="25" name="Picture 24" descr="Diagram&#10;&#10;Description automatically generated">
            <a:extLst>
              <a:ext uri="{FF2B5EF4-FFF2-40B4-BE49-F238E27FC236}">
                <a16:creationId xmlns:a16="http://schemas.microsoft.com/office/drawing/2014/main" xmlns="" id="{531FCE06-EB0C-4530-8E94-858085D491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9413" y="3140888"/>
            <a:ext cx="2387789" cy="3031937"/>
          </a:xfrm>
          <a:prstGeom prst="rect">
            <a:avLst/>
          </a:prstGeom>
        </p:spPr>
      </p:pic>
    </p:spTree>
    <p:extLst>
      <p:ext uri="{BB962C8B-B14F-4D97-AF65-F5344CB8AC3E}">
        <p14:creationId xmlns:p14="http://schemas.microsoft.com/office/powerpoint/2010/main" val="2063526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F085A6CC-D588-497F-9387-C877909473D8}"/>
              </a:ext>
            </a:extLst>
          </p:cNvPr>
          <p:cNvPicPr>
            <a:picLocks noChangeAspect="1"/>
          </p:cNvPicPr>
          <p:nvPr/>
        </p:nvPicPr>
        <p:blipFill>
          <a:blip r:embed="rId4"/>
          <a:stretch>
            <a:fillRect/>
          </a:stretch>
        </p:blipFill>
        <p:spPr>
          <a:xfrm>
            <a:off x="5511674" y="301272"/>
            <a:ext cx="6423523" cy="5919550"/>
          </a:xfrm>
          <a:prstGeom prst="rect">
            <a:avLst/>
          </a:prstGeom>
        </p:spPr>
      </p:pic>
      <p:grpSp>
        <p:nvGrpSpPr>
          <p:cNvPr id="11" name="Group 10">
            <a:extLst>
              <a:ext uri="{FF2B5EF4-FFF2-40B4-BE49-F238E27FC236}">
                <a16:creationId xmlns:a16="http://schemas.microsoft.com/office/drawing/2014/main" xmlns="" id="{60BEE735-CE58-4102-B051-8E89722AB9F6}"/>
              </a:ext>
            </a:extLst>
          </p:cNvPr>
          <p:cNvGrpSpPr/>
          <p:nvPr/>
        </p:nvGrpSpPr>
        <p:grpSpPr>
          <a:xfrm>
            <a:off x="414536" y="410130"/>
            <a:ext cx="3761537" cy="1014929"/>
            <a:chOff x="371924" y="467376"/>
            <a:chExt cx="3761537" cy="1014929"/>
          </a:xfrm>
        </p:grpSpPr>
        <p:pic>
          <p:nvPicPr>
            <p:cNvPr id="13" name="Picture 12">
              <a:extLst>
                <a:ext uri="{FF2B5EF4-FFF2-40B4-BE49-F238E27FC236}">
                  <a16:creationId xmlns:a16="http://schemas.microsoft.com/office/drawing/2014/main" xmlns="" id="{E9E35BFB-9160-475A-9A3C-F4BFA55FD3C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15" name="Rectangle 14">
              <a:extLst>
                <a:ext uri="{FF2B5EF4-FFF2-40B4-BE49-F238E27FC236}">
                  <a16:creationId xmlns:a16="http://schemas.microsoft.com/office/drawing/2014/main" xmlns="" id="{DC92854C-9D59-4229-99FA-518A76AD336B}"/>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17" name="Rectangle 16">
            <a:extLst>
              <a:ext uri="{FF2B5EF4-FFF2-40B4-BE49-F238E27FC236}">
                <a16:creationId xmlns:a16="http://schemas.microsoft.com/office/drawing/2014/main" xmlns="" id="{E7C4189C-8D01-4510-8AA7-A9858504856D}"/>
              </a:ext>
            </a:extLst>
          </p:cNvPr>
          <p:cNvSpPr/>
          <p:nvPr/>
        </p:nvSpPr>
        <p:spPr>
          <a:xfrm>
            <a:off x="635645" y="1448968"/>
            <a:ext cx="4876029"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Sơ đồ nào sau đây không phải là sơ đồ hình cây?</a:t>
            </a:r>
          </a:p>
        </p:txBody>
      </p:sp>
      <p:sp>
        <p:nvSpPr>
          <p:cNvPr id="10" name="Rectangle 9">
            <a:extLst>
              <a:ext uri="{FF2B5EF4-FFF2-40B4-BE49-F238E27FC236}">
                <a16:creationId xmlns:a16="http://schemas.microsoft.com/office/drawing/2014/main" xmlns="" id="{E9770DC8-2D80-4B12-B179-29CF25F904DF}"/>
              </a:ext>
            </a:extLst>
          </p:cNvPr>
          <p:cNvSpPr/>
          <p:nvPr/>
        </p:nvSpPr>
        <p:spPr>
          <a:xfrm>
            <a:off x="635645" y="2435093"/>
            <a:ext cx="4876029"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Trong Hình 50, thư mục </a:t>
            </a:r>
            <a:r>
              <a:rPr lang="vi-VN" sz="2000">
                <a:solidFill>
                  <a:srgbClr val="0998D7"/>
                </a:solidFill>
                <a:latin typeface="UTM Avo" panose="02040603050506020204" pitchFamily="18" charset="0"/>
                <a:cs typeface="Times New Roman" panose="02020603050405020304" pitchFamily="18" charset="0"/>
              </a:rPr>
              <a:t>Co-nan</a:t>
            </a:r>
            <a:r>
              <a:rPr lang="vi-VN" sz="2000">
                <a:latin typeface="UTM Avo" panose="02040603050506020204" pitchFamily="18" charset="0"/>
                <a:cs typeface="Times New Roman" panose="02020603050405020304" pitchFamily="18" charset="0"/>
              </a:rPr>
              <a:t> nằm trong thư mục nào?</a:t>
            </a:r>
          </a:p>
        </p:txBody>
      </p:sp>
      <p:pic>
        <p:nvPicPr>
          <p:cNvPr id="12" name="Picture 11" descr="Diagram&#10;&#10;Description automatically generated">
            <a:extLst>
              <a:ext uri="{FF2B5EF4-FFF2-40B4-BE49-F238E27FC236}">
                <a16:creationId xmlns:a16="http://schemas.microsoft.com/office/drawing/2014/main" xmlns="" id="{26806619-0DAE-4BBE-8363-6EF8C79694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62190" y="3472583"/>
            <a:ext cx="2387789" cy="3031937"/>
          </a:xfrm>
          <a:prstGeom prst="rect">
            <a:avLst/>
          </a:prstGeom>
        </p:spPr>
      </p:pic>
      <p:sp>
        <p:nvSpPr>
          <p:cNvPr id="14" name="Oval 13">
            <a:extLst>
              <a:ext uri="{FF2B5EF4-FFF2-40B4-BE49-F238E27FC236}">
                <a16:creationId xmlns:a16="http://schemas.microsoft.com/office/drawing/2014/main" xmlns="" id="{0CC68900-EAA1-4BF9-BC9B-3C403A82CE92}"/>
              </a:ext>
            </a:extLst>
          </p:cNvPr>
          <p:cNvSpPr/>
          <p:nvPr/>
        </p:nvSpPr>
        <p:spPr>
          <a:xfrm>
            <a:off x="10283034" y="2563919"/>
            <a:ext cx="374806" cy="35676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16" name="Picture 15">
            <a:extLst>
              <a:ext uri="{FF2B5EF4-FFF2-40B4-BE49-F238E27FC236}">
                <a16:creationId xmlns:a16="http://schemas.microsoft.com/office/drawing/2014/main" xmlns="" id="{2D8C3E9D-E8E9-471D-ACBD-32C20ACB11E2}"/>
              </a:ext>
            </a:extLst>
          </p:cNvPr>
          <p:cNvPicPr>
            <a:picLocks noChangeAspect="1"/>
          </p:cNvPicPr>
          <p:nvPr/>
        </p:nvPicPr>
        <p:blipFill>
          <a:blip r:embed="rId7"/>
          <a:stretch>
            <a:fillRect/>
          </a:stretch>
        </p:blipFill>
        <p:spPr>
          <a:xfrm>
            <a:off x="11317473" y="282610"/>
            <a:ext cx="589731" cy="520622"/>
          </a:xfrm>
          <a:prstGeom prst="rect">
            <a:avLst/>
          </a:prstGeom>
        </p:spPr>
      </p:pic>
    </p:spTree>
    <p:custDataLst>
      <p:tags r:id="rId1"/>
    </p:custDataLst>
    <p:extLst>
      <p:ext uri="{BB962C8B-B14F-4D97-AF65-F5344CB8AC3E}">
        <p14:creationId xmlns:p14="http://schemas.microsoft.com/office/powerpoint/2010/main" val="15762914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ags/tag2.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5548</TotalTime>
  <Words>744</Words>
  <Application>Microsoft Office PowerPoint</Application>
  <PresentationFormat>Custom</PresentationFormat>
  <Paragraphs>51</Paragraphs>
  <Slides>11</Slides>
  <Notes>3</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183</cp:revision>
  <dcterms:created xsi:type="dcterms:W3CDTF">2021-11-14T08:33:55Z</dcterms:created>
  <dcterms:modified xsi:type="dcterms:W3CDTF">2022-08-05T14:58:20Z</dcterms:modified>
</cp:coreProperties>
</file>