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5" r:id="rId5"/>
    <p:sldId id="269" r:id="rId6"/>
    <p:sldId id="270" r:id="rId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00"/>
    <a:srgbClr val="6699FF"/>
    <a:srgbClr val="3399FF"/>
    <a:srgbClr val="CCFFCC"/>
    <a:srgbClr val="99FF66"/>
    <a:srgbClr val="000099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FE8E-EC4D-4B41-BE82-B28542CB2C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7D04D-341C-4627-9BB3-BE0E5E50238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5391-E1DB-4B32-A803-FD8DD138C0A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3CA5-EDF5-40EA-925C-0D3DC81BC1A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96DC6-E726-4A8E-A3A3-16D967A1876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17D1-BFCA-486F-99E5-217BC01C0E8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7C98-F637-4132-B8F0-339AF4677AC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E366-424A-41CB-ABE0-32653A8ED19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0B32-B827-4756-80BE-C5920E911BF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6A0F8-0DBF-4353-9F18-A361377F0DE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693C-BC69-43F2-83FF-28F43B72134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B33AB-164D-403A-BF6C-E8867E1CC33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CBB9429B-181B-46A3-A65B-404A225A30E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63" name="Picture 47" descr="hinh_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331913" y="-458788"/>
            <a:ext cx="11449051" cy="770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771775" y="1196975"/>
            <a:ext cx="38163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FF0000"/>
                    </a:gs>
                    <a:gs pos="100000">
                      <a:srgbClr val="FF0066"/>
                    </a:gs>
                  </a:gsLst>
                  <a:lin ang="5400000" scaled="1"/>
                </a:gradFill>
                <a:latin typeface="Arial"/>
                <a:cs typeface="Arial"/>
              </a:rPr>
              <a:t>BÀI MỚI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50000">
                    <a:srgbClr val="FF0000"/>
                  </a:gs>
                  <a:gs pos="100000">
                    <a:srgbClr val="FF0066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9261" name="WordArt 45" descr="Paper bag"/>
          <p:cNvSpPr>
            <a:spLocks noChangeArrowheads="1" noChangeShapeType="1" noTextEdit="1"/>
          </p:cNvSpPr>
          <p:nvPr/>
        </p:nvSpPr>
        <p:spPr bwMode="auto">
          <a:xfrm>
            <a:off x="2555875" y="2852738"/>
            <a:ext cx="4308475" cy="979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NGÀY THÁNG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62" name="WordArt 46"/>
          <p:cNvSpPr>
            <a:spLocks noChangeArrowheads="1" noChangeShapeType="1" noTextEdit="1"/>
          </p:cNvSpPr>
          <p:nvPr/>
        </p:nvSpPr>
        <p:spPr bwMode="auto">
          <a:xfrm>
            <a:off x="1619250" y="4581525"/>
            <a:ext cx="59055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Tìm hiểu nội dung bài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61" grpId="0" animBg="1"/>
      <p:bldP spid="92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92275" y="765175"/>
            <a:ext cx="5688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Em hãy quan sát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(Thảo luận nhóm đôi)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3419475" y="188913"/>
            <a:ext cx="2808288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latin typeface="Arial"/>
                <a:cs typeface="Arial" pitchFamily="34" charset="0"/>
              </a:rPr>
              <a:t>TOÁN : NGÀY THÁNG</a:t>
            </a:r>
            <a:endParaRPr lang="vi-VN" sz="1800" b="1">
              <a:latin typeface="Arial"/>
              <a:cs typeface="Arial" pitchFamily="34" charset="0"/>
            </a:endParaRPr>
          </a:p>
        </p:txBody>
      </p:sp>
      <p:graphicFrame>
        <p:nvGraphicFramePr>
          <p:cNvPr id="8341" name="Group 149"/>
          <p:cNvGraphicFramePr>
            <a:graphicFrameLocks noGrp="1"/>
          </p:cNvGraphicFramePr>
          <p:nvPr/>
        </p:nvGraphicFramePr>
        <p:xfrm>
          <a:off x="322263" y="1341438"/>
          <a:ext cx="8640762" cy="2571750"/>
        </p:xfrm>
        <a:graphic>
          <a:graphicData uri="http://schemas.openxmlformats.org/drawingml/2006/table">
            <a:tbl>
              <a:tblPr/>
              <a:tblGrid>
                <a:gridCol w="1079500"/>
                <a:gridCol w="1081087"/>
                <a:gridCol w="1079500"/>
                <a:gridCol w="1008063"/>
                <a:gridCol w="1152525"/>
                <a:gridCol w="1079500"/>
                <a:gridCol w="1081087"/>
                <a:gridCol w="1079500"/>
              </a:tblGrid>
              <a:tr h="640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HAI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 BA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TƯ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NĂM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SÁU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BẢY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CHỦ NHẬT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5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8347" name="Text Box 155"/>
          <p:cNvSpPr txBox="1">
            <a:spLocks noChangeArrowheads="1"/>
          </p:cNvSpPr>
          <p:nvPr/>
        </p:nvSpPr>
        <p:spPr bwMode="auto">
          <a:xfrm>
            <a:off x="611188" y="2565400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11</a:t>
            </a:r>
            <a:endParaRPr lang="vi-VN" sz="3600" b="1">
              <a:latin typeface="Arial" charset="0"/>
            </a:endParaRPr>
          </a:p>
        </p:txBody>
      </p:sp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2051050" y="4437063"/>
            <a:ext cx="446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Tờ lịch tháng nào ? Vì sao em biết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349" name="Text Box 157"/>
          <p:cNvSpPr txBox="1">
            <a:spLocks noChangeArrowheads="1"/>
          </p:cNvSpPr>
          <p:nvPr/>
        </p:nvSpPr>
        <p:spPr bwMode="auto">
          <a:xfrm>
            <a:off x="2484438" y="4941888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Đây là tờ lịch tháng 11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1979613" y="5445125"/>
            <a:ext cx="417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Tờ lịch tháng cho em biết điều gì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2987675" y="5373688"/>
            <a:ext cx="2520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Tháng 11 có 30 ngày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352" name="Oval 160"/>
          <p:cNvSpPr>
            <a:spLocks noChangeArrowheads="1"/>
          </p:cNvSpPr>
          <p:nvPr/>
        </p:nvSpPr>
        <p:spPr bwMode="auto">
          <a:xfrm>
            <a:off x="4932363" y="3141663"/>
            <a:ext cx="431800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53" name="Text Box 161"/>
          <p:cNvSpPr txBox="1">
            <a:spLocks noChangeArrowheads="1"/>
          </p:cNvSpPr>
          <p:nvPr/>
        </p:nvSpPr>
        <p:spPr bwMode="auto">
          <a:xfrm>
            <a:off x="1476375" y="4508500"/>
            <a:ext cx="5257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Ngày cô vừa khoanh tròn là ngày mấy trong tháng 11 và ứng với thứ mấy trong tuần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2916238" y="5354638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Ngày 20, thứ năm.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355" name="Text Box 163"/>
          <p:cNvSpPr txBox="1">
            <a:spLocks noChangeArrowheads="1"/>
          </p:cNvSpPr>
          <p:nvPr/>
        </p:nvSpPr>
        <p:spPr bwMode="auto">
          <a:xfrm>
            <a:off x="2339975" y="4652963"/>
            <a:ext cx="417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Vậy tháng 11 có bao nhiêu ngày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356" name="Text Box 164"/>
          <p:cNvSpPr txBox="1">
            <a:spLocks noChangeArrowheads="1"/>
          </p:cNvSpPr>
          <p:nvPr/>
        </p:nvSpPr>
        <p:spPr bwMode="auto">
          <a:xfrm>
            <a:off x="6804025" y="1989138"/>
            <a:ext cx="1079500" cy="37623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1</a:t>
            </a:r>
            <a:endParaRPr lang="vi-VN" sz="1800" b="1">
              <a:latin typeface="Arial" charset="0"/>
            </a:endParaRPr>
          </a:p>
        </p:txBody>
      </p:sp>
      <p:graphicFrame>
        <p:nvGraphicFramePr>
          <p:cNvPr id="8428" name="Group 236"/>
          <p:cNvGraphicFramePr>
            <a:graphicFrameLocks noGrp="1"/>
          </p:cNvGraphicFramePr>
          <p:nvPr/>
        </p:nvGraphicFramePr>
        <p:xfrm>
          <a:off x="7885113" y="1989138"/>
          <a:ext cx="1079500" cy="1931987"/>
        </p:xfrm>
        <a:graphic>
          <a:graphicData uri="http://schemas.openxmlformats.org/drawingml/2006/table">
            <a:tbl>
              <a:tblPr/>
              <a:tblGrid>
                <a:gridCol w="10795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8429" name="Text Box 237"/>
          <p:cNvSpPr txBox="1">
            <a:spLocks noChangeArrowheads="1"/>
          </p:cNvSpPr>
          <p:nvPr/>
        </p:nvSpPr>
        <p:spPr bwMode="auto">
          <a:xfrm>
            <a:off x="1979613" y="4941888"/>
            <a:ext cx="4752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Ngày đầu tiên của tháng 11 là ngày mấy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430" name="Text Box 238"/>
          <p:cNvSpPr txBox="1">
            <a:spLocks noChangeArrowheads="1"/>
          </p:cNvSpPr>
          <p:nvPr/>
        </p:nvSpPr>
        <p:spPr bwMode="auto">
          <a:xfrm>
            <a:off x="1908175" y="5157788"/>
            <a:ext cx="4824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Tháng 11 có bao nhiêu ngày Chủ nhật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431" name="Text Box 239"/>
          <p:cNvSpPr txBox="1">
            <a:spLocks noChangeArrowheads="1"/>
          </p:cNvSpPr>
          <p:nvPr/>
        </p:nvSpPr>
        <p:spPr bwMode="auto">
          <a:xfrm>
            <a:off x="1403350" y="6021388"/>
            <a:ext cx="5976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Tờ lịch cho em biết : các thứ, ngày trong tháng 11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432" name="Text Box 240"/>
          <p:cNvSpPr txBox="1">
            <a:spLocks noChangeArrowheads="1"/>
          </p:cNvSpPr>
          <p:nvPr/>
        </p:nvSpPr>
        <p:spPr bwMode="auto">
          <a:xfrm>
            <a:off x="2411413" y="58769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Có 5 ngày chủ nhật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347" grpId="0"/>
      <p:bldP spid="8348" grpId="0"/>
      <p:bldP spid="8348" grpId="1"/>
      <p:bldP spid="8349" grpId="0"/>
      <p:bldP spid="8349" grpId="1"/>
      <p:bldP spid="8350" grpId="0"/>
      <p:bldP spid="8350" grpId="1"/>
      <p:bldP spid="8351" grpId="0"/>
      <p:bldP spid="8351" grpId="1"/>
      <p:bldP spid="8352" grpId="0" animBg="1"/>
      <p:bldP spid="8353" grpId="0"/>
      <p:bldP spid="8353" grpId="1"/>
      <p:bldP spid="8354" grpId="0"/>
      <p:bldP spid="8354" grpId="1"/>
      <p:bldP spid="8355" grpId="0"/>
      <p:bldP spid="8355" grpId="1"/>
      <p:bldP spid="8356" grpId="0" animBg="1"/>
      <p:bldP spid="8429" grpId="0"/>
      <p:bldP spid="8429" grpId="1"/>
      <p:bldP spid="8430" grpId="0"/>
      <p:bldP spid="8431" grpId="0"/>
      <p:bldP spid="8431" grpId="1"/>
      <p:bldP spid="84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33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 descr="Green marble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1439863" cy="439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CÁC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LOẠI 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LỊCH</a:t>
            </a:r>
            <a:endParaRPr lang="en-US" sz="3600" b="1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63938" y="115888"/>
            <a:ext cx="2808287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latin typeface="Arial"/>
                <a:cs typeface="Arial" pitchFamily="34" charset="0"/>
              </a:rPr>
              <a:t>TOÁN : NGÀY THÁNG</a:t>
            </a:r>
            <a:endParaRPr lang="vi-VN" sz="1800" b="1">
              <a:latin typeface="Arial"/>
              <a:cs typeface="Arial" pitchFamily="34" charset="0"/>
            </a:endParaRPr>
          </a:p>
        </p:txBody>
      </p:sp>
      <p:pic>
        <p:nvPicPr>
          <p:cNvPr id="10247" name="Picture 7" descr="IMG_43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692150"/>
            <a:ext cx="462915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IMG_44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620713"/>
            <a:ext cx="4676775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596188" y="3141663"/>
            <a:ext cx="1223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Lịch tờ</a:t>
            </a:r>
            <a:endParaRPr lang="vi-VN" sz="3600" b="1">
              <a:latin typeface="Arial" charset="0"/>
            </a:endParaRPr>
          </a:p>
        </p:txBody>
      </p:sp>
      <p:pic>
        <p:nvPicPr>
          <p:cNvPr id="10249" name="Picture 9" descr="IMG_44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620713"/>
            <a:ext cx="38893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67625" y="5373688"/>
            <a:ext cx="1223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Lịch lốc</a:t>
            </a:r>
            <a:endParaRPr lang="vi-VN" sz="3600" b="1">
              <a:latin typeface="Arial" charset="0"/>
            </a:endParaRPr>
          </a:p>
        </p:txBody>
      </p:sp>
      <p:pic>
        <p:nvPicPr>
          <p:cNvPr id="10248" name="Picture 8" descr="IMG_44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1050" y="620713"/>
            <a:ext cx="40513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IMG_44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13338" y="1268413"/>
            <a:ext cx="4030662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979613" y="5876925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Lịch để bàn</a:t>
            </a:r>
            <a:endParaRPr lang="vi-VN" sz="36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2" grpId="1"/>
      <p:bldP spid="10253" grpId="0"/>
      <p:bldP spid="10253" grpId="1"/>
      <p:bldP spid="102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33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87675" y="260350"/>
            <a:ext cx="2808288" cy="366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latin typeface="Arial"/>
                <a:cs typeface="Arial" pitchFamily="34" charset="0"/>
              </a:rPr>
              <a:t>TOÁN : NGÀY THÁNG</a:t>
            </a:r>
            <a:endParaRPr lang="vi-VN" sz="1800" b="1">
              <a:latin typeface="Arial"/>
              <a:cs typeface="Arial" pitchFamily="34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971550" y="1268413"/>
            <a:ext cx="1512888" cy="647700"/>
          </a:xfrm>
          <a:prstGeom prst="homePlate">
            <a:avLst>
              <a:gd name="adj" fmla="val 58395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  <a:latin typeface="Arial" charset="0"/>
              </a:rPr>
              <a:t>BÀI TẬP 1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16238" y="1412875"/>
            <a:ext cx="309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Đọc, viết (theo mẫu) :</a:t>
            </a:r>
            <a:endParaRPr lang="vi-VN" b="1">
              <a:latin typeface="Arial" charset="0"/>
            </a:endParaRPr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1116013" y="2276475"/>
          <a:ext cx="7127875" cy="2319338"/>
        </p:xfrm>
        <a:graphic>
          <a:graphicData uri="http://schemas.openxmlformats.org/drawingml/2006/table">
            <a:tbl>
              <a:tblPr/>
              <a:tblGrid>
                <a:gridCol w="4895850"/>
                <a:gridCol w="22320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ĐỌC</a:t>
                      </a: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VIẾT</a:t>
                      </a: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Ngày bảy tháng mười một</a:t>
                      </a: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Ngày 7 tháng 11</a:t>
                      </a: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Ngày mười lăm tháng mười một</a:t>
                      </a: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Ngày 20 tháng 11</a:t>
                      </a: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Ngày 30 tháng 11</a:t>
                      </a: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619250" y="4149725"/>
            <a:ext cx="4032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latin typeface="Arial" charset="0"/>
              </a:rPr>
              <a:t>Ngày ba mươi tháng mười một</a:t>
            </a:r>
            <a:endParaRPr lang="vi-VN" sz="22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619250" y="3644900"/>
            <a:ext cx="4032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latin typeface="Arial" charset="0"/>
              </a:rPr>
              <a:t>Ngày hai mươi tháng mười một</a:t>
            </a:r>
            <a:endParaRPr lang="vi-VN" sz="22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010275" y="3213100"/>
            <a:ext cx="24495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latin typeface="Arial" charset="0"/>
              </a:rPr>
              <a:t>Ngày 15 tháng 11</a:t>
            </a:r>
            <a:endParaRPr lang="vi-VN" sz="2200" b="1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94" grpId="0"/>
      <p:bldP spid="11297" grpId="0"/>
      <p:bldP spid="11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chemeClr val="bg1"/>
            </a:gs>
            <a:gs pos="100000">
              <a:srgbClr val="FFCC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59113" y="188913"/>
            <a:ext cx="2808287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latin typeface="Arial"/>
                <a:cs typeface="Arial" pitchFamily="34" charset="0"/>
              </a:rPr>
              <a:t>TOÁN : NGÀY THÁNG</a:t>
            </a:r>
            <a:endParaRPr lang="vi-VN" sz="1800" b="1">
              <a:latin typeface="Arial"/>
              <a:cs typeface="Arial" pitchFamily="34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11188" y="765175"/>
            <a:ext cx="2376487" cy="1081088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latin typeface="Arial"/>
                <a:cs typeface="Arial" pitchFamily="34" charset="0"/>
              </a:rPr>
              <a:t>Bài tập 2</a:t>
            </a:r>
            <a:endParaRPr lang="vi-VN" sz="2800" b="1">
              <a:latin typeface="Arial"/>
              <a:cs typeface="Arial" pitchFamily="34" charset="0"/>
            </a:endParaRP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/>
          </p:nvPr>
        </p:nvGraphicFramePr>
        <p:xfrm>
          <a:off x="611188" y="2420938"/>
          <a:ext cx="7859712" cy="2840037"/>
        </p:xfrm>
        <a:graphic>
          <a:graphicData uri="http://schemas.openxmlformats.org/drawingml/2006/table">
            <a:tbl>
              <a:tblPr/>
              <a:tblGrid>
                <a:gridCol w="982662"/>
                <a:gridCol w="982663"/>
                <a:gridCol w="982662"/>
                <a:gridCol w="915988"/>
                <a:gridCol w="1047750"/>
                <a:gridCol w="982662"/>
                <a:gridCol w="982663"/>
                <a:gridCol w="982662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HAI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 BA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TƯ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NĂM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SÁU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BẢY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CHỦ NHẬT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3419475" y="1196975"/>
            <a:ext cx="374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a) Nêu tiếp các ngày còn thiếu trong từ lịch tháng 12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828675" y="3716338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12</a:t>
            </a:r>
            <a:endParaRPr lang="vi-VN" sz="3600" b="1">
              <a:latin typeface="Arial" charset="0"/>
            </a:endParaRPr>
          </a:p>
        </p:txBody>
      </p:sp>
      <p:sp>
        <p:nvSpPr>
          <p:cNvPr id="6215" name="Text Box 73"/>
          <p:cNvSpPr txBox="1">
            <a:spLocks noChangeArrowheads="1"/>
          </p:cNvSpPr>
          <p:nvPr/>
        </p:nvSpPr>
        <p:spPr bwMode="auto">
          <a:xfrm>
            <a:off x="1835150" y="5661025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6875463" y="31416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6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1979613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8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716463" y="3500438"/>
            <a:ext cx="504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11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1835150" y="39338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15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3779838" y="39338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17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5722938" y="3500438"/>
            <a:ext cx="5048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12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6804025" y="39338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20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2843213" y="43656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23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3851275" y="31416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3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2914650" y="30686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2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779838" y="43656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24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6804025" y="43656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27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2843213" y="4797425"/>
            <a:ext cx="504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30</a:t>
            </a:r>
            <a:endParaRPr lang="vi-VN" sz="24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2771775" y="5445125"/>
            <a:ext cx="3529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Tháng 12 có bao nhiêu ngày?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348038" y="5949950"/>
            <a:ext cx="2447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Tháng 12 có 31 ngày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455" grpId="0"/>
      <p:bldP spid="16456" grpId="0"/>
      <p:bldP spid="16458" grpId="0"/>
      <p:bldP spid="16459" grpId="0"/>
      <p:bldP spid="16460" grpId="0"/>
      <p:bldP spid="16461" grpId="0"/>
      <p:bldP spid="16462" grpId="0"/>
      <p:bldP spid="16463" grpId="0"/>
      <p:bldP spid="16464" grpId="0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59113" y="188913"/>
            <a:ext cx="2808287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latin typeface="Arial"/>
                <a:cs typeface="Arial" pitchFamily="34" charset="0"/>
              </a:rPr>
              <a:t>TOÁN : NGÀY THÁNG</a:t>
            </a:r>
            <a:endParaRPr lang="vi-VN" sz="1800" b="1">
              <a:latin typeface="Arial"/>
              <a:cs typeface="Arial" pitchFamily="34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468313" y="404813"/>
            <a:ext cx="2376487" cy="1081087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latin typeface="Arial"/>
                <a:cs typeface="Arial" pitchFamily="34" charset="0"/>
              </a:rPr>
              <a:t>Bài tập 2</a:t>
            </a:r>
            <a:endParaRPr lang="vi-VN" sz="2800" b="1">
              <a:latin typeface="Arial"/>
              <a:cs typeface="Arial" pitchFamily="34" charset="0"/>
            </a:endParaRP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ph/>
          </p:nvPr>
        </p:nvGraphicFramePr>
        <p:xfrm>
          <a:off x="755650" y="1550988"/>
          <a:ext cx="7859713" cy="2735262"/>
        </p:xfrm>
        <a:graphic>
          <a:graphicData uri="http://schemas.openxmlformats.org/drawingml/2006/table">
            <a:tbl>
              <a:tblPr/>
              <a:tblGrid>
                <a:gridCol w="982663"/>
                <a:gridCol w="982662"/>
                <a:gridCol w="982663"/>
                <a:gridCol w="915987"/>
                <a:gridCol w="1047750"/>
                <a:gridCol w="982663"/>
                <a:gridCol w="982662"/>
                <a:gridCol w="982663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HAI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 BA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TƯ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NĂM 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SÁU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THỨ BẢY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CHỦ NHẬT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2987675" y="765175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b) Xem lịch và cho biết :</a:t>
            </a:r>
            <a:endParaRPr lang="vi-VN" b="1">
              <a:latin typeface="Arial" charset="0"/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971550" y="2852738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12</a:t>
            </a:r>
            <a:endParaRPr lang="vi-VN" sz="3600" b="1">
              <a:latin typeface="Arial" charset="0"/>
            </a:endParaRP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331913" y="4797425"/>
            <a:ext cx="7272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Ngày 22 tháng 12 là thứ mấy ? Ngày 25 tháng 12 là thứ mấy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900113" y="4724400"/>
            <a:ext cx="741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Trong tháng 12 có mấy ngày Chủ nhật ? Đó là những ngày nào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1763713" y="4652963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Tuần này, thứ  sáu là ngày 19 tháng 12. Tuần sau, thứ sáu là ngày nào ?</a:t>
            </a:r>
            <a:endParaRPr lang="vi-VN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1258888" y="5445125"/>
            <a:ext cx="676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Ngày 22 tháng 12 là thứ Hai. Ngày 25 tháng 12 là thứ Năm.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547813" y="5300663"/>
            <a:ext cx="5976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Trong tháng 12 có 4 ngày Chủ nhật. Đó là các ngày : 7, 14, 21 và 28.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1619250" y="5445125"/>
            <a:ext cx="5976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Tuần này thứ Sáu là ngày 19 tháng 12, tuần sau thứ Sáu là ngày 26.</a:t>
            </a:r>
            <a:endParaRPr lang="vi-VN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9" grpId="0"/>
      <p:bldP spid="17480" grpId="0"/>
      <p:bldP spid="17481" grpId="0"/>
      <p:bldP spid="17481" grpId="1"/>
      <p:bldP spid="17482" grpId="0"/>
      <p:bldP spid="17482" grpId="1"/>
      <p:bldP spid="17483" grpId="0"/>
      <p:bldP spid="17484" grpId="0"/>
      <p:bldP spid="17484" grpId="1"/>
      <p:bldP spid="17485" grpId="0"/>
      <p:bldP spid="17485" grpId="1"/>
      <p:bldP spid="1748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490</Words>
  <Application>Microsoft Office PowerPoint</Application>
  <PresentationFormat>On-screen Show (4:3)</PresentationFormat>
  <Paragraphs>172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HOA PHUOC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Oanh</dc:creator>
  <cp:lastModifiedBy>CSTeam</cp:lastModifiedBy>
  <cp:revision>11</cp:revision>
  <dcterms:created xsi:type="dcterms:W3CDTF">2009-04-18T08:49:54Z</dcterms:created>
  <dcterms:modified xsi:type="dcterms:W3CDTF">2016-06-29T09:45:27Z</dcterms:modified>
</cp:coreProperties>
</file>