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2" r:id="rId3"/>
    <p:sldId id="264" r:id="rId4"/>
    <p:sldId id="265" r:id="rId5"/>
    <p:sldId id="269" r:id="rId6"/>
    <p:sldId id="270" r:id="rId7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CC00"/>
    <a:srgbClr val="6699FF"/>
    <a:srgbClr val="3399FF"/>
    <a:srgbClr val="CCFFCC"/>
    <a:srgbClr val="99FF66"/>
    <a:srgbClr val="000099"/>
    <a:srgbClr val="FF00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81FE8E-EC4D-4B41-BE82-B28542CB2CA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87D04D-341C-4627-9BB3-BE0E5E50238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85391-E1DB-4B32-A803-FD8DD138C0A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03CA5-EDF5-40EA-925C-0D3DC81BC1A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96DC6-E726-4A8E-A3A3-16D967A1876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9C17D1-BFCA-486F-99E5-217BC01C0E8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A7C98-F637-4132-B8F0-339AF4677ACF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8E366-424A-41CB-ABE0-32653A8ED19E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740B32-B827-4756-80BE-C5920E911BF5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6A0F8-0DBF-4353-9F18-A361377F0DEC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96693C-BC69-43F2-83FF-28F43B721344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B33AB-164D-403A-BF6C-E8867E1CC33D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smtClean="0"/>
              <a:t>Click to edit Master text styles</a:t>
            </a:r>
          </a:p>
          <a:p>
            <a:pPr lvl="1"/>
            <a:r>
              <a:rPr lang="vi-VN" smtClean="0"/>
              <a:t>Second level</a:t>
            </a:r>
          </a:p>
          <a:p>
            <a:pPr lvl="2"/>
            <a:r>
              <a:rPr lang="vi-VN" smtClean="0"/>
              <a:t>Third level</a:t>
            </a:r>
          </a:p>
          <a:p>
            <a:pPr lvl="3"/>
            <a:r>
              <a:rPr lang="vi-VN" smtClean="0"/>
              <a:t>Fourth level</a:t>
            </a:r>
          </a:p>
          <a:p>
            <a:pPr lvl="4"/>
            <a:r>
              <a:rPr lang="vi-VN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Arial" pitchFamily="34" charset="0"/>
              </a:defRPr>
            </a:lvl1pPr>
          </a:lstStyle>
          <a:p>
            <a:pPr>
              <a:defRPr/>
            </a:pPr>
            <a:fld id="{CBB9429B-181B-46A3-A65B-404A225A30E8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63" name="Picture 47" descr="hinh_00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331913" y="-458788"/>
            <a:ext cx="11449051" cy="7704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>
            <a:off x="2771775" y="1196975"/>
            <a:ext cx="3816350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Left"/>
              <a:lightRig rig="legacyNormal3" dir="r"/>
            </a:scene3d>
            <a:sp3d extrusionH="201600" prstMaterial="legacyMetal">
              <a:extrusionClr>
                <a:srgbClr val="FFFFFF"/>
              </a:extrusionClr>
            </a:sp3d>
          </a:bodyPr>
          <a:lstStyle/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0066"/>
                    </a:gs>
                    <a:gs pos="50000">
                      <a:srgbClr val="FF0000"/>
                    </a:gs>
                    <a:gs pos="100000">
                      <a:srgbClr val="FF0066"/>
                    </a:gs>
                  </a:gsLst>
                  <a:lin ang="5400000" scaled="1"/>
                </a:gradFill>
                <a:latin typeface="Arial"/>
                <a:cs typeface="Arial"/>
              </a:rPr>
              <a:t>BÀI MỚI</a:t>
            </a:r>
            <a:endParaRPr lang="en-US" sz="36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0066"/>
                  </a:gs>
                  <a:gs pos="50000">
                    <a:srgbClr val="FF0000"/>
                  </a:gs>
                  <a:gs pos="100000">
                    <a:srgbClr val="FF0066"/>
                  </a:gs>
                </a:gsLst>
                <a:lin ang="5400000" scaled="1"/>
              </a:gradFill>
              <a:latin typeface="Arial"/>
              <a:cs typeface="Arial"/>
            </a:endParaRPr>
          </a:p>
        </p:txBody>
      </p:sp>
      <p:sp>
        <p:nvSpPr>
          <p:cNvPr id="9261" name="WordArt 45" descr="Paper bag"/>
          <p:cNvSpPr>
            <a:spLocks noChangeArrowheads="1" noChangeShapeType="1" noTextEdit="1"/>
          </p:cNvSpPr>
          <p:nvPr/>
        </p:nvSpPr>
        <p:spPr bwMode="auto">
          <a:xfrm>
            <a:off x="2555875" y="2852738"/>
            <a:ext cx="4308475" cy="9794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Arial"/>
                <a:cs typeface="Arial"/>
              </a:rPr>
              <a:t>NGÀY THÁNG</a:t>
            </a:r>
            <a:endParaRPr lang="en-US" sz="3600" b="1" kern="10">
              <a:ln w="9525">
                <a:solidFill>
                  <a:srgbClr val="008000"/>
                </a:solidFill>
                <a:round/>
                <a:headEnd/>
                <a:tailEnd/>
              </a:ln>
              <a:blipFill dpi="0" rotWithShape="0">
                <a:blip r:embed="rId5"/>
                <a:srcRect/>
                <a:tile tx="0" ty="0" sx="100000" sy="100000" flip="none" algn="tl"/>
              </a:blipFill>
              <a:effectLst>
                <a:outerShdw dist="563972" dir="14049741" sx="125000" sy="125000" algn="tl" rotWithShape="0">
                  <a:srgbClr val="C7DFD3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9262" name="WordArt 46"/>
          <p:cNvSpPr>
            <a:spLocks noChangeArrowheads="1" noChangeShapeType="1" noTextEdit="1"/>
          </p:cNvSpPr>
          <p:nvPr/>
        </p:nvSpPr>
        <p:spPr bwMode="auto">
          <a:xfrm>
            <a:off x="1619250" y="4581525"/>
            <a:ext cx="5905500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Tìm hiểu nội dung bài</a:t>
            </a:r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26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ecorded Sound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nimBg="1"/>
      <p:bldP spid="9261" grpId="0" animBg="1"/>
      <p:bldP spid="926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1692275" y="765175"/>
            <a:ext cx="568801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Em hãy quan sát </a:t>
            </a:r>
            <a:r>
              <a:rPr lang="en-US" sz="2400" b="1">
                <a:solidFill>
                  <a:srgbClr val="000099"/>
                </a:solidFill>
                <a:latin typeface="Arial" charset="0"/>
              </a:rPr>
              <a:t>(Thảo luận nhóm đôi)</a:t>
            </a:r>
            <a:endParaRPr lang="vi-VN" sz="24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237" name="Text Box 45"/>
          <p:cNvSpPr txBox="1">
            <a:spLocks noChangeArrowheads="1"/>
          </p:cNvSpPr>
          <p:nvPr/>
        </p:nvSpPr>
        <p:spPr bwMode="auto">
          <a:xfrm>
            <a:off x="3419475" y="188913"/>
            <a:ext cx="2808288" cy="366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99FF66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latin typeface="Arial"/>
                <a:cs typeface="Arial" pitchFamily="34" charset="0"/>
              </a:rPr>
              <a:t>TOÁN : NGÀY THÁNG</a:t>
            </a:r>
            <a:endParaRPr lang="vi-VN" sz="1800" b="1">
              <a:latin typeface="Arial"/>
              <a:cs typeface="Arial" pitchFamily="34" charset="0"/>
            </a:endParaRPr>
          </a:p>
        </p:txBody>
      </p:sp>
      <p:graphicFrame>
        <p:nvGraphicFramePr>
          <p:cNvPr id="8341" name="Group 149"/>
          <p:cNvGraphicFramePr>
            <a:graphicFrameLocks noGrp="1"/>
          </p:cNvGraphicFramePr>
          <p:nvPr/>
        </p:nvGraphicFramePr>
        <p:xfrm>
          <a:off x="322263" y="1341438"/>
          <a:ext cx="8640762" cy="2571750"/>
        </p:xfrm>
        <a:graphic>
          <a:graphicData uri="http://schemas.openxmlformats.org/drawingml/2006/table">
            <a:tbl>
              <a:tblPr/>
              <a:tblGrid>
                <a:gridCol w="1079500"/>
                <a:gridCol w="1081087"/>
                <a:gridCol w="1079500"/>
                <a:gridCol w="1008063"/>
                <a:gridCol w="1152525"/>
                <a:gridCol w="1079500"/>
                <a:gridCol w="1081087"/>
                <a:gridCol w="1079500"/>
              </a:tblGrid>
              <a:tr h="6400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THỨ HAI 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THỨ  BA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THỨ TƯ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THỨ NĂM 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THỨ SÁU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THỨ BẢY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CHỦ NHẬT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857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873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857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857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3873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8347" name="Text Box 155"/>
          <p:cNvSpPr txBox="1">
            <a:spLocks noChangeArrowheads="1"/>
          </p:cNvSpPr>
          <p:nvPr/>
        </p:nvSpPr>
        <p:spPr bwMode="auto">
          <a:xfrm>
            <a:off x="611188" y="2565400"/>
            <a:ext cx="86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11</a:t>
            </a:r>
            <a:endParaRPr lang="vi-VN" sz="3600" b="1">
              <a:latin typeface="Arial" charset="0"/>
            </a:endParaRPr>
          </a:p>
        </p:txBody>
      </p:sp>
      <p:sp>
        <p:nvSpPr>
          <p:cNvPr id="8348" name="Text Box 156"/>
          <p:cNvSpPr txBox="1">
            <a:spLocks noChangeArrowheads="1"/>
          </p:cNvSpPr>
          <p:nvPr/>
        </p:nvSpPr>
        <p:spPr bwMode="auto">
          <a:xfrm>
            <a:off x="2051050" y="4437063"/>
            <a:ext cx="44640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Tờ lịch tháng nào ? Vì sao em biết ?</a:t>
            </a:r>
            <a:endParaRPr lang="vi-VN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349" name="Text Box 157"/>
          <p:cNvSpPr txBox="1">
            <a:spLocks noChangeArrowheads="1"/>
          </p:cNvSpPr>
          <p:nvPr/>
        </p:nvSpPr>
        <p:spPr bwMode="auto">
          <a:xfrm>
            <a:off x="2484438" y="4941888"/>
            <a:ext cx="2952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Đây là tờ lịch tháng 11</a:t>
            </a:r>
            <a:endParaRPr lang="vi-VN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350" name="Text Box 158"/>
          <p:cNvSpPr txBox="1">
            <a:spLocks noChangeArrowheads="1"/>
          </p:cNvSpPr>
          <p:nvPr/>
        </p:nvSpPr>
        <p:spPr bwMode="auto">
          <a:xfrm>
            <a:off x="1979613" y="5445125"/>
            <a:ext cx="41767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Tờ lịch tháng cho em biết điều gì ?</a:t>
            </a:r>
            <a:endParaRPr lang="vi-VN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351" name="Text Box 159"/>
          <p:cNvSpPr txBox="1">
            <a:spLocks noChangeArrowheads="1"/>
          </p:cNvSpPr>
          <p:nvPr/>
        </p:nvSpPr>
        <p:spPr bwMode="auto">
          <a:xfrm>
            <a:off x="2987675" y="5373688"/>
            <a:ext cx="25209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Tháng 11 có 30 ngày</a:t>
            </a:r>
            <a:endParaRPr lang="vi-VN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352" name="Oval 160"/>
          <p:cNvSpPr>
            <a:spLocks noChangeArrowheads="1"/>
          </p:cNvSpPr>
          <p:nvPr/>
        </p:nvSpPr>
        <p:spPr bwMode="auto">
          <a:xfrm>
            <a:off x="4932363" y="3141663"/>
            <a:ext cx="431800" cy="431800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8353" name="Text Box 161"/>
          <p:cNvSpPr txBox="1">
            <a:spLocks noChangeArrowheads="1"/>
          </p:cNvSpPr>
          <p:nvPr/>
        </p:nvSpPr>
        <p:spPr bwMode="auto">
          <a:xfrm>
            <a:off x="1476375" y="4508500"/>
            <a:ext cx="5257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Ngày cô vừa khoanh tròn là ngày mấy trong tháng 11 và ứng với thứ mấy trong tuần ?</a:t>
            </a:r>
            <a:endParaRPr lang="vi-VN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354" name="Text Box 162"/>
          <p:cNvSpPr txBox="1">
            <a:spLocks noChangeArrowheads="1"/>
          </p:cNvSpPr>
          <p:nvPr/>
        </p:nvSpPr>
        <p:spPr bwMode="auto">
          <a:xfrm>
            <a:off x="2916238" y="5354638"/>
            <a:ext cx="24479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Ngày 20, thứ năm.</a:t>
            </a:r>
            <a:endParaRPr lang="vi-VN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355" name="Text Box 163"/>
          <p:cNvSpPr txBox="1">
            <a:spLocks noChangeArrowheads="1"/>
          </p:cNvSpPr>
          <p:nvPr/>
        </p:nvSpPr>
        <p:spPr bwMode="auto">
          <a:xfrm>
            <a:off x="2339975" y="4652963"/>
            <a:ext cx="41767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Vậy tháng 11 có bao nhiêu ngày ?</a:t>
            </a:r>
            <a:endParaRPr lang="vi-VN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356" name="Text Box 164"/>
          <p:cNvSpPr txBox="1">
            <a:spLocks noChangeArrowheads="1"/>
          </p:cNvSpPr>
          <p:nvPr/>
        </p:nvSpPr>
        <p:spPr bwMode="auto">
          <a:xfrm>
            <a:off x="6804025" y="1989138"/>
            <a:ext cx="1079500" cy="376237"/>
          </a:xfrm>
          <a:prstGeom prst="rect">
            <a:avLst/>
          </a:prstGeom>
          <a:solidFill>
            <a:srgbClr val="FF0066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>
                <a:latin typeface="Arial" charset="0"/>
              </a:rPr>
              <a:t>1</a:t>
            </a:r>
            <a:endParaRPr lang="vi-VN" sz="1800" b="1">
              <a:latin typeface="Arial" charset="0"/>
            </a:endParaRPr>
          </a:p>
        </p:txBody>
      </p:sp>
      <p:graphicFrame>
        <p:nvGraphicFramePr>
          <p:cNvPr id="8428" name="Group 236"/>
          <p:cNvGraphicFramePr>
            <a:graphicFrameLocks noGrp="1"/>
          </p:cNvGraphicFramePr>
          <p:nvPr/>
        </p:nvGraphicFramePr>
        <p:xfrm>
          <a:off x="7885113" y="1989138"/>
          <a:ext cx="1079500" cy="1931987"/>
        </p:xfrm>
        <a:graphic>
          <a:graphicData uri="http://schemas.openxmlformats.org/drawingml/2006/table">
            <a:tbl>
              <a:tblPr/>
              <a:tblGrid>
                <a:gridCol w="1079500"/>
              </a:tblGrid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99FF"/>
                    </a:solidFill>
                  </a:tcPr>
                </a:tc>
              </a:tr>
            </a:tbl>
          </a:graphicData>
        </a:graphic>
      </p:graphicFrame>
      <p:sp>
        <p:nvSpPr>
          <p:cNvPr id="8429" name="Text Box 237"/>
          <p:cNvSpPr txBox="1">
            <a:spLocks noChangeArrowheads="1"/>
          </p:cNvSpPr>
          <p:nvPr/>
        </p:nvSpPr>
        <p:spPr bwMode="auto">
          <a:xfrm>
            <a:off x="1979613" y="4941888"/>
            <a:ext cx="47529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Ngày đầu tiên của tháng 11 là ngày mấy ?</a:t>
            </a:r>
            <a:endParaRPr lang="vi-VN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430" name="Text Box 238"/>
          <p:cNvSpPr txBox="1">
            <a:spLocks noChangeArrowheads="1"/>
          </p:cNvSpPr>
          <p:nvPr/>
        </p:nvSpPr>
        <p:spPr bwMode="auto">
          <a:xfrm>
            <a:off x="1908175" y="5157788"/>
            <a:ext cx="48244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Tháng 11 có bao nhiêu ngày Chủ nhật ?</a:t>
            </a:r>
            <a:endParaRPr lang="vi-VN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431" name="Text Box 239"/>
          <p:cNvSpPr txBox="1">
            <a:spLocks noChangeArrowheads="1"/>
          </p:cNvSpPr>
          <p:nvPr/>
        </p:nvSpPr>
        <p:spPr bwMode="auto">
          <a:xfrm>
            <a:off x="1403350" y="6021388"/>
            <a:ext cx="59769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Tờ lịch cho em biết : các thứ, ngày trong tháng 11</a:t>
            </a:r>
            <a:endParaRPr lang="vi-VN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8432" name="Text Box 240"/>
          <p:cNvSpPr txBox="1">
            <a:spLocks noChangeArrowheads="1"/>
          </p:cNvSpPr>
          <p:nvPr/>
        </p:nvSpPr>
        <p:spPr bwMode="auto">
          <a:xfrm>
            <a:off x="2411413" y="5876925"/>
            <a:ext cx="2663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Có 5 ngày chủ nhật</a:t>
            </a:r>
            <a:endParaRPr lang="vi-VN" b="1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8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8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8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8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8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8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8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8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8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8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8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8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8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500"/>
                                        <p:tgtEl>
                                          <p:spTgt spid="8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8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8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8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8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8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8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8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8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8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8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8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8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84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84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8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8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8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8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8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8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84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84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1" dur="500"/>
                                        <p:tgtEl>
                                          <p:spTgt spid="8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8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84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84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8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84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347" grpId="0"/>
      <p:bldP spid="8348" grpId="0"/>
      <p:bldP spid="8348" grpId="1"/>
      <p:bldP spid="8349" grpId="0"/>
      <p:bldP spid="8349" grpId="1"/>
      <p:bldP spid="8350" grpId="0"/>
      <p:bldP spid="8350" grpId="1"/>
      <p:bldP spid="8351" grpId="0"/>
      <p:bldP spid="8351" grpId="1"/>
      <p:bldP spid="8352" grpId="0" animBg="1"/>
      <p:bldP spid="8353" grpId="0"/>
      <p:bldP spid="8353" grpId="1"/>
      <p:bldP spid="8354" grpId="0"/>
      <p:bldP spid="8354" grpId="1"/>
      <p:bldP spid="8355" grpId="0"/>
      <p:bldP spid="8355" grpId="1"/>
      <p:bldP spid="8356" grpId="0" animBg="1"/>
      <p:bldP spid="8429" grpId="0"/>
      <p:bldP spid="8429" grpId="1"/>
      <p:bldP spid="8430" grpId="0"/>
      <p:bldP spid="8431" grpId="0"/>
      <p:bldP spid="8431" grpId="1"/>
      <p:bldP spid="84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rgbClr val="3399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4" descr="Green marble"/>
          <p:cNvSpPr>
            <a:spLocks noChangeArrowheads="1" noChangeShapeType="1" noTextEdit="1"/>
          </p:cNvSpPr>
          <p:nvPr/>
        </p:nvSpPr>
        <p:spPr bwMode="auto">
          <a:xfrm>
            <a:off x="323850" y="981075"/>
            <a:ext cx="1439863" cy="43926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CÁC</a:t>
            </a:r>
          </a:p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LOẠI </a:t>
            </a:r>
          </a:p>
          <a:p>
            <a:pPr algn="ctr"/>
            <a:r>
              <a:rPr lang="vi-VN" sz="3600" b="1" kern="10">
                <a:ln w="9525"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latin typeface="Arial"/>
                <a:cs typeface="Arial"/>
              </a:rPr>
              <a:t>LỊCH</a:t>
            </a:r>
            <a:endParaRPr lang="en-US" sz="3600" b="1" kern="10">
              <a:ln w="9525">
                <a:round/>
                <a:headEnd/>
                <a:tailEnd/>
              </a:ln>
              <a:blipFill dpi="0" rotWithShape="0">
                <a:blip r:embed="rId2"/>
                <a:srcRect/>
                <a:tile tx="0" ty="0" sx="100000" sy="100000" flip="none" algn="tl"/>
              </a:blipFill>
              <a:latin typeface="Arial"/>
              <a:cs typeface="Arial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3563938" y="115888"/>
            <a:ext cx="2808287" cy="366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99FF66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latin typeface="Arial"/>
                <a:cs typeface="Arial" pitchFamily="34" charset="0"/>
              </a:rPr>
              <a:t>TOÁN : NGÀY THÁNG</a:t>
            </a:r>
            <a:endParaRPr lang="vi-VN" sz="1800" b="1">
              <a:latin typeface="Arial"/>
              <a:cs typeface="Arial" pitchFamily="34" charset="0"/>
            </a:endParaRPr>
          </a:p>
        </p:txBody>
      </p:sp>
      <p:pic>
        <p:nvPicPr>
          <p:cNvPr id="10247" name="Picture 7" descr="IMG_431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575" y="692150"/>
            <a:ext cx="4629150" cy="616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1" name="Picture 11" descr="IMG_44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51050" y="620713"/>
            <a:ext cx="4676775" cy="623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7596188" y="3141663"/>
            <a:ext cx="122396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Lịch tờ</a:t>
            </a:r>
            <a:endParaRPr lang="vi-VN" sz="3600" b="1">
              <a:latin typeface="Arial" charset="0"/>
            </a:endParaRPr>
          </a:p>
        </p:txBody>
      </p:sp>
      <p:pic>
        <p:nvPicPr>
          <p:cNvPr id="10249" name="Picture 9" descr="IMG_441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40200" y="620713"/>
            <a:ext cx="3889375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7667625" y="5373688"/>
            <a:ext cx="122396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Lịch lốc</a:t>
            </a:r>
            <a:endParaRPr lang="vi-VN" sz="3600" b="1">
              <a:latin typeface="Arial" charset="0"/>
            </a:endParaRPr>
          </a:p>
        </p:txBody>
      </p:sp>
      <p:pic>
        <p:nvPicPr>
          <p:cNvPr id="10248" name="Picture 8" descr="IMG_4400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51050" y="620713"/>
            <a:ext cx="405130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50" name="Picture 10" descr="IMG_440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113338" y="1268413"/>
            <a:ext cx="4030662" cy="537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1979613" y="5876925"/>
            <a:ext cx="280828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Lịch để bàn</a:t>
            </a:r>
            <a:endParaRPr lang="vi-VN" sz="3600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10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02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4" dur="1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100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100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100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1000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10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2" grpId="0"/>
      <p:bldP spid="10252" grpId="1"/>
      <p:bldP spid="10253" grpId="0"/>
      <p:bldP spid="10253" grpId="1"/>
      <p:bldP spid="1025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CC00"/>
            </a:gs>
            <a:gs pos="100000">
              <a:srgbClr val="3399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987675" y="260350"/>
            <a:ext cx="2808288" cy="366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99FF66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latin typeface="Arial"/>
                <a:cs typeface="Arial" pitchFamily="34" charset="0"/>
              </a:rPr>
              <a:t>TOÁN : NGÀY THÁNG</a:t>
            </a:r>
            <a:endParaRPr lang="vi-VN" sz="1800" b="1">
              <a:latin typeface="Arial"/>
              <a:cs typeface="Arial" pitchFamily="34" charset="0"/>
            </a:endParaRP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971550" y="1268413"/>
            <a:ext cx="1512888" cy="647700"/>
          </a:xfrm>
          <a:prstGeom prst="homePlate">
            <a:avLst>
              <a:gd name="adj" fmla="val 58395"/>
            </a:avLst>
          </a:prstGeom>
          <a:gradFill rotWithShape="1">
            <a:gsLst>
              <a:gs pos="0">
                <a:srgbClr val="765E00"/>
              </a:gs>
              <a:gs pos="50000">
                <a:srgbClr val="FFCC00"/>
              </a:gs>
              <a:gs pos="100000">
                <a:srgbClr val="765E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  <a:latin typeface="Arial" charset="0"/>
              </a:rPr>
              <a:t>BÀI TẬP 1</a:t>
            </a:r>
            <a:endParaRPr lang="vi-VN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916238" y="1412875"/>
            <a:ext cx="3095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Đọc, viết (theo mẫu) :</a:t>
            </a:r>
            <a:endParaRPr lang="vi-VN" b="1">
              <a:latin typeface="Arial" charset="0"/>
            </a:endParaRPr>
          </a:p>
        </p:txBody>
      </p:sp>
      <p:graphicFrame>
        <p:nvGraphicFramePr>
          <p:cNvPr id="11301" name="Group 37"/>
          <p:cNvGraphicFramePr>
            <a:graphicFrameLocks noGrp="1"/>
          </p:cNvGraphicFramePr>
          <p:nvPr/>
        </p:nvGraphicFramePr>
        <p:xfrm>
          <a:off x="1116013" y="2276475"/>
          <a:ext cx="7127875" cy="2319338"/>
        </p:xfrm>
        <a:graphic>
          <a:graphicData uri="http://schemas.openxmlformats.org/drawingml/2006/table">
            <a:tbl>
              <a:tblPr/>
              <a:tblGrid>
                <a:gridCol w="4895850"/>
                <a:gridCol w="2232025"/>
              </a:tblGrid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ĐỌC</a:t>
                      </a:r>
                      <a:endParaRPr kumimoji="0" lang="vi-VN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VIẾT</a:t>
                      </a:r>
                      <a:endParaRPr kumimoji="0" lang="vi-VN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Ngày bảy tháng mười một</a:t>
                      </a: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Ngày 7 tháng 11</a:t>
                      </a: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Ngày mười lăm tháng mười một</a:t>
                      </a: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Ngày 20 tháng 11</a:t>
                      </a: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Ngày 30 tháng 11</a:t>
                      </a:r>
                      <a:endParaRPr kumimoji="0" lang="vi-VN" sz="2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1619250" y="4149725"/>
            <a:ext cx="40322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rgbClr val="000099"/>
                </a:solidFill>
                <a:latin typeface="Arial" charset="0"/>
              </a:rPr>
              <a:t>Ngày ba mươi tháng mười một</a:t>
            </a:r>
            <a:endParaRPr lang="vi-VN" sz="22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1619250" y="3644900"/>
            <a:ext cx="40322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rgbClr val="000099"/>
                </a:solidFill>
                <a:latin typeface="Arial" charset="0"/>
              </a:rPr>
              <a:t>Ngày hai mươi tháng mười một</a:t>
            </a:r>
            <a:endParaRPr lang="vi-VN" sz="22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1298" name="Text Box 34"/>
          <p:cNvSpPr txBox="1">
            <a:spLocks noChangeArrowheads="1"/>
          </p:cNvSpPr>
          <p:nvPr/>
        </p:nvSpPr>
        <p:spPr bwMode="auto">
          <a:xfrm>
            <a:off x="6010275" y="3213100"/>
            <a:ext cx="2449513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b="1">
                <a:solidFill>
                  <a:srgbClr val="000099"/>
                </a:solidFill>
                <a:latin typeface="Arial" charset="0"/>
              </a:rPr>
              <a:t>Ngày 15 tháng 11</a:t>
            </a:r>
            <a:endParaRPr lang="vi-VN" sz="2200" b="1">
              <a:solidFill>
                <a:srgbClr val="00009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12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12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12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9" grpId="0"/>
      <p:bldP spid="11294" grpId="0"/>
      <p:bldP spid="11297" grpId="0"/>
      <p:bldP spid="112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00"/>
            </a:gs>
            <a:gs pos="50000">
              <a:schemeClr val="bg1"/>
            </a:gs>
            <a:gs pos="100000">
              <a:srgbClr val="FFCC00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059113" y="188913"/>
            <a:ext cx="2808287" cy="366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99FF66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latin typeface="Arial"/>
                <a:cs typeface="Arial" pitchFamily="34" charset="0"/>
              </a:rPr>
              <a:t>TOÁN : NGÀY THÁNG</a:t>
            </a:r>
            <a:endParaRPr lang="vi-VN" sz="1800" b="1">
              <a:latin typeface="Arial"/>
              <a:cs typeface="Arial" pitchFamily="34" charset="0"/>
            </a:endParaRPr>
          </a:p>
        </p:txBody>
      </p:sp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611188" y="765175"/>
            <a:ext cx="2376487" cy="1081088"/>
          </a:xfrm>
          <a:prstGeom prst="notchedRightArrow">
            <a:avLst>
              <a:gd name="adj1" fmla="val 50000"/>
              <a:gd name="adj2" fmla="val 54956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b="1">
                <a:latin typeface="Arial"/>
                <a:cs typeface="Arial" pitchFamily="34" charset="0"/>
              </a:rPr>
              <a:t>Bài tập 2</a:t>
            </a:r>
            <a:endParaRPr lang="vi-VN" sz="2800" b="1">
              <a:latin typeface="Arial"/>
              <a:cs typeface="Arial" pitchFamily="34" charset="0"/>
            </a:endParaRPr>
          </a:p>
        </p:txBody>
      </p:sp>
      <p:graphicFrame>
        <p:nvGraphicFramePr>
          <p:cNvPr id="16388" name="Group 4"/>
          <p:cNvGraphicFramePr>
            <a:graphicFrameLocks noGrp="1"/>
          </p:cNvGraphicFramePr>
          <p:nvPr>
            <p:ph/>
          </p:nvPr>
        </p:nvGraphicFramePr>
        <p:xfrm>
          <a:off x="611188" y="2420938"/>
          <a:ext cx="7859712" cy="2840037"/>
        </p:xfrm>
        <a:graphic>
          <a:graphicData uri="http://schemas.openxmlformats.org/drawingml/2006/table">
            <a:tbl>
              <a:tblPr/>
              <a:tblGrid>
                <a:gridCol w="982662"/>
                <a:gridCol w="982663"/>
                <a:gridCol w="982662"/>
                <a:gridCol w="915988"/>
                <a:gridCol w="1047750"/>
                <a:gridCol w="982662"/>
                <a:gridCol w="982663"/>
                <a:gridCol w="982662"/>
              </a:tblGrid>
              <a:tr h="706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THỨ HAI 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THỨ  BA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THỨ TƯ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THỨ NĂM 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THỨ SÁU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THỨ BẢY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CHỦ NHẬT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16455" name="Text Box 71"/>
          <p:cNvSpPr txBox="1">
            <a:spLocks noChangeArrowheads="1"/>
          </p:cNvSpPr>
          <p:nvPr/>
        </p:nvSpPr>
        <p:spPr bwMode="auto">
          <a:xfrm>
            <a:off x="3419475" y="1196975"/>
            <a:ext cx="374491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a) Nêu tiếp các ngày còn thiếu trong từ lịch tháng 12</a:t>
            </a:r>
            <a:endParaRPr lang="vi-VN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6456" name="Text Box 72"/>
          <p:cNvSpPr txBox="1">
            <a:spLocks noChangeArrowheads="1"/>
          </p:cNvSpPr>
          <p:nvPr/>
        </p:nvSpPr>
        <p:spPr bwMode="auto">
          <a:xfrm>
            <a:off x="828675" y="3716338"/>
            <a:ext cx="86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12</a:t>
            </a:r>
            <a:endParaRPr lang="vi-VN" sz="3600" b="1">
              <a:latin typeface="Arial" charset="0"/>
            </a:endParaRPr>
          </a:p>
        </p:txBody>
      </p:sp>
      <p:sp>
        <p:nvSpPr>
          <p:cNvPr id="6215" name="Text Box 73"/>
          <p:cNvSpPr txBox="1">
            <a:spLocks noChangeArrowheads="1"/>
          </p:cNvSpPr>
          <p:nvPr/>
        </p:nvSpPr>
        <p:spPr bwMode="auto">
          <a:xfrm>
            <a:off x="1835150" y="5661025"/>
            <a:ext cx="649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6458" name="Text Box 74"/>
          <p:cNvSpPr txBox="1">
            <a:spLocks noChangeArrowheads="1"/>
          </p:cNvSpPr>
          <p:nvPr/>
        </p:nvSpPr>
        <p:spPr bwMode="auto">
          <a:xfrm>
            <a:off x="6875463" y="31416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Arial" charset="0"/>
              </a:rPr>
              <a:t>6</a:t>
            </a:r>
            <a:endParaRPr lang="vi-VN" sz="24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6459" name="Text Box 75"/>
          <p:cNvSpPr txBox="1">
            <a:spLocks noChangeArrowheads="1"/>
          </p:cNvSpPr>
          <p:nvPr/>
        </p:nvSpPr>
        <p:spPr bwMode="auto">
          <a:xfrm>
            <a:off x="1979613" y="35734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Arial" charset="0"/>
              </a:rPr>
              <a:t>8</a:t>
            </a:r>
            <a:endParaRPr lang="vi-VN" sz="24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6460" name="Text Box 76"/>
          <p:cNvSpPr txBox="1">
            <a:spLocks noChangeArrowheads="1"/>
          </p:cNvSpPr>
          <p:nvPr/>
        </p:nvSpPr>
        <p:spPr bwMode="auto">
          <a:xfrm>
            <a:off x="4716463" y="3500438"/>
            <a:ext cx="5048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Arial" charset="0"/>
              </a:rPr>
              <a:t>11</a:t>
            </a:r>
            <a:endParaRPr lang="vi-VN" sz="24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6461" name="Text Box 77"/>
          <p:cNvSpPr txBox="1">
            <a:spLocks noChangeArrowheads="1"/>
          </p:cNvSpPr>
          <p:nvPr/>
        </p:nvSpPr>
        <p:spPr bwMode="auto">
          <a:xfrm>
            <a:off x="1835150" y="3933825"/>
            <a:ext cx="5048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Arial" charset="0"/>
              </a:rPr>
              <a:t>15</a:t>
            </a:r>
            <a:endParaRPr lang="vi-VN" sz="24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6462" name="Text Box 78"/>
          <p:cNvSpPr txBox="1">
            <a:spLocks noChangeArrowheads="1"/>
          </p:cNvSpPr>
          <p:nvPr/>
        </p:nvSpPr>
        <p:spPr bwMode="auto">
          <a:xfrm>
            <a:off x="3779838" y="3933825"/>
            <a:ext cx="5048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Arial" charset="0"/>
              </a:rPr>
              <a:t>17</a:t>
            </a:r>
            <a:endParaRPr lang="vi-VN" sz="24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6463" name="Text Box 79"/>
          <p:cNvSpPr txBox="1">
            <a:spLocks noChangeArrowheads="1"/>
          </p:cNvSpPr>
          <p:nvPr/>
        </p:nvSpPr>
        <p:spPr bwMode="auto">
          <a:xfrm>
            <a:off x="5722938" y="3500438"/>
            <a:ext cx="50482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Arial" charset="0"/>
              </a:rPr>
              <a:t>12</a:t>
            </a:r>
            <a:endParaRPr lang="vi-VN" sz="24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6464" name="Text Box 80"/>
          <p:cNvSpPr txBox="1">
            <a:spLocks noChangeArrowheads="1"/>
          </p:cNvSpPr>
          <p:nvPr/>
        </p:nvSpPr>
        <p:spPr bwMode="auto">
          <a:xfrm>
            <a:off x="6804025" y="3933825"/>
            <a:ext cx="5048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Arial" charset="0"/>
              </a:rPr>
              <a:t>20</a:t>
            </a:r>
            <a:endParaRPr lang="vi-VN" sz="24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6465" name="Text Box 81"/>
          <p:cNvSpPr txBox="1">
            <a:spLocks noChangeArrowheads="1"/>
          </p:cNvSpPr>
          <p:nvPr/>
        </p:nvSpPr>
        <p:spPr bwMode="auto">
          <a:xfrm>
            <a:off x="2843213" y="4365625"/>
            <a:ext cx="5048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Arial" charset="0"/>
              </a:rPr>
              <a:t>23</a:t>
            </a:r>
            <a:endParaRPr lang="vi-VN" sz="24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6466" name="Text Box 82"/>
          <p:cNvSpPr txBox="1">
            <a:spLocks noChangeArrowheads="1"/>
          </p:cNvSpPr>
          <p:nvPr/>
        </p:nvSpPr>
        <p:spPr bwMode="auto">
          <a:xfrm>
            <a:off x="3851275" y="3141663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Arial" charset="0"/>
              </a:rPr>
              <a:t>3</a:t>
            </a:r>
            <a:endParaRPr lang="vi-VN" sz="24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6467" name="Text Box 83"/>
          <p:cNvSpPr txBox="1">
            <a:spLocks noChangeArrowheads="1"/>
          </p:cNvSpPr>
          <p:nvPr/>
        </p:nvSpPr>
        <p:spPr bwMode="auto">
          <a:xfrm>
            <a:off x="2914650" y="3068638"/>
            <a:ext cx="504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Arial" charset="0"/>
              </a:rPr>
              <a:t>2</a:t>
            </a:r>
            <a:endParaRPr lang="vi-VN" sz="24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6468" name="Text Box 84"/>
          <p:cNvSpPr txBox="1">
            <a:spLocks noChangeArrowheads="1"/>
          </p:cNvSpPr>
          <p:nvPr/>
        </p:nvSpPr>
        <p:spPr bwMode="auto">
          <a:xfrm>
            <a:off x="3779838" y="4365625"/>
            <a:ext cx="5048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Arial" charset="0"/>
              </a:rPr>
              <a:t>24</a:t>
            </a:r>
            <a:endParaRPr lang="vi-VN" sz="24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6469" name="Text Box 85"/>
          <p:cNvSpPr txBox="1">
            <a:spLocks noChangeArrowheads="1"/>
          </p:cNvSpPr>
          <p:nvPr/>
        </p:nvSpPr>
        <p:spPr bwMode="auto">
          <a:xfrm>
            <a:off x="6804025" y="4365625"/>
            <a:ext cx="5048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Arial" charset="0"/>
              </a:rPr>
              <a:t>27</a:t>
            </a:r>
            <a:endParaRPr lang="vi-VN" sz="24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6470" name="Text Box 86"/>
          <p:cNvSpPr txBox="1">
            <a:spLocks noChangeArrowheads="1"/>
          </p:cNvSpPr>
          <p:nvPr/>
        </p:nvSpPr>
        <p:spPr bwMode="auto">
          <a:xfrm>
            <a:off x="2843213" y="4797425"/>
            <a:ext cx="5048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99"/>
                </a:solidFill>
                <a:latin typeface="Arial" charset="0"/>
              </a:rPr>
              <a:t>30</a:t>
            </a:r>
            <a:endParaRPr lang="vi-VN" sz="2400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6471" name="Text Box 87"/>
          <p:cNvSpPr txBox="1">
            <a:spLocks noChangeArrowheads="1"/>
          </p:cNvSpPr>
          <p:nvPr/>
        </p:nvSpPr>
        <p:spPr bwMode="auto">
          <a:xfrm>
            <a:off x="2771775" y="5445125"/>
            <a:ext cx="35290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Tháng 12 có bao nhiêu ngày?</a:t>
            </a:r>
            <a:endParaRPr lang="vi-VN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6472" name="Text Box 88"/>
          <p:cNvSpPr txBox="1">
            <a:spLocks noChangeArrowheads="1"/>
          </p:cNvSpPr>
          <p:nvPr/>
        </p:nvSpPr>
        <p:spPr bwMode="auto">
          <a:xfrm>
            <a:off x="3348038" y="5949950"/>
            <a:ext cx="24479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Tháng 12 có 31 ngày</a:t>
            </a:r>
            <a:endParaRPr lang="vi-VN" b="1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64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64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64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4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4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64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64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6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6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6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6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6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6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6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16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6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6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6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6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455" grpId="0"/>
      <p:bldP spid="16456" grpId="0"/>
      <p:bldP spid="16458" grpId="0"/>
      <p:bldP spid="16459" grpId="0"/>
      <p:bldP spid="16460" grpId="0"/>
      <p:bldP spid="16461" grpId="0"/>
      <p:bldP spid="16462" grpId="0"/>
      <p:bldP spid="16463" grpId="0"/>
      <p:bldP spid="16464" grpId="0"/>
      <p:bldP spid="16465" grpId="0"/>
      <p:bldP spid="16466" grpId="0"/>
      <p:bldP spid="16467" grpId="0"/>
      <p:bldP spid="16468" grpId="0"/>
      <p:bldP spid="16469" grpId="0"/>
      <p:bldP spid="16470" grpId="0"/>
      <p:bldP spid="16471" grpId="0"/>
      <p:bldP spid="164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059113" y="188913"/>
            <a:ext cx="2808287" cy="366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99FF66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800" b="1">
                <a:latin typeface="Arial"/>
                <a:cs typeface="Arial" pitchFamily="34" charset="0"/>
              </a:rPr>
              <a:t>TOÁN : NGÀY THÁNG</a:t>
            </a:r>
            <a:endParaRPr lang="vi-VN" sz="1800" b="1">
              <a:latin typeface="Arial"/>
              <a:cs typeface="Arial" pitchFamily="34" charset="0"/>
            </a:endParaRPr>
          </a:p>
        </p:txBody>
      </p:sp>
      <p:sp>
        <p:nvSpPr>
          <p:cNvPr id="17411" name="AutoShape 3"/>
          <p:cNvSpPr>
            <a:spLocks noChangeArrowheads="1"/>
          </p:cNvSpPr>
          <p:nvPr/>
        </p:nvSpPr>
        <p:spPr bwMode="auto">
          <a:xfrm>
            <a:off x="468313" y="404813"/>
            <a:ext cx="2376487" cy="1081087"/>
          </a:xfrm>
          <a:prstGeom prst="notchedRightArrow">
            <a:avLst>
              <a:gd name="adj1" fmla="val 50000"/>
              <a:gd name="adj2" fmla="val 54956"/>
            </a:avLst>
          </a:prstGeom>
          <a:gradFill rotWithShape="1">
            <a:gsLst>
              <a:gs pos="0">
                <a:srgbClr val="FF0000"/>
              </a:gs>
              <a:gs pos="50000">
                <a:schemeClr val="bg1"/>
              </a:gs>
              <a:gs pos="100000">
                <a:srgbClr val="FF0000"/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800" b="1">
                <a:latin typeface="Arial"/>
                <a:cs typeface="Arial" pitchFamily="34" charset="0"/>
              </a:rPr>
              <a:t>Bài tập 2</a:t>
            </a:r>
            <a:endParaRPr lang="vi-VN" sz="2800" b="1">
              <a:latin typeface="Arial"/>
              <a:cs typeface="Arial" pitchFamily="34" charset="0"/>
            </a:endParaRPr>
          </a:p>
        </p:txBody>
      </p:sp>
      <p:graphicFrame>
        <p:nvGraphicFramePr>
          <p:cNvPr id="17412" name="Group 4"/>
          <p:cNvGraphicFramePr>
            <a:graphicFrameLocks noGrp="1"/>
          </p:cNvGraphicFramePr>
          <p:nvPr>
            <p:ph/>
          </p:nvPr>
        </p:nvGraphicFramePr>
        <p:xfrm>
          <a:off x="755650" y="1550988"/>
          <a:ext cx="7859713" cy="2735262"/>
        </p:xfrm>
        <a:graphic>
          <a:graphicData uri="http://schemas.openxmlformats.org/drawingml/2006/table">
            <a:tbl>
              <a:tblPr/>
              <a:tblGrid>
                <a:gridCol w="982663"/>
                <a:gridCol w="982662"/>
                <a:gridCol w="982663"/>
                <a:gridCol w="915987"/>
                <a:gridCol w="1047750"/>
                <a:gridCol w="982663"/>
                <a:gridCol w="982662"/>
                <a:gridCol w="982663"/>
              </a:tblGrid>
              <a:tr h="681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THỨ HAI 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THỨ  BA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THỨ TƯ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THỨ NĂM 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THỨ SÁU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THỨ BẢY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CHỦ NHẬT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09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12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</a:t>
                      </a:r>
                      <a:endParaRPr kumimoji="0" lang="vi-VN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17479" name="Text Box 71"/>
          <p:cNvSpPr txBox="1">
            <a:spLocks noChangeArrowheads="1"/>
          </p:cNvSpPr>
          <p:nvPr/>
        </p:nvSpPr>
        <p:spPr bwMode="auto">
          <a:xfrm>
            <a:off x="2987675" y="765175"/>
            <a:ext cx="4537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Arial" charset="0"/>
              </a:rPr>
              <a:t>b) Xem lịch và cho biết :</a:t>
            </a:r>
            <a:endParaRPr lang="vi-VN" b="1">
              <a:latin typeface="Arial" charset="0"/>
            </a:endParaRPr>
          </a:p>
        </p:txBody>
      </p:sp>
      <p:sp>
        <p:nvSpPr>
          <p:cNvPr id="17480" name="Text Box 72"/>
          <p:cNvSpPr txBox="1">
            <a:spLocks noChangeArrowheads="1"/>
          </p:cNvSpPr>
          <p:nvPr/>
        </p:nvSpPr>
        <p:spPr bwMode="auto">
          <a:xfrm>
            <a:off x="971550" y="2852738"/>
            <a:ext cx="863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latin typeface="Arial" charset="0"/>
              </a:rPr>
              <a:t>12</a:t>
            </a:r>
            <a:endParaRPr lang="vi-VN" sz="3600" b="1">
              <a:latin typeface="Arial" charset="0"/>
            </a:endParaRPr>
          </a:p>
        </p:txBody>
      </p:sp>
      <p:sp>
        <p:nvSpPr>
          <p:cNvPr id="17481" name="Text Box 73"/>
          <p:cNvSpPr txBox="1">
            <a:spLocks noChangeArrowheads="1"/>
          </p:cNvSpPr>
          <p:nvPr/>
        </p:nvSpPr>
        <p:spPr bwMode="auto">
          <a:xfrm>
            <a:off x="1331913" y="4797425"/>
            <a:ext cx="72723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Ngày 22 tháng 12 là thứ mấy ? Ngày 25 tháng 12 là thứ mấy ?</a:t>
            </a:r>
            <a:endParaRPr lang="vi-VN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7482" name="Text Box 74"/>
          <p:cNvSpPr txBox="1">
            <a:spLocks noChangeArrowheads="1"/>
          </p:cNvSpPr>
          <p:nvPr/>
        </p:nvSpPr>
        <p:spPr bwMode="auto">
          <a:xfrm>
            <a:off x="900113" y="4724400"/>
            <a:ext cx="7416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Trong tháng 12 có mấy ngày Chủ nhật ? Đó là những ngày nào ?</a:t>
            </a:r>
            <a:endParaRPr lang="vi-VN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7483" name="Text Box 75"/>
          <p:cNvSpPr txBox="1">
            <a:spLocks noChangeArrowheads="1"/>
          </p:cNvSpPr>
          <p:nvPr/>
        </p:nvSpPr>
        <p:spPr bwMode="auto">
          <a:xfrm>
            <a:off x="1763713" y="4652963"/>
            <a:ext cx="5616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b="1">
                <a:solidFill>
                  <a:srgbClr val="000099"/>
                </a:solidFill>
                <a:latin typeface="Arial" charset="0"/>
              </a:rPr>
              <a:t>Tuần này, thứ  sáu là ngày 19 tháng 12. Tuần sau, thứ sáu là ngày nào ?</a:t>
            </a:r>
            <a:endParaRPr lang="vi-VN" b="1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17484" name="Text Box 76"/>
          <p:cNvSpPr txBox="1">
            <a:spLocks noChangeArrowheads="1"/>
          </p:cNvSpPr>
          <p:nvPr/>
        </p:nvSpPr>
        <p:spPr bwMode="auto">
          <a:xfrm>
            <a:off x="1258888" y="5445125"/>
            <a:ext cx="67691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Ngày 22 tháng 12 là thứ Hai. Ngày 25 tháng 12 là thứ Năm.</a:t>
            </a:r>
            <a:endParaRPr lang="vi-VN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7485" name="Text Box 77"/>
          <p:cNvSpPr txBox="1">
            <a:spLocks noChangeArrowheads="1"/>
          </p:cNvSpPr>
          <p:nvPr/>
        </p:nvSpPr>
        <p:spPr bwMode="auto">
          <a:xfrm>
            <a:off x="1547813" y="5300663"/>
            <a:ext cx="59769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Trong tháng 12 có 4 ngày Chủ nhật. Đó là các ngày : 7, 14, 21 và 28.</a:t>
            </a:r>
            <a:endParaRPr lang="vi-VN" b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17486" name="Text Box 78"/>
          <p:cNvSpPr txBox="1">
            <a:spLocks noChangeArrowheads="1"/>
          </p:cNvSpPr>
          <p:nvPr/>
        </p:nvSpPr>
        <p:spPr bwMode="auto">
          <a:xfrm>
            <a:off x="1619250" y="5445125"/>
            <a:ext cx="59769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  <a:latin typeface="Arial" charset="0"/>
              </a:rPr>
              <a:t>Tuần này thứ Sáu là ngày 19 tháng 12, tuần sau thứ Sáu là ngày 26.</a:t>
            </a:r>
            <a:endParaRPr lang="vi-VN" b="1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74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74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74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7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7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7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7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7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7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7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7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7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7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7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7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7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79" grpId="0"/>
      <p:bldP spid="17480" grpId="0"/>
      <p:bldP spid="17481" grpId="0"/>
      <p:bldP spid="17481" grpId="1"/>
      <p:bldP spid="17482" grpId="0"/>
      <p:bldP spid="17482" grpId="1"/>
      <p:bldP spid="17483" grpId="0"/>
      <p:bldP spid="17484" grpId="0"/>
      <p:bldP spid="17484" grpId="1"/>
      <p:bldP spid="17485" grpId="0"/>
      <p:bldP spid="17485" grpId="1"/>
      <p:bldP spid="1748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490</Words>
  <Application>Microsoft Office PowerPoint</Application>
  <PresentationFormat>On-screen Show (4:3)</PresentationFormat>
  <Paragraphs>172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Arial</vt:lpstr>
      <vt:lpstr>Default Design</vt:lpstr>
      <vt:lpstr>Slide 1</vt:lpstr>
      <vt:lpstr>Slide 2</vt:lpstr>
      <vt:lpstr>Slide 3</vt:lpstr>
      <vt:lpstr>Slide 4</vt:lpstr>
      <vt:lpstr>Slide 5</vt:lpstr>
      <vt:lpstr>Slide 6</vt:lpstr>
    </vt:vector>
  </TitlesOfParts>
  <Company>HOA PHUOC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 Oanh</dc:creator>
  <cp:lastModifiedBy>CSTeam</cp:lastModifiedBy>
  <cp:revision>11</cp:revision>
  <dcterms:created xsi:type="dcterms:W3CDTF">2009-04-18T08:49:54Z</dcterms:created>
  <dcterms:modified xsi:type="dcterms:W3CDTF">2016-06-29T09:45:27Z</dcterms:modified>
</cp:coreProperties>
</file>