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5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GIAO%20AN%20DIEN%20TU\BO%20GIAO%20AN%20THI%20GVDG%20HUYEN%2008-09\GADT%20CO%20OANH%20-%20TNXH%20-%20LOP%20HOC%20-%20THI%20GVDG%20HUYEN\Em%20yeu%20truong%20em%20-%20Nam%20cat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4KJdxTA14SyBEAm7x2c09w?sub_confirmation=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6" descr="3.jpg"/>
          <p:cNvPicPr>
            <a:picLocks noChangeAspect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0" y="0"/>
            <a:ext cx="9144000" cy="5962651"/>
          </a:xfrm>
          <a:prstGeom prst="rect">
            <a:avLst/>
          </a:prstGeom>
          <a:noFill/>
          <a:ln w="63500">
            <a:solidFill>
              <a:srgbClr val="FFFFCC"/>
            </a:solidFill>
            <a:miter lim="800000"/>
            <a:headEnd/>
            <a:tailEnd/>
          </a:ln>
        </p:spPr>
      </p:pic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1676400" y="381000"/>
            <a:ext cx="5791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dirty="0">
                <a:ln w="2540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53882" dir="2700000" algn="ctr" rotWithShape="0">
                    <a:schemeClr val="bg2"/>
                  </a:outerShdw>
                </a:effectLst>
                <a:latin typeface="Times New Roman"/>
                <a:cs typeface="Times New Roman"/>
              </a:rPr>
              <a:t>BÀI GIẢNG </a:t>
            </a:r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0" y="1066800"/>
            <a:ext cx="87630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TIẾNG VIỆT LỚP 1</a:t>
            </a:r>
            <a:r>
              <a:rPr lang="en-US" sz="3600" kern="10" dirty="0" smtClean="0"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53882" dir="2700000" algn="ctr" rotWithShape="0">
                    <a:srgbClr val="00000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kern="10" dirty="0">
              <a:ln w="25400">
                <a:solidFill>
                  <a:srgbClr val="FFFF00"/>
                </a:solidFill>
                <a:round/>
                <a:headEnd/>
                <a:tailEnd/>
              </a:ln>
              <a:solidFill>
                <a:srgbClr val="CC0000"/>
              </a:solidFill>
              <a:effectLst>
                <a:outerShdw dist="53882" dir="2700000" algn="ctr" rotWithShape="0">
                  <a:srgbClr val="00000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5845" name="WordArt 5"/>
          <p:cNvSpPr>
            <a:spLocks noChangeArrowheads="1" noChangeShapeType="1" noTextEdit="1"/>
          </p:cNvSpPr>
          <p:nvPr/>
        </p:nvSpPr>
        <p:spPr bwMode="auto">
          <a:xfrm>
            <a:off x="2133602" y="3733800"/>
            <a:ext cx="4562475" cy="11620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Năm học: </a:t>
            </a:r>
            <a:r>
              <a:rPr lang="vi-VN" sz="4000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20</a:t>
            </a:r>
            <a:r>
              <a:rPr lang="en-US" sz="4000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22</a:t>
            </a:r>
            <a:r>
              <a:rPr lang="vi-VN" sz="4000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vi-VN" sz="4000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- </a:t>
            </a:r>
            <a:r>
              <a:rPr lang="vi-VN" sz="4000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20</a:t>
            </a:r>
            <a:r>
              <a:rPr lang="en-US" sz="4000" kern="10" dirty="0" smtClean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23</a:t>
            </a:r>
            <a:endParaRPr lang="en-US" sz="4000" kern="10" dirty="0">
              <a:ln w="19050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0" y="4876800"/>
            <a:ext cx="9144000" cy="11079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altLang="vi-VN" sz="2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altLang="vi-VN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altLang="vi-VN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vi-VN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vi-VN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vi-VN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vi-VN" sz="24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hạm</a:t>
            </a:r>
            <a:r>
              <a:rPr lang="en-US" altLang="vi-VN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vi-VN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Huệ</a:t>
            </a:r>
            <a:r>
              <a:rPr lang="en-US" altLang="vi-VN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en-US" altLang="vi-VN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altLang="vi-VN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vi-VN" sz="24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iểu</a:t>
            </a:r>
            <a:r>
              <a:rPr lang="en-US" altLang="vi-VN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vi-VN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vi-VN" sz="24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ĩnh</a:t>
            </a:r>
            <a:r>
              <a:rPr lang="en-US" altLang="vi-VN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vi-VN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vi-VN" sz="2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hong</a:t>
            </a:r>
            <a:r>
              <a:rPr lang="en-US" altLang="vi-VN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vi-VN" sz="2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altLang="vi-VN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altLang="vi-VN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altLang="vi-VN" sz="1200" dirty="0">
              <a:solidFill>
                <a:schemeClr val="tx1"/>
              </a:solidFill>
              <a:effectLst/>
              <a:latin typeface=".VnTime" pitchFamily="34" charset="0"/>
              <a:cs typeface="Arial" pitchFamily="34" charset="0"/>
            </a:endParaRPr>
          </a:p>
        </p:txBody>
      </p:sp>
      <p:pic>
        <p:nvPicPr>
          <p:cNvPr id="119815" name="Em yeu truong em - Nam ca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Rectangle 8" descr="Newsprint"/>
          <p:cNvSpPr>
            <a:spLocks noChangeArrowheads="1"/>
          </p:cNvSpPr>
          <p:nvPr/>
        </p:nvSpPr>
        <p:spPr bwMode="auto">
          <a:xfrm>
            <a:off x="33338" y="6015039"/>
            <a:ext cx="9144000" cy="762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vi-VN" altLang="vi-VN" sz="3400" b="1"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-3276600" y="6172201"/>
            <a:ext cx="1097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vi-VN" sz="3600" b="1" dirty="0" err="1">
                <a:solidFill>
                  <a:srgbClr val="000066"/>
                </a:solidFill>
                <a:effectLst/>
              </a:rPr>
              <a:t>Kính</a:t>
            </a:r>
            <a:r>
              <a:rPr lang="en-US" altLang="vi-VN" sz="3600" b="1" dirty="0">
                <a:solidFill>
                  <a:srgbClr val="000066"/>
                </a:solidFill>
                <a:effectLst/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  <a:effectLst/>
              </a:rPr>
              <a:t>chào</a:t>
            </a:r>
            <a:r>
              <a:rPr lang="en-US" altLang="vi-VN" sz="3600" b="1" dirty="0">
                <a:solidFill>
                  <a:srgbClr val="000066"/>
                </a:solidFill>
                <a:effectLst/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  <a:effectLst/>
              </a:rPr>
              <a:t>các</a:t>
            </a:r>
            <a:r>
              <a:rPr lang="en-US" altLang="vi-VN" sz="3600" b="1" dirty="0">
                <a:solidFill>
                  <a:srgbClr val="000066"/>
                </a:solidFill>
                <a:effectLst/>
              </a:rPr>
              <a:t> </a:t>
            </a:r>
            <a:r>
              <a:rPr lang="en-US" altLang="vi-VN" sz="3600" b="1" dirty="0" err="1" smtClean="0">
                <a:solidFill>
                  <a:srgbClr val="000066"/>
                </a:solidFill>
                <a:effectLst/>
              </a:rPr>
              <a:t>thầy</a:t>
            </a:r>
            <a:r>
              <a:rPr lang="en-US" altLang="vi-VN" sz="3600" b="1" dirty="0" smtClean="0">
                <a:solidFill>
                  <a:srgbClr val="000066"/>
                </a:solidFill>
                <a:effectLst/>
              </a:rPr>
              <a:t> </a:t>
            </a:r>
            <a:r>
              <a:rPr lang="en-US" altLang="vi-VN" sz="3600" b="1" dirty="0" err="1" smtClean="0">
                <a:solidFill>
                  <a:srgbClr val="000066"/>
                </a:solidFill>
                <a:effectLst/>
              </a:rPr>
              <a:t>giáo</a:t>
            </a:r>
            <a:r>
              <a:rPr lang="en-US" altLang="vi-VN" sz="3600" b="1" dirty="0" smtClean="0">
                <a:solidFill>
                  <a:srgbClr val="000066"/>
                </a:solidFill>
                <a:effectLst/>
              </a:rPr>
              <a:t>, </a:t>
            </a:r>
            <a:r>
              <a:rPr lang="en-US" altLang="vi-VN" sz="3600" b="1" dirty="0" err="1">
                <a:solidFill>
                  <a:srgbClr val="000066"/>
                </a:solidFill>
                <a:effectLst/>
              </a:rPr>
              <a:t>cô</a:t>
            </a:r>
            <a:r>
              <a:rPr lang="en-US" altLang="vi-VN" sz="3600" b="1" dirty="0">
                <a:solidFill>
                  <a:srgbClr val="000066"/>
                </a:solidFill>
                <a:effectLst/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  <a:effectLst/>
              </a:rPr>
              <a:t>giáo</a:t>
            </a:r>
            <a:r>
              <a:rPr lang="en-US" altLang="vi-VN" sz="3600" b="1" dirty="0">
                <a:solidFill>
                  <a:srgbClr val="000066"/>
                </a:solidFill>
                <a:effectLst/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  <a:effectLst/>
              </a:rPr>
              <a:t>về</a:t>
            </a:r>
            <a:r>
              <a:rPr lang="en-US" altLang="vi-VN" sz="3600" b="1" dirty="0">
                <a:solidFill>
                  <a:srgbClr val="000066"/>
                </a:solidFill>
                <a:effectLst/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  <a:effectLst/>
              </a:rPr>
              <a:t>thăm</a:t>
            </a:r>
            <a:r>
              <a:rPr lang="en-US" altLang="vi-VN" sz="3600" b="1" dirty="0">
                <a:solidFill>
                  <a:srgbClr val="000066"/>
                </a:solidFill>
                <a:effectLst/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  <a:effectLst/>
              </a:rPr>
              <a:t>lớp</a:t>
            </a:r>
            <a:r>
              <a:rPr lang="en-US" altLang="vi-VN" sz="3600" b="1" dirty="0">
                <a:solidFill>
                  <a:srgbClr val="000066"/>
                </a:solidFill>
                <a:effectLst/>
              </a:rPr>
              <a:t>, </a:t>
            </a:r>
            <a:r>
              <a:rPr lang="en-US" altLang="vi-VN" sz="3600" b="1" dirty="0" err="1">
                <a:solidFill>
                  <a:srgbClr val="000066"/>
                </a:solidFill>
                <a:effectLst/>
              </a:rPr>
              <a:t>dự</a:t>
            </a:r>
            <a:r>
              <a:rPr lang="en-US" altLang="vi-VN" sz="3600" b="1" dirty="0">
                <a:solidFill>
                  <a:srgbClr val="000066"/>
                </a:solidFill>
                <a:effectLst/>
              </a:rPr>
              <a:t> </a:t>
            </a:r>
            <a:r>
              <a:rPr lang="en-US" altLang="vi-VN" sz="3600" b="1" dirty="0" err="1">
                <a:solidFill>
                  <a:srgbClr val="000066"/>
                </a:solidFill>
                <a:effectLst/>
              </a:rPr>
              <a:t>giờ</a:t>
            </a:r>
            <a:endParaRPr lang="en-US" altLang="vi-VN" sz="3600" b="1" dirty="0">
              <a:solidFill>
                <a:srgbClr val="000066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28194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43: au,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êu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341" fill="hold"/>
                                        <p:tgtEl>
                                          <p:spTgt spid="1198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5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50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9815"/>
                </p:tgtEl>
              </p:cMediaNode>
            </p:audio>
          </p:childTnLst>
        </p:cTn>
      </p:par>
    </p:tnLst>
    <p:bldLst>
      <p:bldP spid="1198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0235"/>
            <a:ext cx="8578148" cy="5587165"/>
          </a:xfrm>
          <a:prstGeom prst="rect">
            <a:avLst/>
          </a:prstGeom>
        </p:spPr>
      </p:pic>
      <p:sp>
        <p:nvSpPr>
          <p:cNvPr id="9" name="Rectangle 8">
            <a:hlinkClick r:id="rId3"/>
          </p:cNvPr>
          <p:cNvSpPr/>
          <p:nvPr/>
        </p:nvSpPr>
        <p:spPr>
          <a:xfrm>
            <a:off x="7875796" y="119953"/>
            <a:ext cx="1616148" cy="2462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MÁI TRƯỜNG TUỔI THƠ</a:t>
            </a:r>
            <a:endParaRPr lang="en-US" sz="1000" b="1" spc="5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791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ríu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rít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4583" y="5787386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0149" y="5787386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55834" y="5787386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êu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977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ổng hình ảnh con trâu đẹp nhất - Ảnh động vật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7315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352800" y="5334000"/>
            <a:ext cx="2984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trâu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54864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429000" y="54102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tễu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82</Words>
  <Application>Microsoft Office PowerPoint</Application>
  <PresentationFormat>On-screen Show (4:3)</PresentationFormat>
  <Paragraphs>14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16</cp:revision>
  <dcterms:created xsi:type="dcterms:W3CDTF">2006-08-16T00:00:00Z</dcterms:created>
  <dcterms:modified xsi:type="dcterms:W3CDTF">2023-03-19T15:00:32Z</dcterms:modified>
</cp:coreProperties>
</file>