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78" r:id="rId3"/>
    <p:sldId id="284" r:id="rId4"/>
    <p:sldId id="285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654F"/>
    <a:srgbClr val="98CBA0"/>
    <a:srgbClr val="57927F"/>
    <a:srgbClr val="4F81BD"/>
    <a:srgbClr val="9CB863"/>
    <a:srgbClr val="D8E8BA"/>
    <a:srgbClr val="FFE285"/>
    <a:srgbClr val="FFE9AF"/>
    <a:srgbClr val="F8C917"/>
    <a:srgbClr val="FDC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5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8145" y="1246909"/>
            <a:ext cx="10785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014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1AE5167-F375-4A59-8EA8-2546F171A8E3}"/>
              </a:ext>
            </a:extLst>
          </p:cNvPr>
          <p:cNvSpPr/>
          <p:nvPr/>
        </p:nvSpPr>
        <p:spPr>
          <a:xfrm>
            <a:off x="952224" y="14362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56BC67-1E2D-432E-93E2-ED9705DFC913}"/>
              </a:ext>
            </a:extLst>
          </p:cNvPr>
          <p:cNvGrpSpPr/>
          <p:nvPr/>
        </p:nvGrpSpPr>
        <p:grpSpPr>
          <a:xfrm>
            <a:off x="1516746" y="1506859"/>
            <a:ext cx="1116312" cy="461666"/>
            <a:chOff x="1870518" y="1440653"/>
            <a:chExt cx="1116312" cy="46166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12A0342-104C-43CA-BA4B-79D2EB0F648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B56BD64D-7BB5-44C8-B197-1ADA5D03C61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547156E-1DC9-4257-93F6-544F5939B99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55CC27-7A34-4F35-8A71-94C53CF67A5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FAC3139-3342-48BA-86B5-4C1F28921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038584"/>
              </p:ext>
            </p:extLst>
          </p:nvPr>
        </p:nvGraphicFramePr>
        <p:xfrm>
          <a:off x="1960079" y="2283078"/>
          <a:ext cx="8442876" cy="1904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7146">
                  <a:extLst>
                    <a:ext uri="{9D8B030D-6E8A-4147-A177-3AD203B41FA5}">
                      <a16:colId xmlns:a16="http://schemas.microsoft.com/office/drawing/2014/main" val="3824061973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1889727206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473288683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2275450563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678154345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3057743884"/>
                    </a:ext>
                  </a:extLst>
                </a:gridCol>
              </a:tblGrid>
              <a:tr h="63487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bị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83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489972"/>
                  </a:ext>
                </a:extLst>
              </a:tr>
              <a:tr h="63487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36457"/>
                  </a:ext>
                </a:extLst>
              </a:tr>
              <a:tr h="63487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Hiệu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803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77B651F-176C-402C-9EE4-5727EC604411}"/>
              </a:ext>
            </a:extLst>
          </p:cNvPr>
          <p:cNvSpPr txBox="1"/>
          <p:nvPr/>
        </p:nvSpPr>
        <p:spPr>
          <a:xfrm>
            <a:off x="5088833" y="3634876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2AF4AA-395B-4E7E-A0AD-FEF1ABCD0E3A}"/>
              </a:ext>
            </a:extLst>
          </p:cNvPr>
          <p:cNvSpPr txBox="1"/>
          <p:nvPr/>
        </p:nvSpPr>
        <p:spPr>
          <a:xfrm>
            <a:off x="6498533" y="3634876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B3A29C-AA82-46FE-8F61-55CAB3130A15}"/>
              </a:ext>
            </a:extLst>
          </p:cNvPr>
          <p:cNvSpPr txBox="1"/>
          <p:nvPr/>
        </p:nvSpPr>
        <p:spPr>
          <a:xfrm>
            <a:off x="7896637" y="3634876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E97CFC-5DA9-4C28-930D-5BFA13808A0B}"/>
              </a:ext>
            </a:extLst>
          </p:cNvPr>
          <p:cNvSpPr txBox="1"/>
          <p:nvPr/>
        </p:nvSpPr>
        <p:spPr>
          <a:xfrm>
            <a:off x="9307993" y="3634876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85515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315B19A3-F316-4FE2-B420-E0CA0796CA83}"/>
              </a:ext>
            </a:extLst>
          </p:cNvPr>
          <p:cNvSpPr/>
          <p:nvPr/>
        </p:nvSpPr>
        <p:spPr>
          <a:xfrm>
            <a:off x="906908" y="127810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7F15A9-9FFE-4BDC-809A-1A1A262C7FC6}"/>
              </a:ext>
            </a:extLst>
          </p:cNvPr>
          <p:cNvSpPr txBox="1"/>
          <p:nvPr/>
        </p:nvSpPr>
        <p:spPr>
          <a:xfrm>
            <a:off x="1348731" y="1278105"/>
            <a:ext cx="1176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Biết: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99AE23-F09D-44EB-8A4F-71C0592E9B8A}"/>
              </a:ext>
            </a:extLst>
          </p:cNvPr>
          <p:cNvSpPr/>
          <p:nvPr/>
        </p:nvSpPr>
        <p:spPr>
          <a:xfrm>
            <a:off x="730152" y="1885915"/>
            <a:ext cx="3856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vi-VN" sz="2400" dirty="0"/>
              <a:t>Hộp quà đựng vở là hộp quà ghi phép tính có kết quả lớn nhất.</a:t>
            </a:r>
          </a:p>
          <a:p>
            <a:pPr marL="342900" indent="-342900" algn="just">
              <a:buFontTx/>
              <a:buChar char="-"/>
            </a:pPr>
            <a:r>
              <a:rPr lang="vi-VN" sz="2400" dirty="0"/>
              <a:t>Hộp quà đựng bút là hộp quà ghi phép tính có kết quả bé nhất.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A572E8-5272-457A-823D-130C29B1A578}"/>
              </a:ext>
            </a:extLst>
          </p:cNvPr>
          <p:cNvSpPr/>
          <p:nvPr/>
        </p:nvSpPr>
        <p:spPr>
          <a:xfrm>
            <a:off x="712792" y="4245545"/>
            <a:ext cx="3891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/>
              <a:t>Hỏi hộp quà nào đựng vở, hộp quà nào đựng bút?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01B95A-8030-47F9-84F2-58BAB5B7129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4937" y="493021"/>
            <a:ext cx="6331631" cy="577120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C388E52-6983-46FF-8545-640703A51EAD}"/>
              </a:ext>
            </a:extLst>
          </p:cNvPr>
          <p:cNvGrpSpPr/>
          <p:nvPr/>
        </p:nvGrpSpPr>
        <p:grpSpPr>
          <a:xfrm>
            <a:off x="5559647" y="2582994"/>
            <a:ext cx="807151" cy="662828"/>
            <a:chOff x="1750173" y="2926500"/>
            <a:chExt cx="807151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F4814F6-B70F-411C-A200-E91BC6767BA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7284627-122D-4D75-BDF1-92681E6D1A40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8D3D49E-E001-49CE-B70D-B6E4C97B6C0B}"/>
              </a:ext>
            </a:extLst>
          </p:cNvPr>
          <p:cNvGrpSpPr/>
          <p:nvPr/>
        </p:nvGrpSpPr>
        <p:grpSpPr>
          <a:xfrm>
            <a:off x="7032305" y="2766172"/>
            <a:ext cx="807151" cy="662828"/>
            <a:chOff x="1750173" y="2926500"/>
            <a:chExt cx="807151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82B28E6-2C20-476E-A901-271F4B5FF85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B5910C7-6433-46B8-8584-EDC4B902D23E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E0582A6-0B40-405C-A56A-8C3AE65C0B8C}"/>
              </a:ext>
            </a:extLst>
          </p:cNvPr>
          <p:cNvGrpSpPr/>
          <p:nvPr/>
        </p:nvGrpSpPr>
        <p:grpSpPr>
          <a:xfrm>
            <a:off x="8458350" y="2728955"/>
            <a:ext cx="807151" cy="662828"/>
            <a:chOff x="1750173" y="2926500"/>
            <a:chExt cx="807151" cy="6628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D3069DE-2E3B-4865-B051-452274B5A0D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BFC8713-A07D-4123-9FC0-D76178A8F8A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C82B66D-D40E-49FD-BEAD-23964CF2072E}"/>
              </a:ext>
            </a:extLst>
          </p:cNvPr>
          <p:cNvGrpSpPr/>
          <p:nvPr/>
        </p:nvGrpSpPr>
        <p:grpSpPr>
          <a:xfrm>
            <a:off x="9422988" y="2475594"/>
            <a:ext cx="807151" cy="662828"/>
            <a:chOff x="1750173" y="2926500"/>
            <a:chExt cx="807151" cy="66282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FF7A3CA-CE8C-46E7-8050-F25E65542D4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3352F61-99F2-44B2-9776-90285D2AF28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3DF35E3-FC8E-457F-A086-9D235D28346A}"/>
              </a:ext>
            </a:extLst>
          </p:cNvPr>
          <p:cNvGrpSpPr/>
          <p:nvPr/>
        </p:nvGrpSpPr>
        <p:grpSpPr>
          <a:xfrm>
            <a:off x="4338736" y="155236"/>
            <a:ext cx="1757264" cy="1371386"/>
            <a:chOff x="3816102" y="480959"/>
            <a:chExt cx="1757264" cy="1371386"/>
          </a:xfrm>
        </p:grpSpPr>
        <p:sp>
          <p:nvSpPr>
            <p:cNvPr id="6" name="Thought Bubble: Cloud 5">
              <a:extLst>
                <a:ext uri="{FF2B5EF4-FFF2-40B4-BE49-F238E27FC236}">
                  <a16:creationId xmlns:a16="http://schemas.microsoft.com/office/drawing/2014/main" id="{28055396-93E6-4F06-A3CC-64955281A475}"/>
                </a:ext>
              </a:extLst>
            </p:cNvPr>
            <p:cNvSpPr/>
            <p:nvPr/>
          </p:nvSpPr>
          <p:spPr>
            <a:xfrm>
              <a:off x="3816102" y="480959"/>
              <a:ext cx="1757264" cy="1371386"/>
            </a:xfrm>
            <a:prstGeom prst="cloudCallout">
              <a:avLst>
                <a:gd name="adj1" fmla="val 33422"/>
                <a:gd name="adj2" fmla="val 8346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4098" name="Picture 2" descr="Pen Icon | Womens Iconset | Cute Little Factory">
              <a:extLst>
                <a:ext uri="{FF2B5EF4-FFF2-40B4-BE49-F238E27FC236}">
                  <a16:creationId xmlns:a16="http://schemas.microsoft.com/office/drawing/2014/main" id="{663C5765-FFC9-4EB6-A3E9-46EB3C62C8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9593" y="747164"/>
              <a:ext cx="890281" cy="890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99323E7-F757-466C-92B1-4603CB88FDD6}"/>
              </a:ext>
            </a:extLst>
          </p:cNvPr>
          <p:cNvGrpSpPr/>
          <p:nvPr/>
        </p:nvGrpSpPr>
        <p:grpSpPr>
          <a:xfrm>
            <a:off x="8875177" y="125380"/>
            <a:ext cx="1757264" cy="1371386"/>
            <a:chOff x="8875177" y="125380"/>
            <a:chExt cx="1757264" cy="1371386"/>
          </a:xfrm>
        </p:grpSpPr>
        <p:sp>
          <p:nvSpPr>
            <p:cNvPr id="36" name="Thought Bubble: Cloud 35">
              <a:extLst>
                <a:ext uri="{FF2B5EF4-FFF2-40B4-BE49-F238E27FC236}">
                  <a16:creationId xmlns:a16="http://schemas.microsoft.com/office/drawing/2014/main" id="{AE82EC7E-370B-4ABE-8690-B37E586242CC}"/>
                </a:ext>
              </a:extLst>
            </p:cNvPr>
            <p:cNvSpPr/>
            <p:nvPr/>
          </p:nvSpPr>
          <p:spPr>
            <a:xfrm>
              <a:off x="8875177" y="125380"/>
              <a:ext cx="1757264" cy="1371386"/>
            </a:xfrm>
            <a:prstGeom prst="cloudCallout">
              <a:avLst>
                <a:gd name="adj1" fmla="val -62132"/>
                <a:gd name="adj2" fmla="val 9001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4100" name="Picture 4" descr="Bebu123] Vở Hồng Hà 4 ô ly 48 trang School Bạn Nhỏ (0509) [TD92] chính hãng  12,000đ">
              <a:extLst>
                <a:ext uri="{FF2B5EF4-FFF2-40B4-BE49-F238E27FC236}">
                  <a16:creationId xmlns:a16="http://schemas.microsoft.com/office/drawing/2014/main" id="{80449B1F-274F-49DC-9510-706A8A8D8D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CFEFB"/>
                </a:clrFrom>
                <a:clrTo>
                  <a:srgbClr val="FCFE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90151">
              <a:off x="9077340" y="142677"/>
              <a:ext cx="1338567" cy="1338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018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3109278" y="49852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551101" y="498525"/>
            <a:ext cx="7644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Chìa khóa mở được chiếc hòm ghi phép tính đúng nhưng không mở được chiếc hòm màu xanh. Chìa khóa mở được chiếc hòm nào?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3BD6FC-6D29-47C8-871C-71EF11186AD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1755" y="1571854"/>
            <a:ext cx="6717497" cy="2873146"/>
          </a:xfrm>
          <a:prstGeom prst="rect">
            <a:avLst/>
          </a:prstGeom>
        </p:spPr>
      </p:pic>
      <p:pic>
        <p:nvPicPr>
          <p:cNvPr id="5122" name="Picture 2" descr="cartoon on net: Cartoon Golden Key Clipart">
            <a:extLst>
              <a:ext uri="{FF2B5EF4-FFF2-40B4-BE49-F238E27FC236}">
                <a16:creationId xmlns:a16="http://schemas.microsoft.com/office/drawing/2014/main" id="{8277A7BF-86B6-4542-8C30-0F63E5426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68766">
            <a:off x="9571320" y="3531939"/>
            <a:ext cx="1397023" cy="50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9F42D34B-2B86-45CD-B2E1-EE5480FD4893}"/>
              </a:ext>
            </a:extLst>
          </p:cNvPr>
          <p:cNvSpPr/>
          <p:nvPr/>
        </p:nvSpPr>
        <p:spPr>
          <a:xfrm>
            <a:off x="1544254" y="1808523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31 – 16 =      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091B30D-769F-4CC8-91AA-F66DF1287781}"/>
              </a:ext>
            </a:extLst>
          </p:cNvPr>
          <p:cNvSpPr txBox="1"/>
          <p:nvPr/>
        </p:nvSpPr>
        <p:spPr>
          <a:xfrm>
            <a:off x="3112273" y="190105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15</a:t>
            </a:r>
          </a:p>
        </p:txBody>
      </p:sp>
      <p:pic>
        <p:nvPicPr>
          <p:cNvPr id="87" name="Picture 2" descr="Free no sign cross 1194357 PNG with Transparent Background">
            <a:extLst>
              <a:ext uri="{FF2B5EF4-FFF2-40B4-BE49-F238E27FC236}">
                <a16:creationId xmlns:a16="http://schemas.microsoft.com/office/drawing/2014/main" id="{57AF0849-6AA9-4334-9C29-CD0F7BAB7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306" y="2212680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3FC915AB-92E8-478D-9F8F-02840897A96F}"/>
              </a:ext>
            </a:extLst>
          </p:cNvPr>
          <p:cNvSpPr/>
          <p:nvPr/>
        </p:nvSpPr>
        <p:spPr>
          <a:xfrm>
            <a:off x="1544254" y="2592200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55 – 39 =      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9B4E4FA-E0F9-4CB0-9E05-F3A384C09883}"/>
              </a:ext>
            </a:extLst>
          </p:cNvPr>
          <p:cNvSpPr txBox="1"/>
          <p:nvPr/>
        </p:nvSpPr>
        <p:spPr>
          <a:xfrm>
            <a:off x="3112273" y="268472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16</a:t>
            </a:r>
          </a:p>
        </p:txBody>
      </p:sp>
      <p:pic>
        <p:nvPicPr>
          <p:cNvPr id="90" name="Picture 6">
            <a:extLst>
              <a:ext uri="{FF2B5EF4-FFF2-40B4-BE49-F238E27FC236}">
                <a16:creationId xmlns:a16="http://schemas.microsoft.com/office/drawing/2014/main" id="{12107854-EAFD-46C3-8F3C-1FEABF521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972" y="1321530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F510F09A-2A4E-4DE3-882D-8367B087B96E}"/>
              </a:ext>
            </a:extLst>
          </p:cNvPr>
          <p:cNvSpPr/>
          <p:nvPr/>
        </p:nvSpPr>
        <p:spPr>
          <a:xfrm>
            <a:off x="1544254" y="3394345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43 – 24 =      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4B621B3-685C-4189-8F69-784D3448E917}"/>
              </a:ext>
            </a:extLst>
          </p:cNvPr>
          <p:cNvSpPr txBox="1"/>
          <p:nvPr/>
        </p:nvSpPr>
        <p:spPr>
          <a:xfrm>
            <a:off x="3112273" y="348687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19</a:t>
            </a:r>
          </a:p>
        </p:txBody>
      </p:sp>
      <p:pic>
        <p:nvPicPr>
          <p:cNvPr id="93" name="Picture 6">
            <a:extLst>
              <a:ext uri="{FF2B5EF4-FFF2-40B4-BE49-F238E27FC236}">
                <a16:creationId xmlns:a16="http://schemas.microsoft.com/office/drawing/2014/main" id="{DDC4C1E6-1962-4641-B956-A9DCB281B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172" y="3328610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Oval 93">
            <a:extLst>
              <a:ext uri="{FF2B5EF4-FFF2-40B4-BE49-F238E27FC236}">
                <a16:creationId xmlns:a16="http://schemas.microsoft.com/office/drawing/2014/main" id="{837574DC-0D86-46F5-9379-F2FBD690A8AB}"/>
              </a:ext>
            </a:extLst>
          </p:cNvPr>
          <p:cNvSpPr/>
          <p:nvPr/>
        </p:nvSpPr>
        <p:spPr>
          <a:xfrm>
            <a:off x="920816" y="457200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B7E9B0F-4C10-4AF9-B283-DE7D18869A7C}"/>
              </a:ext>
            </a:extLst>
          </p:cNvPr>
          <p:cNvSpPr txBox="1"/>
          <p:nvPr/>
        </p:nvSpPr>
        <p:spPr>
          <a:xfrm>
            <a:off x="1362639" y="4572000"/>
            <a:ext cx="4568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Một đàn gà có 32 con gồm gà trống và gà mái, trong đó có 26 con gà mái. Hỏi đàn gà có bao nhiêu con gà trống?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CAFA502-6A21-4F1F-B203-CAE18B40B5E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78544" y="5429354"/>
            <a:ext cx="1834912" cy="963538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DC9BBD45-386F-43C4-A2D6-689044C05319}"/>
              </a:ext>
            </a:extLst>
          </p:cNvPr>
          <p:cNvSpPr txBox="1"/>
          <p:nvPr/>
        </p:nvSpPr>
        <p:spPr>
          <a:xfrm>
            <a:off x="7644818" y="431039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8958D0D-F546-499A-81A7-AE12E70EECD7}"/>
              </a:ext>
            </a:extLst>
          </p:cNvPr>
          <p:cNvSpPr txBox="1"/>
          <p:nvPr/>
        </p:nvSpPr>
        <p:spPr>
          <a:xfrm>
            <a:off x="6143487" y="4762926"/>
            <a:ext cx="684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Đàn gà có số con gà trống là: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F2BA7FC-E121-43F0-BE56-8792811F046B}"/>
              </a:ext>
            </a:extLst>
          </p:cNvPr>
          <p:cNvSpPr txBox="1"/>
          <p:nvPr/>
        </p:nvSpPr>
        <p:spPr>
          <a:xfrm>
            <a:off x="5887759" y="5309891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32 – 26 = 6 (con)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73E3E4A-9569-4BCC-ACCE-E5925E1DD7AE}"/>
              </a:ext>
            </a:extLst>
          </p:cNvPr>
          <p:cNvSpPr txBox="1"/>
          <p:nvPr/>
        </p:nvSpPr>
        <p:spPr>
          <a:xfrm>
            <a:off x="7025893" y="5793945"/>
            <a:ext cx="4340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6 con gà trống.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92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-0.17774 -0.0159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93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85" grpId="0" animBg="1"/>
      <p:bldP spid="86" grpId="0"/>
      <p:bldP spid="88" grpId="0" animBg="1"/>
      <p:bldP spid="89" grpId="0"/>
      <p:bldP spid="91" grpId="0" animBg="1"/>
      <p:bldP spid="92" grpId="0"/>
      <p:bldP spid="94" grpId="0" animBg="1"/>
      <p:bldP spid="95" grpId="0"/>
      <p:bldP spid="96" grpId="0"/>
      <p:bldP spid="97" grpId="0"/>
      <p:bldP spid="98" grpId="0"/>
      <p:bldP spid="99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188</Words>
  <Application>Microsoft Office PowerPoint</Application>
  <PresentationFormat>Widescreen</PresentationFormat>
  <Paragraphs>53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77</cp:revision>
  <dcterms:created xsi:type="dcterms:W3CDTF">2021-06-02T01:34:28Z</dcterms:created>
  <dcterms:modified xsi:type="dcterms:W3CDTF">2023-03-20T04:13:08Z</dcterms:modified>
</cp:coreProperties>
</file>